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3" r:id="rId5"/>
    <p:sldId id="279" r:id="rId6"/>
    <p:sldId id="282" r:id="rId7"/>
    <p:sldId id="258" r:id="rId8"/>
    <p:sldId id="263" r:id="rId9"/>
    <p:sldId id="270" r:id="rId10"/>
    <p:sldId id="271" r:id="rId11"/>
    <p:sldId id="272" r:id="rId12"/>
    <p:sldId id="284" r:id="rId13"/>
    <p:sldId id="259" r:id="rId14"/>
    <p:sldId id="285" r:id="rId15"/>
    <p:sldId id="286" r:id="rId16"/>
    <p:sldId id="265" r:id="rId17"/>
    <p:sldId id="266" r:id="rId18"/>
    <p:sldId id="267" r:id="rId19"/>
    <p:sldId id="268" r:id="rId20"/>
    <p:sldId id="269" r:id="rId21"/>
    <p:sldId id="287" r:id="rId22"/>
    <p:sldId id="260" r:id="rId23"/>
    <p:sldId id="261" r:id="rId24"/>
    <p:sldId id="273" r:id="rId25"/>
    <p:sldId id="288" r:id="rId26"/>
    <p:sldId id="276" r:id="rId27"/>
    <p:sldId id="289" r:id="rId28"/>
    <p:sldId id="275" r:id="rId29"/>
    <p:sldId id="290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esktop\Especializa&#231;&#227;o%20em%20Sa&#250;de%20da%20Fam&#237;lia\Pr&#233;-natal%20e%20puerp&#233;rio\Planilha%20Semana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esktop\Especializa&#231;&#227;o%20em%20Sa&#250;de%20da%20Fam&#237;lia\Pr&#233;-natal%20e%20puerp&#233;rio\Planilha%20Semana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sy\Documents\Especializa&#231;&#227;o%20em%20Sa&#250;de%20da%20Fam&#237;lia\Pr&#233;-natal%20e%20puerp&#233;rio\Planilha%20Seman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0.532258064516129</c:v>
                </c:pt>
                <c:pt idx="1">
                  <c:v>0.58064516129032262</c:v>
                </c:pt>
                <c:pt idx="2">
                  <c:v>0.59677419354839545</c:v>
                </c:pt>
                <c:pt idx="3">
                  <c:v>0.54838709677419362</c:v>
                </c:pt>
              </c:numCache>
            </c:numRef>
          </c:val>
        </c:ser>
        <c:dLbls>
          <c:showVal val="1"/>
        </c:dLbls>
        <c:gapWidth val="219"/>
        <c:overlap val="-27"/>
        <c:axId val="69629824"/>
        <c:axId val="69631360"/>
      </c:barChart>
      <c:catAx>
        <c:axId val="69629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9631360"/>
        <c:crosses val="autoZero"/>
        <c:auto val="1"/>
        <c:lblAlgn val="ctr"/>
        <c:lblOffset val="100"/>
      </c:catAx>
      <c:valAx>
        <c:axId val="69631360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962982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Indicadores!$D$142:$G$142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Indicadores!$D$143:$G$143</c:f>
              <c:numCache>
                <c:formatCode>0.0%</c:formatCode>
                <c:ptCount val="4"/>
                <c:pt idx="0">
                  <c:v>6.0606060606060622E-2</c:v>
                </c:pt>
                <c:pt idx="1">
                  <c:v>0.69444444444444464</c:v>
                </c:pt>
                <c:pt idx="2">
                  <c:v>0.83783783783783783</c:v>
                </c:pt>
                <c:pt idx="3">
                  <c:v>0.85294117647060275</c:v>
                </c:pt>
              </c:numCache>
            </c:numRef>
          </c:val>
        </c:ser>
        <c:dLbls>
          <c:showVal val="1"/>
        </c:dLbls>
        <c:gapWidth val="219"/>
        <c:overlap val="-27"/>
        <c:axId val="74421760"/>
        <c:axId val="74423296"/>
      </c:barChart>
      <c:catAx>
        <c:axId val="74421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423296"/>
        <c:crosses val="autoZero"/>
        <c:auto val="1"/>
        <c:lblAlgn val="ctr"/>
        <c:lblOffset val="100"/>
      </c:catAx>
      <c:valAx>
        <c:axId val="74423296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42176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0</c:v>
                </c:pt>
                <c:pt idx="1">
                  <c:v>0.30555555555555558</c:v>
                </c:pt>
                <c:pt idx="2">
                  <c:v>0.62162162162162848</c:v>
                </c:pt>
                <c:pt idx="3">
                  <c:v>0.70588235294117663</c:v>
                </c:pt>
              </c:numCache>
            </c:numRef>
          </c:val>
        </c:ser>
        <c:dLbls>
          <c:showVal val="1"/>
        </c:dLbls>
        <c:gapWidth val="219"/>
        <c:overlap val="-27"/>
        <c:axId val="74553984"/>
        <c:axId val="74563968"/>
      </c:barChart>
      <c:catAx>
        <c:axId val="74553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563968"/>
        <c:crosses val="autoZero"/>
        <c:auto val="1"/>
        <c:lblAlgn val="ctr"/>
        <c:lblOffset val="100"/>
      </c:catAx>
      <c:valAx>
        <c:axId val="74563968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55398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0</c:v>
                </c:pt>
                <c:pt idx="1">
                  <c:v>0.70588235294117663</c:v>
                </c:pt>
                <c:pt idx="2">
                  <c:v>0.82608695652173914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219"/>
        <c:overlap val="-27"/>
        <c:axId val="74571136"/>
        <c:axId val="74974336"/>
      </c:barChart>
      <c:catAx>
        <c:axId val="74571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974336"/>
        <c:crosses val="autoZero"/>
        <c:auto val="1"/>
        <c:lblAlgn val="ctr"/>
        <c:lblOffset val="100"/>
      </c:catAx>
      <c:valAx>
        <c:axId val="74974336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571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0.84848484848484862</c:v>
                </c:pt>
                <c:pt idx="1">
                  <c:v>0.80555555555555569</c:v>
                </c:pt>
                <c:pt idx="2">
                  <c:v>0.83783783783783783</c:v>
                </c:pt>
                <c:pt idx="3">
                  <c:v>0.82352941176470584</c:v>
                </c:pt>
              </c:numCache>
            </c:numRef>
          </c:val>
        </c:ser>
        <c:dLbls>
          <c:showVal val="1"/>
        </c:dLbls>
        <c:gapWidth val="219"/>
        <c:overlap val="-27"/>
        <c:axId val="74127616"/>
        <c:axId val="74141696"/>
      </c:barChart>
      <c:catAx>
        <c:axId val="74127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141696"/>
        <c:crosses val="autoZero"/>
        <c:auto val="1"/>
        <c:lblAlgn val="ctr"/>
        <c:lblOffset val="100"/>
      </c:catAx>
      <c:valAx>
        <c:axId val="74141696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127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9.0909090909091064E-2</c:v>
                </c:pt>
                <c:pt idx="1">
                  <c:v>0.47222222222222232</c:v>
                </c:pt>
                <c:pt idx="2">
                  <c:v>0.62162162162162882</c:v>
                </c:pt>
                <c:pt idx="3">
                  <c:v>0.61764705882354043</c:v>
                </c:pt>
              </c:numCache>
            </c:numRef>
          </c:val>
        </c:ser>
        <c:dLbls>
          <c:showVal val="1"/>
        </c:dLbls>
        <c:gapWidth val="219"/>
        <c:overlap val="-27"/>
        <c:axId val="74149248"/>
        <c:axId val="74060928"/>
      </c:barChart>
      <c:catAx>
        <c:axId val="74149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060928"/>
        <c:crosses val="autoZero"/>
        <c:auto val="1"/>
        <c:lblAlgn val="ctr"/>
        <c:lblOffset val="100"/>
      </c:catAx>
      <c:valAx>
        <c:axId val="74060928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14924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219"/>
        <c:overlap val="-27"/>
        <c:axId val="74107904"/>
        <c:axId val="72819072"/>
      </c:barChart>
      <c:catAx>
        <c:axId val="74107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/>
          <a:lstStyle/>
          <a:p>
            <a:pPr>
              <a:defRPr/>
            </a:pPr>
            <a:endParaRPr lang="pt-BR"/>
          </a:p>
        </c:txPr>
        <c:crossAx val="72819072"/>
        <c:crosses val="autoZero"/>
        <c:auto val="1"/>
        <c:lblAlgn val="ctr"/>
        <c:lblOffset val="100"/>
      </c:catAx>
      <c:valAx>
        <c:axId val="72819072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/>
          <a:lstStyle/>
          <a:p>
            <a:pPr>
              <a:defRPr/>
            </a:pPr>
            <a:endParaRPr lang="pt-BR"/>
          </a:p>
        </c:txPr>
        <c:crossAx val="7410790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0.66666666666666663</c:v>
                </c:pt>
                <c:pt idx="2">
                  <c:v>0.88888888888888884</c:v>
                </c:pt>
                <c:pt idx="3">
                  <c:v>0.9</c:v>
                </c:pt>
              </c:numCache>
            </c:numRef>
          </c:val>
        </c:ser>
        <c:dLbls>
          <c:showVal val="1"/>
        </c:dLbls>
        <c:gapWidth val="219"/>
        <c:overlap val="-27"/>
        <c:axId val="72830336"/>
        <c:axId val="72852608"/>
      </c:barChart>
      <c:catAx>
        <c:axId val="72830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852608"/>
        <c:crosses val="autoZero"/>
        <c:auto val="1"/>
        <c:lblAlgn val="ctr"/>
        <c:lblOffset val="100"/>
      </c:catAx>
      <c:valAx>
        <c:axId val="72852608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830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219"/>
        <c:overlap val="-27"/>
        <c:axId val="74273536"/>
        <c:axId val="74275072"/>
      </c:barChart>
      <c:catAx>
        <c:axId val="74273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275072"/>
        <c:crosses val="autoZero"/>
        <c:auto val="1"/>
        <c:lblAlgn val="ctr"/>
        <c:lblOffset val="100"/>
      </c:catAx>
      <c:valAx>
        <c:axId val="74275072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27353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8"/>
  <c:chart>
    <c:title>
      <c:layout/>
      <c:txPr>
        <a:bodyPr rot="0" vert="horz"/>
        <a:lstStyle/>
        <a:p>
          <a:pPr>
            <a:defRPr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947645928335288"/>
          <c:y val="0.27756530874766638"/>
          <c:w val="0.85101763670316266"/>
          <c:h val="0.6010633438491381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0.15151515151515388</c:v>
                </c:pt>
                <c:pt idx="1">
                  <c:v>0.66666666666666663</c:v>
                </c:pt>
                <c:pt idx="2">
                  <c:v>0.81081081081081163</c:v>
                </c:pt>
                <c:pt idx="3">
                  <c:v>0.88235294117647056</c:v>
                </c:pt>
              </c:numCache>
            </c:numRef>
          </c:val>
        </c:ser>
        <c:dLbls>
          <c:showVal val="1"/>
        </c:dLbls>
        <c:gapWidth val="219"/>
        <c:overlap val="-27"/>
        <c:axId val="74286976"/>
        <c:axId val="74288512"/>
      </c:barChart>
      <c:catAx>
        <c:axId val="742869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288512"/>
        <c:crosses val="autoZero"/>
        <c:auto val="1"/>
        <c:lblAlgn val="ctr"/>
        <c:lblOffset val="100"/>
      </c:catAx>
      <c:valAx>
        <c:axId val="74288512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286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0.21212121212121221</c:v>
                </c:pt>
                <c:pt idx="1">
                  <c:v>0.8611111111111116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219"/>
        <c:overlap val="-27"/>
        <c:axId val="74337664"/>
        <c:axId val="74351744"/>
      </c:barChart>
      <c:catAx>
        <c:axId val="74337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351744"/>
        <c:crosses val="autoZero"/>
        <c:auto val="1"/>
        <c:lblAlgn val="ctr"/>
        <c:lblOffset val="100"/>
      </c:catAx>
      <c:valAx>
        <c:axId val="74351744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33766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0.21212121212121221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219"/>
        <c:overlap val="-27"/>
        <c:axId val="74388224"/>
        <c:axId val="74389760"/>
      </c:barChart>
      <c:catAx>
        <c:axId val="743882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389760"/>
        <c:crosses val="autoZero"/>
        <c:auto val="1"/>
        <c:lblAlgn val="ctr"/>
        <c:lblOffset val="100"/>
      </c:catAx>
      <c:valAx>
        <c:axId val="74389760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38822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F9375B-9351-486C-973C-4ACD83D4A10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93AD9D-E435-45C7-A9BB-59A0D7D775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31984" cy="2652712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QUALIDADE DO PRÉ-NATAL NA UNIDADE DE SAÚDE PARQUE DOS ESTADOS, SANTA TEREZINHA DE ITAIPU - PR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250520"/>
            <a:ext cx="8103422" cy="2607480"/>
          </a:xfrm>
        </p:spPr>
        <p:txBody>
          <a:bodyPr/>
          <a:lstStyle/>
          <a:p>
            <a:pPr algn="l"/>
            <a:r>
              <a:rPr lang="pt-BR" sz="2400" dirty="0" err="1" smtClean="0"/>
              <a:t>Thaissy</a:t>
            </a:r>
            <a:r>
              <a:rPr lang="pt-BR" sz="2400" dirty="0" smtClean="0"/>
              <a:t> Fernanda de Oliveira</a:t>
            </a:r>
          </a:p>
          <a:p>
            <a:pPr algn="l"/>
            <a:endParaRPr lang="pt-BR" sz="2400" dirty="0" smtClean="0"/>
          </a:p>
          <a:p>
            <a:pPr algn="l"/>
            <a:r>
              <a:rPr lang="pt-BR" sz="2400" dirty="0" smtClean="0"/>
              <a:t>Orientadora: Ângela Wilma Rocha</a:t>
            </a:r>
          </a:p>
          <a:p>
            <a:pPr algn="l"/>
            <a:endParaRPr lang="pt-BR" sz="2400" dirty="0" smtClean="0"/>
          </a:p>
          <a:p>
            <a:pPr algn="ctr"/>
            <a:r>
              <a:rPr lang="pt-BR" sz="2400" dirty="0" smtClean="0"/>
              <a:t>2014</a:t>
            </a:r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  <a:p>
            <a:pPr algn="l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Instrumento – ficha espelho (frente)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37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Instrumento – ficha espelho (verso)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7256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5590398"/>
          </a:xfrm>
        </p:spPr>
        <p:txBody>
          <a:bodyPr/>
          <a:lstStyle/>
          <a:p>
            <a:pPr marL="4763" algn="ctr"/>
            <a:r>
              <a:rPr lang="pt-BR" dirty="0" smtClean="0"/>
              <a:t>Objetivos, Metas e Resultados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 1: Ampliar a Cobertura de Pré-Natal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dirty="0" smtClean="0"/>
              <a:t>Ampliar a cobertura das gestantes residentes na área de abrangência da unidade de saúde que frequentam o programa de pré-natal na unidade de saúde para 60%. 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85918" y="3000372"/>
          <a:ext cx="607223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285852" y="6335933"/>
            <a:ext cx="885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Figura 1 - Proporção de gestantes cadastradas no Programa de pré-natal e Puerpério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smtClean="0"/>
              <a:t>Objetivo 1: Ampliar a Cobertura de Pré-Natal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Char char="v"/>
            </a:pPr>
            <a:r>
              <a:rPr lang="pt-BR" sz="2400" dirty="0" smtClean="0"/>
              <a:t>Garantir a captação de 60% das gestantes residentes na área de abrangência da unidade de saúde no 1º trimestre de gestação.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71605" y="3214686"/>
          <a:ext cx="550072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214414" y="6357958"/>
            <a:ext cx="685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      Figura 2 - Proporção de gestantes captadas no primeiro trimestre             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 smtClean="0"/>
              <a:t>Objetivo 1: Ampliar a Cobertura de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pt-BR" sz="2400" dirty="0" smtClean="0"/>
              <a:t>Ampliar a cobertura de 1º consulta odontológica, com plano de tratamento, para 60% das gestantes cadastradas.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71604" y="3143248"/>
          <a:ext cx="621510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3 - Propor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gestantes com primeira consulta odontol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gica.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3 - Propor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gestantes com primeira consulta odontol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gica.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3 - Propor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gestantes com primeira consulta odontol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gica.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3 - Propor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gestantes com primeira consulta odontol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gica.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 2: Melhorar a adesão ao pré-natal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000" dirty="0" smtClean="0"/>
              <a:t>Realizar busca ativa de 100% das gestantes faltosas às consultas de pré-natal.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Fazer busca ativa de 100% das gestantes, com 1º consulta odontológica programática, faltosas às consultas.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85720" y="2928934"/>
          <a:ext cx="400052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714876" y="3571876"/>
          <a:ext cx="421484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Objetivo 3: Melhorar a qualidade da atenção ao pré-natal e puerpério realizado na unidade.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/>
            <a:r>
              <a:rPr lang="pt-BR" sz="2000" dirty="0" smtClean="0"/>
              <a:t> Garantir a 100%das gestantes a prescrição de suplementação de sulfato ferroso e ácido fólico conforme protocolo.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sz="2200" dirty="0" smtClean="0"/>
              <a:t>Garantir a 100%das gestantes a solicitação dos exames laboratoriais em dia. 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000232" y="2786058"/>
          <a:ext cx="571504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 4: Melhorar registro das informações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000" dirty="0" smtClean="0"/>
              <a:t>Manter o registro na ficha espelho de pré-natal/vacinação em 100%das gestantes.</a:t>
            </a:r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00166" y="2786058"/>
          <a:ext cx="63579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 5: Mapear as gestante de risco.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pt-BR" sz="2400" dirty="0" smtClean="0"/>
              <a:t>Avaliar risco gestacional em 100%das gestantes. 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571604" y="2571744"/>
          <a:ext cx="607223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Caracterização do município: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Santa Terezinha de Itaipu, localizada no extremo-oeste do Paraná.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População: 20.841 habitantes (CENSO, 2010)</a:t>
            </a:r>
          </a:p>
          <a:p>
            <a:pPr>
              <a:buFont typeface="Wingdings" pitchFamily="2" charset="2"/>
              <a:buChar char="ü"/>
            </a:pPr>
            <a:r>
              <a:rPr lang="pt-BR" u="sng" dirty="0" smtClean="0"/>
              <a:t>Sistema pleno da Atenção Básica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3 ESF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UMS (PACS e Especialidade)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Pronto Atendimento 24 horas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 6: Promover a saúde no pré-natal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pt-BR" sz="2000" dirty="0" smtClean="0"/>
              <a:t> Garantir a 100%das gestantes orientações nutricional durante a gestação.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/>
            <a:r>
              <a:rPr lang="pt-BR" sz="2000" dirty="0" smtClean="0"/>
              <a:t> Promover o aleitamento materno junto a 100%das gestantes. 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357158" y="3214686"/>
          <a:ext cx="4610116" cy="29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5286380" y="2857496"/>
          <a:ext cx="353854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 6: Promover a saúde no pré-natal.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1588" algn="just">
              <a:buFont typeface="Wingdings" pitchFamily="2" charset="2"/>
              <a:buChar char="v"/>
            </a:pPr>
            <a:r>
              <a:rPr lang="pt-BR" sz="2000" dirty="0" smtClean="0"/>
              <a:t>Orientar 100%das gestantes sobre os riscos do tabagismo e do uso do álcool e drogas na gestação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Dar orientações para 100%das gestantes e puérperas com primeira consulta odontológica em relação a sua higiene bucal.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357158" y="3286124"/>
          <a:ext cx="4333889" cy="269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5214942" y="3929066"/>
          <a:ext cx="371477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intervenção exigiu mudanças significativas na rotina da unidade, incluindo a capacitação da equipe, a delegação  das atribuições e uma agenda diferenciada para o atendimento das gestantes. </a:t>
            </a:r>
          </a:p>
          <a:p>
            <a:pPr algn="just"/>
            <a:r>
              <a:rPr lang="pt-BR" dirty="0" smtClean="0"/>
              <a:t>Dificuldades encontradas</a:t>
            </a:r>
          </a:p>
          <a:p>
            <a:pPr algn="just"/>
            <a:r>
              <a:rPr lang="pt-BR" dirty="0" smtClean="0"/>
              <a:t>Melhora na qualidade do atendimento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DO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projeto chegou ao término e é visível a mudança da equipe frente a esta intervenção, assim, como da comunidade que assimilou muito bem a nova forma de atendimento às gestantes</a:t>
            </a:r>
          </a:p>
          <a:p>
            <a:pPr algn="just"/>
            <a:r>
              <a:rPr lang="pt-BR" dirty="0" smtClean="0"/>
              <a:t> A intervenção permanecerá na rotina do serviço, e assim, teremos condições de superar algumas das dificuldades encontradas.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DO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Foi uma experiência única e bastante dinâmica, que mostrou uma nova forma de aprendizado, pois, desde o início foi necessário buscar cada vez mais conhecimento teórico para aplicar nas ações, e isso sempre acontecia de forma simultânea com as ações da intervenção, mostrando sempre resultados imediatos.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Thaissy\Pictures\POsto\CAM0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000528" cy="5334037"/>
          </a:xfrm>
          <a:prstGeom prst="rect">
            <a:avLst/>
          </a:prstGeom>
          <a:noFill/>
        </p:spPr>
      </p:pic>
      <p:pic>
        <p:nvPicPr>
          <p:cNvPr id="5" name="Picture 2" descr="C:\Users\Thaissy\Pictures\POsto\CAM0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643470" cy="455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Thaissy\Pictures\POsto\CAM0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5619789" cy="3929090"/>
          </a:xfrm>
          <a:prstGeom prst="rect">
            <a:avLst/>
          </a:prstGeom>
          <a:noFill/>
        </p:spPr>
      </p:pic>
      <p:pic>
        <p:nvPicPr>
          <p:cNvPr id="5" name="Picture 2" descr="C:\Users\Thaissy\Pictures\POsto\CAM0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3167010" cy="4679133"/>
          </a:xfrm>
          <a:prstGeom prst="rect">
            <a:avLst/>
          </a:prstGeom>
          <a:noFill/>
        </p:spPr>
      </p:pic>
      <p:pic>
        <p:nvPicPr>
          <p:cNvPr id="6" name="Picture 2" descr="C:\Users\Thaissy\Pictures\POsto\CAM00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143380"/>
            <a:ext cx="407196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Thaissy\Pictures\POsto\CAM0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072098" cy="3804074"/>
          </a:xfrm>
          <a:prstGeom prst="rect">
            <a:avLst/>
          </a:prstGeom>
          <a:noFill/>
        </p:spPr>
      </p:pic>
      <p:pic>
        <p:nvPicPr>
          <p:cNvPr id="1027" name="Picture 3" descr="C:\Users\Thaissy\Pictures\POsto\CAM0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29066"/>
            <a:ext cx="3571900" cy="2424490"/>
          </a:xfrm>
          <a:prstGeom prst="rect">
            <a:avLst/>
          </a:prstGeom>
          <a:noFill/>
        </p:spPr>
      </p:pic>
      <p:pic>
        <p:nvPicPr>
          <p:cNvPr id="7" name="Picture 4" descr="C:\Users\Thaissy\Pictures\POsto\CAM00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Thaissy\Pictures\POsto\IMG-20140424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929090" cy="5174092"/>
          </a:xfrm>
          <a:prstGeom prst="rect">
            <a:avLst/>
          </a:prstGeom>
          <a:noFill/>
        </p:spPr>
      </p:pic>
      <p:pic>
        <p:nvPicPr>
          <p:cNvPr id="3075" name="Picture 3" descr="C:\Users\Thaissy\Pictures\POsto\IMG-2014042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571880" cy="4762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Thaissy\Pictures\POsto\CAM00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00372"/>
            <a:ext cx="4800000" cy="3600000"/>
          </a:xfrm>
          <a:prstGeom prst="rect">
            <a:avLst/>
          </a:prstGeom>
          <a:noFill/>
        </p:spPr>
      </p:pic>
      <p:pic>
        <p:nvPicPr>
          <p:cNvPr id="2051" name="Picture 3" descr="C:\Users\Thaissy\Pictures\POsto\CAM0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7869"/>
            <a:ext cx="4310093" cy="323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Caracterização da UBS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Área adstrita: aproximadamente 4.100 pessoas.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ESF modalidade 1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Profissionais de apoio a equipe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Horário de atendimento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Programas e cronograma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Estrutura Física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Thaissy\Desktop\Especialização em Saúde da Família\Pré-natal e puerpério\Fotos Pré-Conferência 19-11-2013\CAM003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3219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 smtClean="0"/>
              <a:t>ARAUJO, SM; SILVA, MED; MORAES, RC; ALVES, DS. A importância do pré-natal e a assistência de enfermagem. </a:t>
            </a:r>
            <a:r>
              <a:rPr lang="pt-BR" b="1" dirty="0" smtClean="0"/>
              <a:t>VEREDAS FAVIP Revista Eletrônica de Ciências</a:t>
            </a:r>
            <a:r>
              <a:rPr lang="pt-BR" dirty="0" smtClean="0"/>
              <a:t>, 2010. v.3, n.2. </a:t>
            </a:r>
            <a:r>
              <a:rPr lang="pt-BR" dirty="0" err="1" smtClean="0"/>
              <a:t>jul-dez</a:t>
            </a:r>
            <a:r>
              <a:rPr lang="pt-BR" dirty="0" smtClean="0"/>
              <a:t>. p. 62-67. Disponível em: http://veredas.favip.edu.br/ojs/index.</a:t>
            </a:r>
            <a:r>
              <a:rPr lang="pt-BR" dirty="0" err="1" smtClean="0"/>
              <a:t>php</a:t>
            </a:r>
            <a:r>
              <a:rPr lang="pt-BR" dirty="0" smtClean="0"/>
              <a:t>/veredas1/</a:t>
            </a:r>
            <a:r>
              <a:rPr lang="pt-BR" dirty="0" err="1" smtClean="0"/>
              <a:t>article</a:t>
            </a:r>
            <a:r>
              <a:rPr lang="pt-BR" dirty="0" smtClean="0"/>
              <a:t>/</a:t>
            </a:r>
            <a:r>
              <a:rPr lang="pt-BR" dirty="0" err="1" smtClean="0"/>
              <a:t>view</a:t>
            </a:r>
            <a:r>
              <a:rPr lang="pt-BR" dirty="0" smtClean="0"/>
              <a:t>/98/72. Acesso em: 25/02/2014. </a:t>
            </a:r>
          </a:p>
          <a:p>
            <a:pPr algn="just"/>
            <a:r>
              <a:rPr lang="pt-BR" dirty="0" smtClean="0"/>
              <a:t>LORENZI </a:t>
            </a:r>
            <a:r>
              <a:rPr lang="pt-BR" dirty="0" err="1" smtClean="0"/>
              <a:t>et</a:t>
            </a:r>
            <a:r>
              <a:rPr lang="pt-BR" dirty="0" smtClean="0"/>
              <a:t> al. Sífilis Congênita como indicador de Assistência pré-natal. </a:t>
            </a:r>
            <a:r>
              <a:rPr lang="pt-BR" b="1" dirty="0" smtClean="0"/>
              <a:t>RBGO</a:t>
            </a:r>
            <a:r>
              <a:rPr lang="pt-BR" dirty="0" smtClean="0"/>
              <a:t>, 2001. v. 23, n.10, p. 647-652. Disponível em:&lt;http://www.scielo.br/pdf/rbgo/v23n10/8489.pdf&gt;. Acesso em: 28/02/2014. </a:t>
            </a:r>
          </a:p>
          <a:p>
            <a:pPr algn="just"/>
            <a:r>
              <a:rPr lang="pt-BR" dirty="0" smtClean="0"/>
              <a:t>CALDERON, IMP; CECATTI, JG; VEGA, CEP. Intervenções benéficas no pré-natal para prevenção da mortalidade materna. </a:t>
            </a:r>
            <a:r>
              <a:rPr lang="pt-BR" b="1" dirty="0" err="1" smtClean="0"/>
              <a:t>RevBrasGinecol</a:t>
            </a:r>
            <a:r>
              <a:rPr lang="pt-BR" b="1" dirty="0" smtClean="0"/>
              <a:t> Obstet</a:t>
            </a:r>
            <a:r>
              <a:rPr lang="pt-BR" dirty="0" smtClean="0"/>
              <a:t>. Botucatu: 2006. v. 28. n. 05. p. 310-315. Disponível em: http://www.scielo.br/pdf/rbgo/v28n5/a08v28n5.pdf&gt;. Acesso em: 28/02/2014. </a:t>
            </a:r>
          </a:p>
          <a:p>
            <a:pPr algn="just"/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Atenção ao pré-natal de baixo risco</a:t>
            </a:r>
            <a:r>
              <a:rPr lang="pt-BR" dirty="0" smtClean="0"/>
              <a:t>. Cadernos de Atenção Básica, nº 32. Brasília: 2012. 318p.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SILVA, RMO; ARAUJO, CFL; PAZ, FMT. A realização do teste Anti-HIV no pré-natal: os significados para a gestante. </a:t>
            </a:r>
            <a:r>
              <a:rPr lang="pt-BR" sz="1800" b="1" dirty="0" err="1" smtClean="0"/>
              <a:t>Esc</a:t>
            </a:r>
            <a:r>
              <a:rPr lang="pt-BR" sz="1800" b="1" dirty="0" smtClean="0"/>
              <a:t> Anna Nery </a:t>
            </a:r>
            <a:r>
              <a:rPr lang="pt-BR" sz="1800" b="1" dirty="0" err="1" smtClean="0"/>
              <a:t>RevEnferm</a:t>
            </a:r>
            <a:r>
              <a:rPr lang="pt-BR" sz="1800" dirty="0" smtClean="0"/>
              <a:t>. Rio de Janeiro: 2008. v. 12, n.04. dez. p. 630-636. Disponível em:&lt;http://www.scielo.br/pdf/ean/v12n4/v12n4a04.pdf&gt;. Acesso em: 01/03/2014. </a:t>
            </a:r>
          </a:p>
          <a:p>
            <a:pPr algn="just"/>
            <a:r>
              <a:rPr lang="pt-BR" sz="1800" dirty="0" smtClean="0"/>
              <a:t>BRASIL. </a:t>
            </a:r>
            <a:r>
              <a:rPr lang="pt-BR" sz="1800" b="1" dirty="0" err="1" smtClean="0"/>
              <a:t>Pré-natal</a:t>
            </a:r>
            <a:r>
              <a:rPr lang="pt-BR" sz="1800" b="1" dirty="0" smtClean="0"/>
              <a:t> e Puerpério: atenção qualificada e humanizada</a:t>
            </a:r>
            <a:r>
              <a:rPr lang="pt-BR" sz="1800" dirty="0" smtClean="0"/>
              <a:t> – manual técnico/Ministério da Saúde, Secretaria de Atenção à Saúde, Departamento de Ações Programáticas Estratégicas – Brasília: Ministério da Saúde, 2005. 163p.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1026" name="Picture 2" descr="C:\Users\Thaissy\AppData\Local\Temp\988744_522819241140318_9765521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10900"/>
            <a:ext cx="7072330" cy="53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Física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Importância da ação programática na qual você faz a intervenção:</a:t>
            </a:r>
          </a:p>
          <a:p>
            <a:endParaRPr lang="pt-BR" dirty="0" smtClean="0"/>
          </a:p>
          <a:p>
            <a:pPr marL="0" indent="1588" algn="just">
              <a:buNone/>
            </a:pPr>
            <a:r>
              <a:rPr lang="pt-BR" dirty="0" smtClean="0"/>
              <a:t>A assistência pré-natal compreende um conjunto de procedimentos clínicos e educativos que propicia a promoção a saúde e identificação precoce dos problemas que possam resultar em risco para saúde da gestante e do concepto. 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Situação da ação programática na unidade antes da intervenção: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Apenas acompanhamento de enfermagem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Visita domiciliar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Consulta médica centralizada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Sem consulta odontológica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Sem instrumento de registro das informações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Melhorar a atenção ao pré-natal e puerpério. 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Ampliar a cobertura do pré-natal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Melhorar a adesão e qualidade da atenção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ao pré-natal e puerpério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Melhorar o registro de informações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Mapear as gestantes de risco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Promover a Saúde no Pré-Natal 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/>
              <a:t>Projeto de intervenção com um corte transversal desenvolvido no período de 16 semanas, com análise quantitativa do processo de trabalho do programa de atenção ao pré-natal e puerpério desenvolvido em uma Estratégia de Saúde da Família.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Instrumento – planilha de coleta de dados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Thaissy\AppData\Local\Temp\Planilha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9059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4692</TotalTime>
  <Words>1028</Words>
  <Application>Microsoft Office PowerPoint</Application>
  <PresentationFormat>Apresentação na tela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Verve</vt:lpstr>
      <vt:lpstr>QUALIDADE DO PRÉ-NATAL NA UNIDADE DE SAÚDE PARQUE DOS ESTADOS, SANTA TEREZINHA DE ITAIPU - PR</vt:lpstr>
      <vt:lpstr>Introdução</vt:lpstr>
      <vt:lpstr>Introdução</vt:lpstr>
      <vt:lpstr>Estrutura Física UBS</vt:lpstr>
      <vt:lpstr>Introdução</vt:lpstr>
      <vt:lpstr>Introdução</vt:lpstr>
      <vt:lpstr>OBJETIVO GERAL</vt:lpstr>
      <vt:lpstr>METODOLOGIA</vt:lpstr>
      <vt:lpstr>Instrumento – planilha de coleta de dados</vt:lpstr>
      <vt:lpstr>Instrumento – ficha espelho (frente)</vt:lpstr>
      <vt:lpstr>Instrumento – ficha espelho (verso)</vt:lpstr>
      <vt:lpstr>Objetivos, Metas e Resultados</vt:lpstr>
      <vt:lpstr> Objetivo 1: Ampliar a Cobertura de Pré-Natal </vt:lpstr>
      <vt:lpstr>Objetivo 1: Ampliar a Cobertura de Pré-Natal</vt:lpstr>
      <vt:lpstr>Objetivo 1: Ampliar a Cobertura de Pré-Natal</vt:lpstr>
      <vt:lpstr> Objetivo 2: Melhorar a adesão ao pré-natal </vt:lpstr>
      <vt:lpstr> Objetivo 3: Melhorar a qualidade da atenção ao pré-natal e puerpério realizado na unidade. </vt:lpstr>
      <vt:lpstr> Objetivo 4: Melhorar registro das informações </vt:lpstr>
      <vt:lpstr> Objetivo 5: Mapear as gestante de risco. </vt:lpstr>
      <vt:lpstr> Objetivo 6: Promover a saúde no pré-natal </vt:lpstr>
      <vt:lpstr> Objetivo 6: Promover a saúde no pré-natal. </vt:lpstr>
      <vt:lpstr>DISCUSSÃO</vt:lpstr>
      <vt:lpstr>REFLEXÃO DO PROCESSO DE APRENDIZAGEM</vt:lpstr>
      <vt:lpstr>REFLEXÃO DO PROCESSO DE APRENDIZAGEM</vt:lpstr>
      <vt:lpstr>Slide 25</vt:lpstr>
      <vt:lpstr>Slide 26</vt:lpstr>
      <vt:lpstr>Slide 27</vt:lpstr>
      <vt:lpstr>Slide 28</vt:lpstr>
      <vt:lpstr>Slide 29</vt:lpstr>
      <vt:lpstr>Slide 30</vt:lpstr>
      <vt:lpstr>REFERÊNCIAS</vt:lpstr>
      <vt:lpstr>REFERÊNCIAS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DO PRÉ-NATAL NA UNIDADE DE SAÚDE PARQUE DOS ESTADOS, SANTA TEREZINHA DE ITAIPU - PR</dc:title>
  <dc:creator>Thaissy</dc:creator>
  <cp:lastModifiedBy>Thaissy</cp:lastModifiedBy>
  <cp:revision>98</cp:revision>
  <dcterms:created xsi:type="dcterms:W3CDTF">2014-04-16T16:13:11Z</dcterms:created>
  <dcterms:modified xsi:type="dcterms:W3CDTF">2014-04-30T01:41:25Z</dcterms:modified>
</cp:coreProperties>
</file>