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59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60" r:id="rId19"/>
    <p:sldId id="261" r:id="rId20"/>
    <p:sldId id="271" r:id="rId21"/>
    <p:sldId id="264" r:id="rId22"/>
    <p:sldId id="263" r:id="rId23"/>
    <p:sldId id="273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2" r:id="rId50"/>
    <p:sldId id="311" r:id="rId51"/>
    <p:sldId id="265" r:id="rId52"/>
    <p:sldId id="262" r:id="rId5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23425E8-DE99-402C-AE03-23FE15C4FD8E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25E8-DE99-402C-AE03-23FE15C4FD8E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25E8-DE99-402C-AE03-23FE15C4FD8E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3425E8-DE99-402C-AE03-23FE15C4FD8E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23425E8-DE99-402C-AE03-23FE15C4FD8E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25E8-DE99-402C-AE03-23FE15C4FD8E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25E8-DE99-402C-AE03-23FE15C4FD8E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3425E8-DE99-402C-AE03-23FE15C4FD8E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25E8-DE99-402C-AE03-23FE15C4FD8E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3425E8-DE99-402C-AE03-23FE15C4FD8E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3425E8-DE99-402C-AE03-23FE15C4FD8E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3425E8-DE99-402C-AE03-23FE15C4FD8E}" type="datetimeFigureOut">
              <a:rPr lang="pt-BR" smtClean="0"/>
              <a:pPr/>
              <a:t>28/01/2015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1032" y="1628800"/>
            <a:ext cx="8712968" cy="626913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Programa de Valorização do Profissional da Atenção Básica</a:t>
            </a: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0806" y="2996952"/>
            <a:ext cx="6801594" cy="910952"/>
          </a:xfrm>
        </p:spPr>
        <p:txBody>
          <a:bodyPr>
            <a:noAutofit/>
          </a:bodyPr>
          <a:lstStyle/>
          <a:p>
            <a:pPr algn="just"/>
            <a:r>
              <a:rPr lang="pt-BR" dirty="0" smtClean="0"/>
              <a:t>Melhoria da Assistência ao Pré-natal e </a:t>
            </a:r>
            <a:r>
              <a:rPr lang="pt-BR" dirty="0" err="1" smtClean="0"/>
              <a:t>Puerpério</a:t>
            </a:r>
            <a:r>
              <a:rPr lang="pt-BR" dirty="0" smtClean="0"/>
              <a:t>, na UBS </a:t>
            </a:r>
            <a:r>
              <a:rPr lang="pt-BR" dirty="0" err="1" smtClean="0"/>
              <a:t>Guarapes</a:t>
            </a:r>
            <a:r>
              <a:rPr lang="pt-BR" dirty="0" smtClean="0"/>
              <a:t>, Natal /RN.</a:t>
            </a: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0363" y="548680"/>
            <a:ext cx="33416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2411760" y="5589240"/>
            <a:ext cx="6408712" cy="7200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dirty="0" smtClean="0"/>
              <a:t>Natal, fevereiro, 2015</a:t>
            </a:r>
          </a:p>
          <a:p>
            <a:pPr algn="r"/>
            <a:r>
              <a:rPr lang="pt-BR" sz="2000" dirty="0" smtClean="0"/>
              <a:t>Ângela Wilma  Rocha</a:t>
            </a:r>
            <a:endParaRPr lang="pt-BR" sz="2000" dirty="0" smtClean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547664" y="4725144"/>
            <a:ext cx="6400800" cy="49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err="1" smtClean="0"/>
              <a:t>Thalita</a:t>
            </a:r>
            <a:r>
              <a:rPr lang="pt-BR" sz="2400" dirty="0" smtClean="0"/>
              <a:t> Mayara Xavier de Oliveira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5991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Cronograma do grupo de grávidas:</a:t>
            </a:r>
            <a:endParaRPr lang="pt-BR" dirty="0"/>
          </a:p>
        </p:txBody>
      </p:sp>
      <p:pic>
        <p:nvPicPr>
          <p:cNvPr id="4" name="Espaço Reservado para Conteúdo 3" descr="1454924_10204652294924259_3401802578194150410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3556992" cy="3556992"/>
          </a:xfrm>
        </p:spPr>
      </p:pic>
      <p:pic>
        <p:nvPicPr>
          <p:cNvPr id="6" name="Imagem 5" descr="10689890_10204805772681107_28132016468213497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772816"/>
            <a:ext cx="3861048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Palestra sobre a importância do pré-natal:</a:t>
            </a:r>
            <a:endParaRPr lang="pt-BR" dirty="0"/>
          </a:p>
        </p:txBody>
      </p:sp>
      <p:pic>
        <p:nvPicPr>
          <p:cNvPr id="4" name="Espaço Reservado para Conteúdo 3" descr="10378249_10204652293164215_186815761428137959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3249083" cy="4873625"/>
          </a:xfrm>
        </p:spPr>
      </p:pic>
      <p:pic>
        <p:nvPicPr>
          <p:cNvPr id="5" name="Imagem 4" descr="1176138_10204882140870264_42816121887998656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348880"/>
            <a:ext cx="4032447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Palestra de saúde bucal:</a:t>
            </a:r>
            <a:endParaRPr lang="pt-BR" dirty="0"/>
          </a:p>
        </p:txBody>
      </p:sp>
      <p:pic>
        <p:nvPicPr>
          <p:cNvPr id="4" name="Espaço Reservado para Conteúdo 3" descr="10378194_10204805785561429_7342075094495044910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3240961" cy="4873625"/>
          </a:xfrm>
        </p:spPr>
      </p:pic>
      <p:pic>
        <p:nvPicPr>
          <p:cNvPr id="5" name="Imagem 4" descr="10649684_10204882137190172_758884804469288242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132856"/>
            <a:ext cx="3888432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Palestra sobre nutrição:</a:t>
            </a:r>
            <a:endParaRPr lang="pt-BR" dirty="0"/>
          </a:p>
        </p:txBody>
      </p:sp>
      <p:pic>
        <p:nvPicPr>
          <p:cNvPr id="4" name="Espaço Reservado para Conteúdo 3" descr="10440867_10204805785921438_4731225231025830374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600400" cy="4800533"/>
          </a:xfrm>
        </p:spPr>
      </p:pic>
      <p:pic>
        <p:nvPicPr>
          <p:cNvPr id="5" name="Imagem 4" descr="1932283_10204882060988267_138962966906225008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284984"/>
            <a:ext cx="3899925" cy="2924944"/>
          </a:xfrm>
          <a:prstGeom prst="rect">
            <a:avLst/>
          </a:prstGeom>
        </p:spPr>
      </p:pic>
      <p:pic>
        <p:nvPicPr>
          <p:cNvPr id="6" name="Imagem 5" descr="10665263_10204882065828388_676992968671705853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772816"/>
            <a:ext cx="388843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Palestra sobre DST:</a:t>
            </a:r>
            <a:endParaRPr lang="pt-BR" dirty="0"/>
          </a:p>
        </p:txBody>
      </p:sp>
      <p:pic>
        <p:nvPicPr>
          <p:cNvPr id="4" name="Espaço Reservado para Conteúdo 3" descr="10689726_10204805786281447_7323348008197787525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4320480" cy="4320480"/>
          </a:xfrm>
        </p:spPr>
      </p:pic>
      <p:pic>
        <p:nvPicPr>
          <p:cNvPr id="5" name="Imagem 4" descr="10685552_10204882058708210_160925458207883651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060848"/>
            <a:ext cx="2446243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Palestra sobre </a:t>
            </a:r>
            <a:r>
              <a:rPr lang="pt-BR" smtClean="0"/>
              <a:t>a mente:</a:t>
            </a:r>
            <a:endParaRPr lang="pt-BR"/>
          </a:p>
        </p:txBody>
      </p:sp>
      <p:pic>
        <p:nvPicPr>
          <p:cNvPr id="4" name="Espaço Reservado para Conteúdo 3" descr="1499530_10205103735089981_4706223420664143657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204864"/>
            <a:ext cx="3484984" cy="3484984"/>
          </a:xfrm>
        </p:spPr>
      </p:pic>
      <p:pic>
        <p:nvPicPr>
          <p:cNvPr id="6" name="Imagem 5" descr="1622813_10205103678208559_789329616302498162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564904"/>
            <a:ext cx="3803915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Palestra sobre aleitamento materno:</a:t>
            </a:r>
            <a:endParaRPr lang="pt-BR" dirty="0"/>
          </a:p>
        </p:txBody>
      </p:sp>
      <p:pic>
        <p:nvPicPr>
          <p:cNvPr id="4" name="Espaço Reservado para Conteúdo 3" descr="10653709_10204805773161119_5312052961769252440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276872"/>
            <a:ext cx="3312368" cy="3312368"/>
          </a:xfrm>
        </p:spPr>
      </p:pic>
      <p:pic>
        <p:nvPicPr>
          <p:cNvPr id="5" name="Imagem 4" descr="IMG_28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636912"/>
            <a:ext cx="3528392" cy="264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Palestra sobre parto e </a:t>
            </a:r>
            <a:r>
              <a:rPr lang="pt-BR" dirty="0" err="1" smtClean="0"/>
              <a:t>puerpério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4" name="Espaço Reservado para Conteúdo 3" descr="IMG_27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348880"/>
            <a:ext cx="3878560" cy="2908920"/>
          </a:xfrm>
        </p:spPr>
      </p:pic>
      <p:pic>
        <p:nvPicPr>
          <p:cNvPr id="5" name="Imagem 4" descr="10653709_10204805773161119_531205296176925244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420888"/>
            <a:ext cx="3024336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Justificativa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Garantir </a:t>
            </a:r>
            <a:r>
              <a:rPr lang="pt-BR" dirty="0" smtClean="0"/>
              <a:t>a saúde do binômio mãe e </a:t>
            </a:r>
            <a:r>
              <a:rPr lang="pt-BR" dirty="0" smtClean="0"/>
              <a:t>feto;</a:t>
            </a:r>
          </a:p>
          <a:p>
            <a:r>
              <a:rPr lang="pt-BR" dirty="0" smtClean="0"/>
              <a:t>Melhorar </a:t>
            </a:r>
            <a:r>
              <a:rPr lang="pt-BR" dirty="0" smtClean="0"/>
              <a:t>a assistência pré-natal e </a:t>
            </a:r>
            <a:r>
              <a:rPr lang="pt-BR" dirty="0" err="1" smtClean="0"/>
              <a:t>puerpério</a:t>
            </a:r>
            <a:r>
              <a:rPr lang="pt-BR" dirty="0" smtClean="0"/>
              <a:t>;</a:t>
            </a:r>
          </a:p>
          <a:p>
            <a:r>
              <a:rPr lang="pt-BR" dirty="0" smtClean="0"/>
              <a:t>Capacitação  profissional;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682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Objetivos Geral: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Melhorar </a:t>
            </a:r>
            <a:r>
              <a:rPr lang="pt-BR" dirty="0" err="1" smtClean="0"/>
              <a:t>aassistência</a:t>
            </a:r>
            <a:r>
              <a:rPr lang="pt-BR" dirty="0" smtClean="0"/>
              <a:t> ao pré-natal e </a:t>
            </a:r>
            <a:r>
              <a:rPr lang="pt-BR" dirty="0" err="1" smtClean="0"/>
              <a:t>puerpério</a:t>
            </a:r>
            <a:r>
              <a:rPr lang="pt-BR" dirty="0" smtClean="0"/>
              <a:t> na </a:t>
            </a:r>
            <a:r>
              <a:rPr lang="pt-BR" dirty="0" smtClean="0"/>
              <a:t>Unidade Básica de Saúde </a:t>
            </a:r>
            <a:r>
              <a:rPr lang="pt-BR" dirty="0" smtClean="0"/>
              <a:t>do </a:t>
            </a:r>
            <a:r>
              <a:rPr lang="pt-BR" dirty="0" err="1" smtClean="0"/>
              <a:t>G</a:t>
            </a:r>
            <a:r>
              <a:rPr lang="pt-BR" dirty="0" err="1" smtClean="0"/>
              <a:t>uarapes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400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Guarapes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4" name="Espaço Reservado para Conteúdo 3" descr="map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988840"/>
            <a:ext cx="3776781" cy="3528392"/>
          </a:xfrm>
        </p:spPr>
      </p:pic>
      <p:pic>
        <p:nvPicPr>
          <p:cNvPr id="5" name="Imagem 4" descr="m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700808"/>
            <a:ext cx="2880320" cy="407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79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pt-BR" b="1" dirty="0" smtClean="0"/>
          </a:p>
          <a:p>
            <a:r>
              <a:rPr lang="pt-BR" dirty="0" smtClean="0"/>
              <a:t>Ampliar </a:t>
            </a:r>
            <a:r>
              <a:rPr lang="pt-BR" dirty="0" smtClean="0"/>
              <a:t>a cobertura de </a:t>
            </a:r>
            <a:r>
              <a:rPr lang="pt-BR" dirty="0" smtClean="0"/>
              <a:t>pré-natal e </a:t>
            </a:r>
            <a:r>
              <a:rPr lang="pt-BR" dirty="0" err="1" smtClean="0"/>
              <a:t>puerpério</a:t>
            </a:r>
            <a:endParaRPr lang="pt-BR" dirty="0" smtClean="0"/>
          </a:p>
          <a:p>
            <a:r>
              <a:rPr lang="pt-BR" dirty="0" smtClean="0"/>
              <a:t>Melhorar </a:t>
            </a:r>
            <a:r>
              <a:rPr lang="pt-BR" dirty="0" smtClean="0"/>
              <a:t>a qualidade da atenção ao pré-natal e </a:t>
            </a:r>
            <a:r>
              <a:rPr lang="pt-BR" dirty="0" err="1" smtClean="0"/>
              <a:t>puerpério</a:t>
            </a:r>
            <a:endParaRPr lang="pt-BR" dirty="0" smtClean="0"/>
          </a:p>
          <a:p>
            <a:r>
              <a:rPr lang="pt-BR" dirty="0" smtClean="0"/>
              <a:t>Melhorar </a:t>
            </a:r>
            <a:r>
              <a:rPr lang="pt-BR" dirty="0" smtClean="0"/>
              <a:t>a adesão ao </a:t>
            </a:r>
            <a:r>
              <a:rPr lang="pt-BR" dirty="0" smtClean="0"/>
              <a:t>pré-natal e ao </a:t>
            </a:r>
            <a:r>
              <a:rPr lang="pt-BR" dirty="0" err="1" smtClean="0"/>
              <a:t>puerperio</a:t>
            </a:r>
            <a:r>
              <a:rPr lang="pt-BR" dirty="0" smtClean="0"/>
              <a:t> </a:t>
            </a:r>
            <a:endParaRPr lang="pt-BR" dirty="0" smtClean="0"/>
          </a:p>
          <a:p>
            <a:r>
              <a:rPr lang="pt-BR" dirty="0" smtClean="0"/>
              <a:t>Melhorar </a:t>
            </a:r>
            <a:r>
              <a:rPr lang="pt-BR" dirty="0" smtClean="0"/>
              <a:t>o </a:t>
            </a:r>
            <a:r>
              <a:rPr lang="pt-BR" dirty="0" smtClean="0"/>
              <a:t>registro</a:t>
            </a:r>
            <a:endParaRPr lang="pt-BR" dirty="0" smtClean="0"/>
          </a:p>
          <a:p>
            <a:r>
              <a:rPr lang="pt-BR" dirty="0" smtClean="0"/>
              <a:t>Realizar </a:t>
            </a:r>
            <a:r>
              <a:rPr lang="pt-BR" dirty="0" smtClean="0"/>
              <a:t>avaliação de risco.</a:t>
            </a:r>
          </a:p>
          <a:p>
            <a:r>
              <a:rPr lang="pt-BR" dirty="0" smtClean="0"/>
              <a:t>Promover </a:t>
            </a:r>
            <a:r>
              <a:rPr lang="pt-BR" dirty="0" smtClean="0"/>
              <a:t>a saúde no </a:t>
            </a:r>
            <a:r>
              <a:rPr lang="pt-BR" dirty="0" smtClean="0"/>
              <a:t>pré-natal</a:t>
            </a:r>
            <a:r>
              <a:rPr lang="pt-BR" dirty="0" smtClean="0"/>
              <a:t> </a:t>
            </a:r>
            <a:r>
              <a:rPr lang="pt-BR" dirty="0" smtClean="0"/>
              <a:t>e do </a:t>
            </a:r>
            <a:r>
              <a:rPr lang="pt-BR" dirty="0" err="1" smtClean="0"/>
              <a:t>puerpério</a:t>
            </a:r>
            <a:r>
              <a:rPr lang="pt-BR" dirty="0" smtClean="0"/>
              <a:t>.</a:t>
            </a:r>
            <a:endParaRPr lang="pt-BR" dirty="0" smtClean="0"/>
          </a:p>
          <a:p>
            <a:r>
              <a:rPr lang="pt-BR" dirty="0" smtClean="0"/>
              <a:t>Ampliar </a:t>
            </a:r>
            <a:r>
              <a:rPr lang="pt-BR" dirty="0" smtClean="0"/>
              <a:t>a cobertura de primeira consulta odontológica no pré-natal.</a:t>
            </a:r>
          </a:p>
          <a:p>
            <a:r>
              <a:rPr lang="pt-BR" dirty="0" smtClean="0"/>
              <a:t>Melhorar </a:t>
            </a:r>
            <a:r>
              <a:rPr lang="pt-BR" dirty="0" smtClean="0"/>
              <a:t>a qualidade da atenção a saúde bucal durante o pré-natal.</a:t>
            </a:r>
          </a:p>
          <a:p>
            <a:r>
              <a:rPr lang="pt-BR" dirty="0" smtClean="0"/>
              <a:t>Melhorar </a:t>
            </a:r>
            <a:r>
              <a:rPr lang="pt-BR" dirty="0" smtClean="0"/>
              <a:t>a adesão ao atendimento odontológico no pré-natal.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8</a:t>
            </a:r>
            <a:r>
              <a:rPr lang="pt-BR" dirty="0" smtClean="0"/>
              <a:t>º slide – Cronograma</a:t>
            </a:r>
            <a:endParaRPr lang="pt-BR" dirty="0"/>
          </a:p>
        </p:txBody>
      </p:sp>
      <p:pic>
        <p:nvPicPr>
          <p:cNvPr id="4" name="Espaço Reservado para Conteúdo 3" descr="lçlçlçç~çlçl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16831"/>
            <a:ext cx="6480720" cy="3877541"/>
          </a:xfrm>
        </p:spPr>
      </p:pic>
    </p:spTree>
    <p:extLst>
      <p:ext uri="{BB962C8B-B14F-4D97-AF65-F5344CB8AC3E}">
        <p14:creationId xmlns:p14="http://schemas.microsoft.com/office/powerpoint/2010/main" xmlns="" val="2069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Metodologia: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Monitoramento </a:t>
            </a:r>
            <a:r>
              <a:rPr lang="pt-BR" dirty="0" smtClean="0"/>
              <a:t>e avaliação; </a:t>
            </a:r>
            <a:endParaRPr lang="pt-BR" dirty="0" smtClean="0"/>
          </a:p>
          <a:p>
            <a:r>
              <a:rPr lang="pt-BR" dirty="0" smtClean="0"/>
              <a:t>Organização </a:t>
            </a:r>
            <a:r>
              <a:rPr lang="pt-BR" dirty="0" smtClean="0"/>
              <a:t>e gestão do serviço</a:t>
            </a:r>
            <a:r>
              <a:rPr lang="pt-BR" dirty="0" smtClean="0"/>
              <a:t>;</a:t>
            </a:r>
          </a:p>
          <a:p>
            <a:r>
              <a:rPr lang="pt-BR" dirty="0" smtClean="0"/>
              <a:t>Engajamento público </a:t>
            </a:r>
          </a:p>
          <a:p>
            <a:r>
              <a:rPr lang="pt-BR" dirty="0" smtClean="0"/>
              <a:t>Qualificação  </a:t>
            </a:r>
            <a:r>
              <a:rPr lang="pt-BR" dirty="0" smtClean="0"/>
              <a:t>da prática clínica</a:t>
            </a:r>
            <a:r>
              <a:rPr lang="pt-BR" dirty="0" smtClean="0"/>
              <a:t>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5221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pic>
        <p:nvPicPr>
          <p:cNvPr id="4" name="Espaço Reservado para Conteúdo 3" descr="figura 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132856"/>
            <a:ext cx="5358595" cy="338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pic>
        <p:nvPicPr>
          <p:cNvPr id="6" name="Espaço Reservado para Conteúdo 5" descr="doi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132856"/>
            <a:ext cx="5256584" cy="34543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pic>
        <p:nvPicPr>
          <p:cNvPr id="4" name="Espaço Reservado para Conteúdo 3" descr="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916832"/>
            <a:ext cx="5328592" cy="35715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pic>
        <p:nvPicPr>
          <p:cNvPr id="4" name="Espaço Reservado para Conteúdo 3" descr="4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72816"/>
            <a:ext cx="5328592" cy="33772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pic>
        <p:nvPicPr>
          <p:cNvPr id="4" name="Espaço Reservado para Conteúdo 3" descr="5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916832"/>
            <a:ext cx="4896544" cy="33410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pic>
        <p:nvPicPr>
          <p:cNvPr id="4" name="Espaço Reservado para Conteúdo 3" descr="6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916832"/>
            <a:ext cx="4968552" cy="3301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pic>
        <p:nvPicPr>
          <p:cNvPr id="4" name="Espaço Reservado para Conteúdo 3" descr="7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060848"/>
            <a:ext cx="5184576" cy="3485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Demografia:</a:t>
            </a:r>
            <a:endParaRPr lang="pt-BR" dirty="0"/>
          </a:p>
        </p:txBody>
      </p:sp>
      <p:pic>
        <p:nvPicPr>
          <p:cNvPr id="5" name="Imagem 4" descr="mapa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636912"/>
            <a:ext cx="3253990" cy="2376264"/>
          </a:xfrm>
          <a:prstGeom prst="rect">
            <a:avLst/>
          </a:prstGeom>
        </p:spPr>
      </p:pic>
      <p:pic>
        <p:nvPicPr>
          <p:cNvPr id="7" name="Imagem 6" descr="map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492896"/>
            <a:ext cx="3960440" cy="245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86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pic>
        <p:nvPicPr>
          <p:cNvPr id="4" name="Espaço Reservado para Conteúdo 3" descr="8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988840"/>
            <a:ext cx="5472608" cy="34314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pic>
        <p:nvPicPr>
          <p:cNvPr id="4" name="Espaço Reservado para Conteúdo 3" descr="9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988840"/>
            <a:ext cx="5139807" cy="3372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pic>
        <p:nvPicPr>
          <p:cNvPr id="4" name="Espaço Reservado para Conteúdo 3" descr="1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060848"/>
            <a:ext cx="5427436" cy="36381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pic>
        <p:nvPicPr>
          <p:cNvPr id="4" name="Espaço Reservado para Conteúdo 3" descr="1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844824"/>
            <a:ext cx="5256584" cy="36320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pic>
        <p:nvPicPr>
          <p:cNvPr id="4" name="Espaço Reservado para Conteúdo 3" descr="1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132856"/>
            <a:ext cx="5472608" cy="34203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pic>
        <p:nvPicPr>
          <p:cNvPr id="4" name="Espaço Reservado para Conteúdo 3" descr="1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132856"/>
            <a:ext cx="5271986" cy="3557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pic>
        <p:nvPicPr>
          <p:cNvPr id="4" name="Espaço Reservado para Conteúdo 3" descr="14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204864"/>
            <a:ext cx="5544616" cy="37486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pic>
        <p:nvPicPr>
          <p:cNvPr id="4" name="Espaço Reservado para Conteúdo 3" descr="15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348880"/>
            <a:ext cx="5184576" cy="35333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pic>
        <p:nvPicPr>
          <p:cNvPr id="4" name="Espaço Reservado para Conteúdo 3" descr="16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276872"/>
            <a:ext cx="5040560" cy="3385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pic>
        <p:nvPicPr>
          <p:cNvPr id="4" name="Espaço Reservado para Conteúdo 3" descr="17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204864"/>
            <a:ext cx="5112568" cy="34562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População:</a:t>
            </a:r>
            <a:endParaRPr lang="pt-BR" dirty="0"/>
          </a:p>
        </p:txBody>
      </p:sp>
      <p:pic>
        <p:nvPicPr>
          <p:cNvPr id="4" name="Espaço Reservado para Conteúdo 3" descr="mapa 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07676" y="2564904"/>
            <a:ext cx="6928647" cy="2071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pic>
        <p:nvPicPr>
          <p:cNvPr id="4" name="Espaço Reservado para Conteúdo 3" descr="18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420888"/>
            <a:ext cx="5348209" cy="34559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pic>
        <p:nvPicPr>
          <p:cNvPr id="4" name="Espaço Reservado para Conteúdo 3" descr="19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844824"/>
            <a:ext cx="5688632" cy="36481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pic>
        <p:nvPicPr>
          <p:cNvPr id="4" name="Espaço Reservado para Conteúdo 3" descr="2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636912"/>
            <a:ext cx="5150433" cy="25928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pic>
        <p:nvPicPr>
          <p:cNvPr id="4" name="Espaço Reservado para Conteúdo 3" descr="2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780928"/>
            <a:ext cx="4915354" cy="24576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pic>
        <p:nvPicPr>
          <p:cNvPr id="4" name="Espaço Reservado para Conteúdo 3" descr="2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348880"/>
            <a:ext cx="5386472" cy="3096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pic>
        <p:nvPicPr>
          <p:cNvPr id="4" name="Espaço Reservado para Conteúdo 3" descr="2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132856"/>
            <a:ext cx="5256584" cy="32293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pic>
        <p:nvPicPr>
          <p:cNvPr id="4" name="Espaço Reservado para Conteúdo 3" descr="24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348880"/>
            <a:ext cx="5205805" cy="3096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pic>
        <p:nvPicPr>
          <p:cNvPr id="4" name="Espaço Reservado para Conteúdo 3" descr="25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492896"/>
            <a:ext cx="5140388" cy="25190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pic>
        <p:nvPicPr>
          <p:cNvPr id="4" name="Espaço Reservado para Conteúdo 3" descr="26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204864"/>
            <a:ext cx="4957680" cy="33122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pic>
        <p:nvPicPr>
          <p:cNvPr id="4" name="Espaço Reservado para Conteúdo 3" descr="27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204864"/>
            <a:ext cx="5832648" cy="29225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Serviços: </a:t>
            </a:r>
            <a:endParaRPr lang="pt-BR" dirty="0"/>
          </a:p>
        </p:txBody>
      </p:sp>
      <p:pic>
        <p:nvPicPr>
          <p:cNvPr id="6" name="Espaço Reservado para Conteúdo 5" descr="mapa55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988840"/>
            <a:ext cx="6264696" cy="37414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pic>
        <p:nvPicPr>
          <p:cNvPr id="4" name="Espaço Reservado para Conteúdo 3" descr="figura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060848"/>
            <a:ext cx="5793372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Recursos necessários: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Ficha espelho</a:t>
            </a:r>
          </a:p>
          <a:p>
            <a:r>
              <a:rPr lang="pt-BR" dirty="0" smtClean="0"/>
              <a:t>Fita métrica</a:t>
            </a:r>
          </a:p>
          <a:p>
            <a:r>
              <a:rPr lang="pt-BR" dirty="0" smtClean="0"/>
              <a:t>Detector de batimentos fetais</a:t>
            </a:r>
          </a:p>
          <a:p>
            <a:r>
              <a:rPr lang="pt-BR" dirty="0" smtClean="0"/>
              <a:t>Projetor</a:t>
            </a:r>
          </a:p>
          <a:p>
            <a:r>
              <a:rPr lang="pt-BR" dirty="0" smtClean="0"/>
              <a:t>Computador</a:t>
            </a:r>
          </a:p>
          <a:p>
            <a:r>
              <a:rPr lang="pt-BR" dirty="0" smtClean="0"/>
              <a:t>Panfletos e convites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27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Bibliografia: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1.BRASIL. Ministério da Saúde. Atenção ao pré-natal de baixo risco. Brasília: Ministério da Saúde, 2012. </a:t>
            </a:r>
          </a:p>
          <a:p>
            <a:r>
              <a:rPr lang="pt-BR" dirty="0" smtClean="0"/>
              <a:t>2.BRASIL. Guia de referência rápida. Atenção ao pré-natal rotinas para gestantes de baixo risco. Rio de janeiro: Roman, </a:t>
            </a:r>
            <a:r>
              <a:rPr lang="pt-BR" dirty="0" err="1" smtClean="0"/>
              <a:t>Angelmar</a:t>
            </a:r>
            <a:r>
              <a:rPr lang="pt-BR" dirty="0" smtClean="0"/>
              <a:t>, 2013 </a:t>
            </a:r>
          </a:p>
        </p:txBody>
      </p:sp>
    </p:spTree>
    <p:extLst>
      <p:ext uri="{BB962C8B-B14F-4D97-AF65-F5344CB8AC3E}">
        <p14:creationId xmlns:p14="http://schemas.microsoft.com/office/powerpoint/2010/main" xmlns="" val="14382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u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980729"/>
            <a:ext cx="3600400" cy="2376264"/>
          </a:xfrm>
        </p:spPr>
      </p:pic>
      <p:pic>
        <p:nvPicPr>
          <p:cNvPr id="5" name="Imagem 4" descr="doi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492896"/>
            <a:ext cx="3528392" cy="3947287"/>
          </a:xfrm>
          <a:prstGeom prst="rect">
            <a:avLst/>
          </a:prstGeom>
        </p:spPr>
      </p:pic>
      <p:pic>
        <p:nvPicPr>
          <p:cNvPr id="6" name="Imagem 5" descr="mapa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356992"/>
            <a:ext cx="3600400" cy="3096344"/>
          </a:xfrm>
          <a:prstGeom prst="rect">
            <a:avLst/>
          </a:prstGeom>
        </p:spPr>
      </p:pic>
      <p:pic>
        <p:nvPicPr>
          <p:cNvPr id="7" name="Imagem 6" descr="dscf83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908720"/>
            <a:ext cx="3528392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Problema: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Falta:</a:t>
            </a:r>
          </a:p>
          <a:p>
            <a:r>
              <a:rPr lang="pt-BR" dirty="0" smtClean="0"/>
              <a:t>Água</a:t>
            </a:r>
          </a:p>
          <a:p>
            <a:r>
              <a:rPr lang="pt-BR" dirty="0" smtClean="0"/>
              <a:t>Medicamentos </a:t>
            </a:r>
            <a:endParaRPr lang="pt-BR" dirty="0" smtClean="0"/>
          </a:p>
          <a:p>
            <a:r>
              <a:rPr lang="pt-BR" dirty="0" smtClean="0"/>
              <a:t>Saneamento</a:t>
            </a:r>
          </a:p>
          <a:p>
            <a:r>
              <a:rPr lang="pt-BR" dirty="0" smtClean="0"/>
              <a:t>Veículo para visitas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5255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Pre-natal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4" name="Espaço Reservado para Conteúdo 3" descr="10403002_10203956011597611_1329900337566745006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916832"/>
            <a:ext cx="5574300" cy="418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Puerpério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4" name="Espaço Reservado para Conteúdo 3" descr="10298779_10204882062548306_8178463995672210032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348880"/>
            <a:ext cx="3686539" cy="2764904"/>
          </a:xfrm>
        </p:spPr>
      </p:pic>
      <p:pic>
        <p:nvPicPr>
          <p:cNvPr id="5" name="Imagem 4" descr="10653449_10204882057348176_106864005380518209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204864"/>
            <a:ext cx="2376264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212</TotalTime>
  <Words>356</Words>
  <Application>Microsoft Office PowerPoint</Application>
  <PresentationFormat>Apresentação na tela (4:3)</PresentationFormat>
  <Paragraphs>87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3" baseType="lpstr">
      <vt:lpstr>Balcão Envidraçado</vt:lpstr>
      <vt:lpstr>Programa de Valorização do Profissional da Atenção Básica</vt:lpstr>
      <vt:lpstr>Guarapes:</vt:lpstr>
      <vt:lpstr>Demografia:</vt:lpstr>
      <vt:lpstr>População:</vt:lpstr>
      <vt:lpstr>Serviços: </vt:lpstr>
      <vt:lpstr>Slide 6</vt:lpstr>
      <vt:lpstr>Problema:</vt:lpstr>
      <vt:lpstr>Pre-natal:</vt:lpstr>
      <vt:lpstr>Puerpério:</vt:lpstr>
      <vt:lpstr>Cronograma do grupo de grávidas:</vt:lpstr>
      <vt:lpstr>Palestra sobre a importância do pré-natal:</vt:lpstr>
      <vt:lpstr>Palestra de saúde bucal:</vt:lpstr>
      <vt:lpstr>Palestra sobre nutrição:</vt:lpstr>
      <vt:lpstr>Palestra sobre DST:</vt:lpstr>
      <vt:lpstr>Palestra sobre a mente:</vt:lpstr>
      <vt:lpstr>Palestra sobre aleitamento materno:</vt:lpstr>
      <vt:lpstr>Palestra sobre parto e puerpério:</vt:lpstr>
      <vt:lpstr>Justificativa</vt:lpstr>
      <vt:lpstr>Objetivos Geral:</vt:lpstr>
      <vt:lpstr>Objetivos específicos:</vt:lpstr>
      <vt:lpstr>8º slide – Cronograma</vt:lpstr>
      <vt:lpstr>Metodologia: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Recursos necessários:</vt:lpstr>
      <vt:lpstr>Bibliografia: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Valorização do Profissional da Atenção Básica</dc:title>
  <dc:creator>Lyane</dc:creator>
  <cp:lastModifiedBy>Petronila Cortez</cp:lastModifiedBy>
  <cp:revision>23</cp:revision>
  <dcterms:created xsi:type="dcterms:W3CDTF">2014-12-13T14:33:25Z</dcterms:created>
  <dcterms:modified xsi:type="dcterms:W3CDTF">2015-01-29T00:43:26Z</dcterms:modified>
</cp:coreProperties>
</file>