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84" r:id="rId12"/>
    <p:sldId id="290" r:id="rId13"/>
    <p:sldId id="286" r:id="rId14"/>
    <p:sldId id="289" r:id="rId15"/>
    <p:sldId id="288" r:id="rId16"/>
    <p:sldId id="265" r:id="rId17"/>
    <p:sldId id="266" r:id="rId18"/>
    <p:sldId id="268" r:id="rId19"/>
    <p:sldId id="270" r:id="rId20"/>
    <p:sldId id="293" r:id="rId21"/>
    <p:sldId id="273" r:id="rId22"/>
    <p:sldId id="294" r:id="rId23"/>
    <p:sldId id="274" r:id="rId24"/>
    <p:sldId id="296" r:id="rId25"/>
    <p:sldId id="291" r:id="rId26"/>
    <p:sldId id="276" r:id="rId27"/>
    <p:sldId id="277" r:id="rId28"/>
    <p:sldId id="278" r:id="rId29"/>
    <p:sldId id="279" r:id="rId30"/>
    <p:sldId id="283" r:id="rId31"/>
    <p:sldId id="280" r:id="rId32"/>
    <p:sldId id="281" r:id="rId33"/>
  </p:sldIdLst>
  <p:sldSz cx="120253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67C8"/>
    <a:srgbClr val="E68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34" y="-276"/>
      </p:cViewPr>
      <p:guideLst>
        <p:guide orient="horz" pos="2160"/>
        <p:guide pos="37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yanaKelly\Documents\UNASUS-UFPEL\PROVAB\Thalita%20-%20m&#233;dica\Unidade%203\Planilha%20de%20Coleta%20de%20dados%20Pre-Natal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sara\Downloads\Planilha%20de%20Coleta%20de%20dados%20Pre-Natal%20FINAL%20dayana_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ssara\Desktop\Planilha%20de%20Coleta%20de%20dados%20Pre-Natal%20FINAL%20dayana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FPEL%202\Planilha%20de%20Coleta%20de%20dados%20Puerp&#233;rio%20FINAL%20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yanaKelly\Documents\UNASUS-UFPEL\PROVAB\Thalita%20-%20m&#233;dica\Unidade%203\Planilha%20Coleta%20de%20dados%20Sa&#250;de%20Bucal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yanaKelly\Documents\UNASUS-UFPEL\PROVAB\Thalita%20-%20m&#233;dica\Unidade%203\Planilha%20Coleta%20de%20dados%20Sa&#250;de%20Bucal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FPEL%202\UNIDADE%203\SEMANA%2013\6%20Planilha%20Coleta%20de%20dados%20Sa&#250;de%20Bucal%20Pr&#233;-natal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title>
      <c:tx>
        <c:rich>
          <a:bodyPr/>
          <a:lstStyle/>
          <a:p>
            <a:pPr>
              <a:defRPr/>
            </a:pPr>
            <a:r>
              <a:rPr lang="en-US" sz="1100" dirty="0" err="1"/>
              <a:t>Fonte</a:t>
            </a:r>
            <a:r>
              <a:rPr lang="en-US" sz="1100" dirty="0"/>
              <a:t>: </a:t>
            </a:r>
            <a:r>
              <a:rPr lang="en-US" sz="1100" dirty="0" err="1"/>
              <a:t>Planilha</a:t>
            </a:r>
            <a:r>
              <a:rPr lang="en-US" sz="1100" dirty="0"/>
              <a:t> de </a:t>
            </a:r>
            <a:r>
              <a:rPr lang="en-US" sz="1100" dirty="0" err="1"/>
              <a:t>Coleta</a:t>
            </a:r>
            <a:r>
              <a:rPr lang="en-US" sz="1100" dirty="0"/>
              <a:t> de Dados, 2014.</a:t>
            </a:r>
          </a:p>
        </c:rich>
      </c:tx>
      <c:layout>
        <c:manualLayout>
          <c:xMode val="edge"/>
          <c:yMode val="edge"/>
          <c:x val="1.1827956989247279E-3"/>
          <c:y val="0.91278375149342894"/>
        </c:manualLayout>
      </c:layout>
    </c:title>
    <c:plotArea>
      <c:layout>
        <c:manualLayout>
          <c:layoutTarget val="inner"/>
          <c:xMode val="edge"/>
          <c:yMode val="edge"/>
          <c:x val="0.12553975107950216"/>
          <c:y val="0.1118399984948116"/>
          <c:w val="0.84757852849039061"/>
          <c:h val="0.644185552074810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1.0681818181818181</c:v>
                </c:pt>
                <c:pt idx="2">
                  <c:v>1</c:v>
                </c:pt>
              </c:numCache>
            </c:numRef>
          </c:val>
        </c:ser>
        <c:axId val="59174272"/>
        <c:axId val="59294848"/>
      </c:barChart>
      <c:catAx>
        <c:axId val="59174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294848"/>
        <c:crosses val="autoZero"/>
        <c:auto val="1"/>
        <c:lblAlgn val="ctr"/>
        <c:lblOffset val="100"/>
      </c:catAx>
      <c:valAx>
        <c:axId val="59294848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17427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0.97500000000000031</c:v>
                </c:pt>
                <c:pt idx="1">
                  <c:v>0.97872340425531945</c:v>
                </c:pt>
                <c:pt idx="2">
                  <c:v>0.97727272727272729</c:v>
                </c:pt>
              </c:numCache>
            </c:numRef>
          </c:val>
        </c:ser>
        <c:axId val="59475072"/>
        <c:axId val="59476608"/>
      </c:barChart>
      <c:catAx>
        <c:axId val="59475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476608"/>
        <c:crosses val="autoZero"/>
        <c:auto val="1"/>
        <c:lblAlgn val="ctr"/>
        <c:lblOffset val="100"/>
      </c:catAx>
      <c:valAx>
        <c:axId val="59476608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475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autoTitleDeleted val="1"/>
    <c:plotArea>
      <c:layout>
        <c:manualLayout>
          <c:layoutTarget val="inner"/>
          <c:xMode val="edge"/>
          <c:yMode val="edge"/>
          <c:x val="0.12619255926342537"/>
          <c:y val="9.1413520306428131E-2"/>
          <c:w val="0.84999791692705073"/>
          <c:h val="0.649214731550783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axId val="59488896"/>
        <c:axId val="77681024"/>
      </c:barChart>
      <c:catAx>
        <c:axId val="594888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681024"/>
        <c:crosses val="autoZero"/>
        <c:auto val="1"/>
        <c:lblAlgn val="ctr"/>
        <c:lblOffset val="100"/>
      </c:catAx>
      <c:valAx>
        <c:axId val="77681024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94888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0"/>
  <c:chart>
    <c:title>
      <c:layout>
        <c:manualLayout>
          <c:xMode val="edge"/>
          <c:yMode val="edge"/>
          <c:x val="0.15068537803742302"/>
          <c:y val="4.277180406212659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7687808"/>
        <c:axId val="77718272"/>
      </c:barChart>
      <c:catAx>
        <c:axId val="776878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718272"/>
        <c:crosses val="autoZero"/>
        <c:auto val="1"/>
        <c:lblAlgn val="ctr"/>
        <c:lblOffset val="100"/>
      </c:catAx>
      <c:valAx>
        <c:axId val="77718272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68780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autoTitleDeleted val="1"/>
    <c:plotArea>
      <c:layout>
        <c:manualLayout>
          <c:layoutTarget val="inner"/>
          <c:xMode val="edge"/>
          <c:yMode val="edge"/>
          <c:x val="0.12206406891446261"/>
          <c:y val="7.9286149403244369E-2"/>
          <c:w val="0.84855558920519569"/>
          <c:h val="0.729445209033686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1.0681818181818181</c:v>
                </c:pt>
                <c:pt idx="2">
                  <c:v>1</c:v>
                </c:pt>
              </c:numCache>
            </c:numRef>
          </c:val>
        </c:ser>
        <c:axId val="77776000"/>
        <c:axId val="77777536"/>
      </c:barChart>
      <c:catAx>
        <c:axId val="777760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777536"/>
        <c:crosses val="autoZero"/>
        <c:auto val="1"/>
        <c:lblAlgn val="ctr"/>
        <c:lblOffset val="100"/>
      </c:catAx>
      <c:valAx>
        <c:axId val="7777753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7760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autoTitleDeleted val="1"/>
    <c:plotArea>
      <c:layout>
        <c:manualLayout>
          <c:layoutTarget val="inner"/>
          <c:xMode val="edge"/>
          <c:yMode val="edge"/>
          <c:x val="0.12359355082978322"/>
          <c:y val="7.7402822645224093E-2"/>
          <c:w val="0.8466580182562109"/>
          <c:h val="0.718943285377791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necessidade de consultas subsequentes.   </c:v>
                </c:pt>
              </c:strCache>
            </c:strRef>
          </c:tx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</c:v>
                </c:pt>
                <c:pt idx="1">
                  <c:v>4.2553191489361722E-2</c:v>
                </c:pt>
                <c:pt idx="2">
                  <c:v>4.5454545454545463E-2</c:v>
                </c:pt>
              </c:numCache>
            </c:numRef>
          </c:val>
        </c:ser>
        <c:axId val="74430336"/>
        <c:axId val="74431872"/>
      </c:barChart>
      <c:catAx>
        <c:axId val="74430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431872"/>
        <c:crosses val="autoZero"/>
        <c:auto val="1"/>
        <c:lblAlgn val="ctr"/>
        <c:lblOffset val="100"/>
      </c:catAx>
      <c:valAx>
        <c:axId val="7443187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430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autoTitleDeleted val="1"/>
    <c:plotArea>
      <c:layout>
        <c:manualLayout>
          <c:layoutTarget val="inner"/>
          <c:xMode val="edge"/>
          <c:yMode val="edge"/>
          <c:x val="0.12626746859779386"/>
          <c:y val="7.9278517812212013E-2"/>
          <c:w val="0.84990887398931991"/>
          <c:h val="0.7294712509531392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consultas subsequentes realizadas                     </c:v>
                </c:pt>
              </c:strCache>
            </c:strRef>
          </c:tx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7888128"/>
        <c:axId val="77894016"/>
      </c:barChart>
      <c:catAx>
        <c:axId val="778881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894016"/>
        <c:crosses val="autoZero"/>
        <c:auto val="1"/>
        <c:lblAlgn val="ctr"/>
        <c:lblOffset val="100"/>
      </c:catAx>
      <c:valAx>
        <c:axId val="7789401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788812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BF22-AAFC-4BD6-AA76-B91A841A7625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6767E7EC-A1A9-47D9-B92E-98B6132E74CC}">
      <dgm:prSet phldrT="[Texto]"/>
      <dgm:spPr/>
      <dgm:t>
        <a:bodyPr/>
        <a:lstStyle/>
        <a:p>
          <a:r>
            <a:rPr lang="pt-BR" dirty="0" smtClean="0"/>
            <a:t>Objetivo 1</a:t>
          </a:r>
          <a:endParaRPr lang="pt-BR" dirty="0"/>
        </a:p>
      </dgm:t>
    </dgm:pt>
    <dgm:pt modelId="{8B44AC25-DBD0-485E-9E83-835BCED621E6}" type="parTrans" cxnId="{D7C8AE51-8810-4F98-8E96-0706691B48DD}">
      <dgm:prSet/>
      <dgm:spPr/>
      <dgm:t>
        <a:bodyPr/>
        <a:lstStyle/>
        <a:p>
          <a:endParaRPr lang="pt-BR"/>
        </a:p>
      </dgm:t>
    </dgm:pt>
    <dgm:pt modelId="{32B4B5DB-A767-44CF-A886-286AD7B97D2F}" type="sibTrans" cxnId="{D7C8AE51-8810-4F98-8E96-0706691B48DD}">
      <dgm:prSet/>
      <dgm:spPr/>
      <dgm:t>
        <a:bodyPr/>
        <a:lstStyle/>
        <a:p>
          <a:endParaRPr lang="pt-BR"/>
        </a:p>
      </dgm:t>
    </dgm:pt>
    <dgm:pt modelId="{CA7ED6BD-7FA4-4D66-8CD0-75D6BC1A1141}">
      <dgm:prSet phldrT="[Texto]"/>
      <dgm:spPr/>
      <dgm:t>
        <a:bodyPr/>
        <a:lstStyle/>
        <a:p>
          <a:r>
            <a:rPr lang="pt-BR" dirty="0" smtClean="0"/>
            <a:t>Ampliar a cobertura da  primeira consulta odontológica no pré-natal </a:t>
          </a:r>
          <a:endParaRPr lang="pt-BR" dirty="0"/>
        </a:p>
      </dgm:t>
    </dgm:pt>
    <dgm:pt modelId="{43A53726-B8E8-4174-990B-CB76E9882B4C}" type="parTrans" cxnId="{56546F52-4C79-46BA-8DAD-8EB62459BCCC}">
      <dgm:prSet/>
      <dgm:spPr/>
      <dgm:t>
        <a:bodyPr/>
        <a:lstStyle/>
        <a:p>
          <a:endParaRPr lang="pt-BR"/>
        </a:p>
      </dgm:t>
    </dgm:pt>
    <dgm:pt modelId="{730275E8-892C-4E09-8F9B-AC08CFF913B0}" type="sibTrans" cxnId="{56546F52-4C79-46BA-8DAD-8EB62459BCCC}">
      <dgm:prSet/>
      <dgm:spPr/>
      <dgm:t>
        <a:bodyPr/>
        <a:lstStyle/>
        <a:p>
          <a:endParaRPr lang="pt-BR"/>
        </a:p>
      </dgm:t>
    </dgm:pt>
    <dgm:pt modelId="{D1ED2F78-6923-4F39-A5EC-5EE41DEFF564}">
      <dgm:prSet phldrT="[Texto]"/>
      <dgm:spPr/>
      <dgm:t>
        <a:bodyPr/>
        <a:lstStyle/>
        <a:p>
          <a:r>
            <a:rPr lang="pt-PT" dirty="0" smtClean="0"/>
            <a:t>Objetivo 2</a:t>
          </a:r>
          <a:endParaRPr lang="pt-BR" dirty="0"/>
        </a:p>
      </dgm:t>
    </dgm:pt>
    <dgm:pt modelId="{CF22DB21-790B-459A-9340-D2D750D36B14}" type="parTrans" cxnId="{7C98A086-527A-4105-A94A-0453CF0B72D2}">
      <dgm:prSet/>
      <dgm:spPr/>
      <dgm:t>
        <a:bodyPr/>
        <a:lstStyle/>
        <a:p>
          <a:endParaRPr lang="pt-BR"/>
        </a:p>
      </dgm:t>
    </dgm:pt>
    <dgm:pt modelId="{D85F5E32-6537-4ECB-8006-18625E8D9145}" type="sibTrans" cxnId="{7C98A086-527A-4105-A94A-0453CF0B72D2}">
      <dgm:prSet/>
      <dgm:spPr/>
      <dgm:t>
        <a:bodyPr/>
        <a:lstStyle/>
        <a:p>
          <a:endParaRPr lang="pt-BR"/>
        </a:p>
      </dgm:t>
    </dgm:pt>
    <dgm:pt modelId="{C25C91F7-D620-4830-83D8-E0BDDF244329}">
      <dgm:prSet phldrT="[Texto]"/>
      <dgm:spPr/>
      <dgm:t>
        <a:bodyPr/>
        <a:lstStyle/>
        <a:p>
          <a:r>
            <a:rPr lang="pt-PT" dirty="0" smtClean="0"/>
            <a:t>Melhorar a qualidade da atenção a saúde bucal durante o pré-natal </a:t>
          </a:r>
          <a:endParaRPr lang="pt-BR" dirty="0"/>
        </a:p>
      </dgm:t>
    </dgm:pt>
    <dgm:pt modelId="{5A4ABCD1-726E-4243-AD12-45D1E82C34DE}" type="parTrans" cxnId="{B3E1623B-0C71-49DD-8391-2841F0636D02}">
      <dgm:prSet/>
      <dgm:spPr/>
      <dgm:t>
        <a:bodyPr/>
        <a:lstStyle/>
        <a:p>
          <a:endParaRPr lang="pt-BR"/>
        </a:p>
      </dgm:t>
    </dgm:pt>
    <dgm:pt modelId="{3C8E2E0D-3111-463E-A38A-C13F21DEB665}" type="sibTrans" cxnId="{B3E1623B-0C71-49DD-8391-2841F0636D02}">
      <dgm:prSet/>
      <dgm:spPr/>
      <dgm:t>
        <a:bodyPr/>
        <a:lstStyle/>
        <a:p>
          <a:endParaRPr lang="pt-BR"/>
        </a:p>
      </dgm:t>
    </dgm:pt>
    <dgm:pt modelId="{2D9CD8B4-8273-4455-8079-94FF656F640B}">
      <dgm:prSet phldrT="[Texto]"/>
      <dgm:spPr/>
      <dgm:t>
        <a:bodyPr/>
        <a:lstStyle/>
        <a:p>
          <a:r>
            <a:rPr lang="pt-PT" dirty="0" smtClean="0"/>
            <a:t>Objetivo 3</a:t>
          </a:r>
          <a:endParaRPr lang="pt-BR" dirty="0"/>
        </a:p>
      </dgm:t>
    </dgm:pt>
    <dgm:pt modelId="{2640D561-4A8E-440E-B3DF-7C9485EAD6E8}" type="parTrans" cxnId="{8B0C6290-465C-40D9-ADD1-4817DCD74D8B}">
      <dgm:prSet/>
      <dgm:spPr/>
      <dgm:t>
        <a:bodyPr/>
        <a:lstStyle/>
        <a:p>
          <a:endParaRPr lang="pt-BR"/>
        </a:p>
      </dgm:t>
    </dgm:pt>
    <dgm:pt modelId="{E59D0AD1-C1CA-4476-9712-A9EB4107816F}" type="sibTrans" cxnId="{8B0C6290-465C-40D9-ADD1-4817DCD74D8B}">
      <dgm:prSet/>
      <dgm:spPr/>
      <dgm:t>
        <a:bodyPr/>
        <a:lstStyle/>
        <a:p>
          <a:endParaRPr lang="pt-BR"/>
        </a:p>
      </dgm:t>
    </dgm:pt>
    <dgm:pt modelId="{A55A026D-774C-4B1E-B7A8-2D67F6767937}">
      <dgm:prSet phldrT="[Texto]"/>
      <dgm:spPr/>
      <dgm:t>
        <a:bodyPr/>
        <a:lstStyle/>
        <a:p>
          <a:r>
            <a:rPr lang="pt-PT" dirty="0" smtClean="0"/>
            <a:t>Melhorar a adesão ao atendimento odontológico no pré-natal </a:t>
          </a:r>
          <a:endParaRPr lang="pt-BR" dirty="0"/>
        </a:p>
      </dgm:t>
    </dgm:pt>
    <dgm:pt modelId="{1F527D64-C728-45FE-9BAC-89CE63CC5FC7}" type="parTrans" cxnId="{95FA1664-9D5A-4076-BA8A-0A59CD9E462A}">
      <dgm:prSet/>
      <dgm:spPr/>
      <dgm:t>
        <a:bodyPr/>
        <a:lstStyle/>
        <a:p>
          <a:endParaRPr lang="pt-BR"/>
        </a:p>
      </dgm:t>
    </dgm:pt>
    <dgm:pt modelId="{EAAAA669-8F4E-4CFB-9743-3803E05E34F7}" type="sibTrans" cxnId="{95FA1664-9D5A-4076-BA8A-0A59CD9E462A}">
      <dgm:prSet/>
      <dgm:spPr/>
      <dgm:t>
        <a:bodyPr/>
        <a:lstStyle/>
        <a:p>
          <a:endParaRPr lang="pt-BR"/>
        </a:p>
      </dgm:t>
    </dgm:pt>
    <dgm:pt modelId="{3A0D895A-9A26-416A-A155-4361CE160C77}">
      <dgm:prSet/>
      <dgm:spPr/>
      <dgm:t>
        <a:bodyPr/>
        <a:lstStyle/>
        <a:p>
          <a:r>
            <a:rPr lang="pt-PT" dirty="0" smtClean="0"/>
            <a:t>Objetivo 6</a:t>
          </a:r>
          <a:endParaRPr lang="pt-BR" dirty="0"/>
        </a:p>
      </dgm:t>
    </dgm:pt>
    <dgm:pt modelId="{2DE7262D-4CA7-4875-8FBB-AD2AE90341EF}" type="parTrans" cxnId="{28E36020-58F0-4357-B1B1-0D09AE905621}">
      <dgm:prSet/>
      <dgm:spPr/>
      <dgm:t>
        <a:bodyPr/>
        <a:lstStyle/>
        <a:p>
          <a:endParaRPr lang="pt-BR"/>
        </a:p>
      </dgm:t>
    </dgm:pt>
    <dgm:pt modelId="{7993617B-A1D3-4263-9C07-D993D084C1F4}" type="sibTrans" cxnId="{28E36020-58F0-4357-B1B1-0D09AE905621}">
      <dgm:prSet/>
      <dgm:spPr/>
      <dgm:t>
        <a:bodyPr/>
        <a:lstStyle/>
        <a:p>
          <a:endParaRPr lang="pt-BR"/>
        </a:p>
      </dgm:t>
    </dgm:pt>
    <dgm:pt modelId="{AFF72A76-FFFE-4438-8569-E66D9732EFC9}">
      <dgm:prSet/>
      <dgm:spPr/>
      <dgm:t>
        <a:bodyPr/>
        <a:lstStyle/>
        <a:p>
          <a:r>
            <a:rPr lang="pt-PT" dirty="0" smtClean="0"/>
            <a:t>Objetivo 4</a:t>
          </a:r>
          <a:endParaRPr lang="pt-BR" dirty="0"/>
        </a:p>
      </dgm:t>
    </dgm:pt>
    <dgm:pt modelId="{19CBA4F6-EED0-4B0D-B08A-73E594BD79A1}" type="parTrans" cxnId="{484580E2-8557-4CA0-85CD-452374B03480}">
      <dgm:prSet/>
      <dgm:spPr/>
      <dgm:t>
        <a:bodyPr/>
        <a:lstStyle/>
        <a:p>
          <a:endParaRPr lang="pt-BR"/>
        </a:p>
      </dgm:t>
    </dgm:pt>
    <dgm:pt modelId="{16FC2F5D-DAAF-46C2-97A4-470F09D44728}" type="sibTrans" cxnId="{484580E2-8557-4CA0-85CD-452374B03480}">
      <dgm:prSet/>
      <dgm:spPr/>
      <dgm:t>
        <a:bodyPr/>
        <a:lstStyle/>
        <a:p>
          <a:endParaRPr lang="pt-BR"/>
        </a:p>
      </dgm:t>
    </dgm:pt>
    <dgm:pt modelId="{F9F87CF0-F71B-41D7-BC44-0B155EECA456}">
      <dgm:prSet/>
      <dgm:spPr/>
      <dgm:t>
        <a:bodyPr/>
        <a:lstStyle/>
        <a:p>
          <a:r>
            <a:rPr lang="pt-PT" dirty="0" smtClean="0"/>
            <a:t>Objetivo 5</a:t>
          </a:r>
          <a:endParaRPr lang="pt-BR" dirty="0"/>
        </a:p>
      </dgm:t>
    </dgm:pt>
    <dgm:pt modelId="{A87D0647-E4D0-44EF-A7A7-69EA0C7974DC}" type="parTrans" cxnId="{F673BCC0-FDE2-4A84-AEC6-2A2F2323EF06}">
      <dgm:prSet/>
      <dgm:spPr/>
      <dgm:t>
        <a:bodyPr/>
        <a:lstStyle/>
        <a:p>
          <a:endParaRPr lang="pt-BR"/>
        </a:p>
      </dgm:t>
    </dgm:pt>
    <dgm:pt modelId="{A245AEC8-0A8E-4BB5-8D83-2C02D051A25D}" type="sibTrans" cxnId="{F673BCC0-FDE2-4A84-AEC6-2A2F2323EF06}">
      <dgm:prSet/>
      <dgm:spPr/>
      <dgm:t>
        <a:bodyPr/>
        <a:lstStyle/>
        <a:p>
          <a:endParaRPr lang="pt-BR"/>
        </a:p>
      </dgm:t>
    </dgm:pt>
    <dgm:pt modelId="{408B51A2-C50C-4F87-B8E4-E4836B5A4B4C}">
      <dgm:prSet/>
      <dgm:spPr/>
      <dgm:t>
        <a:bodyPr/>
        <a:lstStyle/>
        <a:p>
          <a:r>
            <a:rPr lang="pt-PT" dirty="0" smtClean="0"/>
            <a:t>Melhorar o registro das informações da Unidade Básica de Saúde </a:t>
          </a:r>
          <a:endParaRPr lang="pt-BR" dirty="0"/>
        </a:p>
      </dgm:t>
    </dgm:pt>
    <dgm:pt modelId="{0F5E46E1-1295-47DC-99C8-56AF42211988}" type="parTrans" cxnId="{50825C89-3E2F-4522-81CA-874205ABBD94}">
      <dgm:prSet/>
      <dgm:spPr/>
      <dgm:t>
        <a:bodyPr/>
        <a:lstStyle/>
        <a:p>
          <a:endParaRPr lang="pt-BR"/>
        </a:p>
      </dgm:t>
    </dgm:pt>
    <dgm:pt modelId="{2B93DAA0-6BD0-493E-868E-AC4F467C4105}" type="sibTrans" cxnId="{50825C89-3E2F-4522-81CA-874205ABBD94}">
      <dgm:prSet/>
      <dgm:spPr/>
      <dgm:t>
        <a:bodyPr/>
        <a:lstStyle/>
        <a:p>
          <a:endParaRPr lang="pt-BR"/>
        </a:p>
      </dgm:t>
    </dgm:pt>
    <dgm:pt modelId="{F3BE42A4-0ED3-45A7-8FAE-C938DAD73CA9}">
      <dgm:prSet/>
      <dgm:spPr/>
      <dgm:t>
        <a:bodyPr/>
        <a:lstStyle/>
        <a:p>
          <a:r>
            <a:rPr lang="pt-PT" dirty="0" smtClean="0"/>
            <a:t>Realizar avaliação de risco na Unidade Básica de Saúde</a:t>
          </a:r>
          <a:endParaRPr lang="pt-BR" dirty="0"/>
        </a:p>
      </dgm:t>
    </dgm:pt>
    <dgm:pt modelId="{41AF2649-77AC-4B56-9382-F700C64423CD}" type="parTrans" cxnId="{6668586B-5331-4B82-83E8-55FA959FA71C}">
      <dgm:prSet/>
      <dgm:spPr/>
      <dgm:t>
        <a:bodyPr/>
        <a:lstStyle/>
        <a:p>
          <a:endParaRPr lang="pt-BR"/>
        </a:p>
      </dgm:t>
    </dgm:pt>
    <dgm:pt modelId="{84C285D9-3F68-4CC2-B589-C18CAD7C3CB2}" type="sibTrans" cxnId="{6668586B-5331-4B82-83E8-55FA959FA71C}">
      <dgm:prSet/>
      <dgm:spPr/>
      <dgm:t>
        <a:bodyPr/>
        <a:lstStyle/>
        <a:p>
          <a:endParaRPr lang="pt-BR"/>
        </a:p>
      </dgm:t>
    </dgm:pt>
    <dgm:pt modelId="{F1BF2753-ED27-4554-BB97-964208815BC8}">
      <dgm:prSet/>
      <dgm:spPr/>
      <dgm:t>
        <a:bodyPr/>
        <a:lstStyle/>
        <a:p>
          <a:r>
            <a:rPr lang="pt-PT" dirty="0" smtClean="0"/>
            <a:t>Promover a saúde no pré-natal da Unidade Básica de Saúde </a:t>
          </a:r>
          <a:endParaRPr lang="pt-BR" dirty="0"/>
        </a:p>
      </dgm:t>
    </dgm:pt>
    <dgm:pt modelId="{8B4CABB6-0BE4-436A-B9FB-2FA205D2DC06}" type="parTrans" cxnId="{FD99BBFB-1C05-4DF7-9021-539DBC30D0C1}">
      <dgm:prSet/>
      <dgm:spPr/>
      <dgm:t>
        <a:bodyPr/>
        <a:lstStyle/>
        <a:p>
          <a:endParaRPr lang="pt-BR"/>
        </a:p>
      </dgm:t>
    </dgm:pt>
    <dgm:pt modelId="{1DD4ABDD-1647-4277-8B92-C97F956383C8}" type="sibTrans" cxnId="{FD99BBFB-1C05-4DF7-9021-539DBC30D0C1}">
      <dgm:prSet/>
      <dgm:spPr/>
      <dgm:t>
        <a:bodyPr/>
        <a:lstStyle/>
        <a:p>
          <a:endParaRPr lang="pt-BR"/>
        </a:p>
      </dgm:t>
    </dgm:pt>
    <dgm:pt modelId="{557F6A4D-0F81-4639-9D28-3699BF95177B}" type="pres">
      <dgm:prSet presAssocID="{DA33BF22-AAFC-4BD6-AA76-B91A841A76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DD9007-7DD1-4FA1-BC6B-E0CF71FE7C96}" type="pres">
      <dgm:prSet presAssocID="{6767E7EC-A1A9-47D9-B92E-98B6132E74CC}" presName="linNode" presStyleCnt="0"/>
      <dgm:spPr/>
    </dgm:pt>
    <dgm:pt modelId="{2E240E1C-2301-4008-8C6A-FF6EAC55F19C}" type="pres">
      <dgm:prSet presAssocID="{6767E7EC-A1A9-47D9-B92E-98B6132E74CC}" presName="parentText" presStyleLbl="node1" presStyleIdx="0" presStyleCnt="6" custLinFactNeighborY="-35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D4CFB9-0616-43AD-B443-BD5952A05147}" type="pres">
      <dgm:prSet presAssocID="{6767E7EC-A1A9-47D9-B92E-98B6132E74C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E9A48-B5B4-4080-A07E-ED2DF28E6DDD}" type="pres">
      <dgm:prSet presAssocID="{32B4B5DB-A767-44CF-A886-286AD7B97D2F}" presName="sp" presStyleCnt="0"/>
      <dgm:spPr/>
    </dgm:pt>
    <dgm:pt modelId="{50B1CE06-22F4-4F80-9B84-3CB9B7B3432E}" type="pres">
      <dgm:prSet presAssocID="{D1ED2F78-6923-4F39-A5EC-5EE41DEFF564}" presName="linNode" presStyleCnt="0"/>
      <dgm:spPr/>
    </dgm:pt>
    <dgm:pt modelId="{8BBF22E5-EB56-4E2E-A777-2CCD6AB73593}" type="pres">
      <dgm:prSet presAssocID="{D1ED2F78-6923-4F39-A5EC-5EE41DEFF564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9C334B-7599-472F-A020-6B59FA1FBBC4}" type="pres">
      <dgm:prSet presAssocID="{D1ED2F78-6923-4F39-A5EC-5EE41DEFF564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3FB9D4-B0B1-4B1F-807F-66B772224530}" type="pres">
      <dgm:prSet presAssocID="{D85F5E32-6537-4ECB-8006-18625E8D9145}" presName="sp" presStyleCnt="0"/>
      <dgm:spPr/>
    </dgm:pt>
    <dgm:pt modelId="{49E4B98B-89CF-4B03-8FCA-AA1F32ECB3BB}" type="pres">
      <dgm:prSet presAssocID="{2D9CD8B4-8273-4455-8079-94FF656F640B}" presName="linNode" presStyleCnt="0"/>
      <dgm:spPr/>
    </dgm:pt>
    <dgm:pt modelId="{300A280B-CD17-4119-89C2-B96AEAF22D3A}" type="pres">
      <dgm:prSet presAssocID="{2D9CD8B4-8273-4455-8079-94FF656F640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9D96C-2781-4723-BC5A-5A77FF13BB7D}" type="pres">
      <dgm:prSet presAssocID="{2D9CD8B4-8273-4455-8079-94FF656F640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9A0C01-B34E-46F2-9FF5-3E77DE964F6E}" type="pres">
      <dgm:prSet presAssocID="{E59D0AD1-C1CA-4476-9712-A9EB4107816F}" presName="sp" presStyleCnt="0"/>
      <dgm:spPr/>
    </dgm:pt>
    <dgm:pt modelId="{FFF71AD2-4A9F-45EF-A444-58A8E7C5A937}" type="pres">
      <dgm:prSet presAssocID="{AFF72A76-FFFE-4438-8569-E66D9732EFC9}" presName="linNode" presStyleCnt="0"/>
      <dgm:spPr/>
    </dgm:pt>
    <dgm:pt modelId="{484C24ED-1B1D-4698-832D-3DF498614D04}" type="pres">
      <dgm:prSet presAssocID="{AFF72A76-FFFE-4438-8569-E66D9732EFC9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09217B-F309-407C-A8C1-BBBEF24EEF95}" type="pres">
      <dgm:prSet presAssocID="{AFF72A76-FFFE-4438-8569-E66D9732EFC9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9BF6F0-9A9E-48D3-86B9-2C07754C2D45}" type="pres">
      <dgm:prSet presAssocID="{16FC2F5D-DAAF-46C2-97A4-470F09D44728}" presName="sp" presStyleCnt="0"/>
      <dgm:spPr/>
    </dgm:pt>
    <dgm:pt modelId="{C8417261-8718-49FF-8C27-BBEFF49A080E}" type="pres">
      <dgm:prSet presAssocID="{F9F87CF0-F71B-41D7-BC44-0B155EECA456}" presName="linNode" presStyleCnt="0"/>
      <dgm:spPr/>
    </dgm:pt>
    <dgm:pt modelId="{3A97D963-42E7-4B77-BAD7-E537D2A80642}" type="pres">
      <dgm:prSet presAssocID="{F9F87CF0-F71B-41D7-BC44-0B155EECA45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13227D-0D22-4A59-83CE-9E4D2F266769}" type="pres">
      <dgm:prSet presAssocID="{F9F87CF0-F71B-41D7-BC44-0B155EECA45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14D53C-339C-4F47-AF01-5AD828CC337C}" type="pres">
      <dgm:prSet presAssocID="{A245AEC8-0A8E-4BB5-8D83-2C02D051A25D}" presName="sp" presStyleCnt="0"/>
      <dgm:spPr/>
    </dgm:pt>
    <dgm:pt modelId="{D5EA5A72-ED60-4436-8D4A-C78952C3A8E3}" type="pres">
      <dgm:prSet presAssocID="{3A0D895A-9A26-416A-A155-4361CE160C77}" presName="linNode" presStyleCnt="0"/>
      <dgm:spPr/>
    </dgm:pt>
    <dgm:pt modelId="{CD19CA02-6579-44A6-80B2-7B0BDF250F78}" type="pres">
      <dgm:prSet presAssocID="{3A0D895A-9A26-416A-A155-4361CE160C77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84D5B0-8352-4F3C-9924-3E6D38AFA708}" type="pres">
      <dgm:prSet presAssocID="{3A0D895A-9A26-416A-A155-4361CE160C77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80CF3F-217E-4EA1-8254-558D13F47012}" type="presOf" srcId="{AFF72A76-FFFE-4438-8569-E66D9732EFC9}" destId="{484C24ED-1B1D-4698-832D-3DF498614D04}" srcOrd="0" destOrd="0" presId="urn:microsoft.com/office/officeart/2005/8/layout/vList5"/>
    <dgm:cxn modelId="{FD99BBFB-1C05-4DF7-9021-539DBC30D0C1}" srcId="{3A0D895A-9A26-416A-A155-4361CE160C77}" destId="{F1BF2753-ED27-4554-BB97-964208815BC8}" srcOrd="0" destOrd="0" parTransId="{8B4CABB6-0BE4-436A-B9FB-2FA205D2DC06}" sibTransId="{1DD4ABDD-1647-4277-8B92-C97F956383C8}"/>
    <dgm:cxn modelId="{D7528C06-B538-4B4F-9652-B3AF8059F505}" type="presOf" srcId="{3A0D895A-9A26-416A-A155-4361CE160C77}" destId="{CD19CA02-6579-44A6-80B2-7B0BDF250F78}" srcOrd="0" destOrd="0" presId="urn:microsoft.com/office/officeart/2005/8/layout/vList5"/>
    <dgm:cxn modelId="{20691803-47B9-4F8D-AC2D-EFE701FE986A}" type="presOf" srcId="{F1BF2753-ED27-4554-BB97-964208815BC8}" destId="{3684D5B0-8352-4F3C-9924-3E6D38AFA708}" srcOrd="0" destOrd="0" presId="urn:microsoft.com/office/officeart/2005/8/layout/vList5"/>
    <dgm:cxn modelId="{6668586B-5331-4B82-83E8-55FA959FA71C}" srcId="{F9F87CF0-F71B-41D7-BC44-0B155EECA456}" destId="{F3BE42A4-0ED3-45A7-8FAE-C938DAD73CA9}" srcOrd="0" destOrd="0" parTransId="{41AF2649-77AC-4B56-9382-F700C64423CD}" sibTransId="{84C285D9-3F68-4CC2-B589-C18CAD7C3CB2}"/>
    <dgm:cxn modelId="{8193DAC0-9BB6-4FA7-BB6D-F025B582FCDD}" type="presOf" srcId="{F9F87CF0-F71B-41D7-BC44-0B155EECA456}" destId="{3A97D963-42E7-4B77-BAD7-E537D2A80642}" srcOrd="0" destOrd="0" presId="urn:microsoft.com/office/officeart/2005/8/layout/vList5"/>
    <dgm:cxn modelId="{50825C89-3E2F-4522-81CA-874205ABBD94}" srcId="{AFF72A76-FFFE-4438-8569-E66D9732EFC9}" destId="{408B51A2-C50C-4F87-B8E4-E4836B5A4B4C}" srcOrd="0" destOrd="0" parTransId="{0F5E46E1-1295-47DC-99C8-56AF42211988}" sibTransId="{2B93DAA0-6BD0-493E-868E-AC4F467C4105}"/>
    <dgm:cxn modelId="{2CFCA1C3-9521-404C-AFF7-690B7C788273}" type="presOf" srcId="{C25C91F7-D620-4830-83D8-E0BDDF244329}" destId="{1D9C334B-7599-472F-A020-6B59FA1FBBC4}" srcOrd="0" destOrd="0" presId="urn:microsoft.com/office/officeart/2005/8/layout/vList5"/>
    <dgm:cxn modelId="{95FA1664-9D5A-4076-BA8A-0A59CD9E462A}" srcId="{2D9CD8B4-8273-4455-8079-94FF656F640B}" destId="{A55A026D-774C-4B1E-B7A8-2D67F6767937}" srcOrd="0" destOrd="0" parTransId="{1F527D64-C728-45FE-9BAC-89CE63CC5FC7}" sibTransId="{EAAAA669-8F4E-4CFB-9743-3803E05E34F7}"/>
    <dgm:cxn modelId="{8B0C6290-465C-40D9-ADD1-4817DCD74D8B}" srcId="{DA33BF22-AAFC-4BD6-AA76-B91A841A7625}" destId="{2D9CD8B4-8273-4455-8079-94FF656F640B}" srcOrd="2" destOrd="0" parTransId="{2640D561-4A8E-440E-B3DF-7C9485EAD6E8}" sibTransId="{E59D0AD1-C1CA-4476-9712-A9EB4107816F}"/>
    <dgm:cxn modelId="{56546F52-4C79-46BA-8DAD-8EB62459BCCC}" srcId="{6767E7EC-A1A9-47D9-B92E-98B6132E74CC}" destId="{CA7ED6BD-7FA4-4D66-8CD0-75D6BC1A1141}" srcOrd="0" destOrd="0" parTransId="{43A53726-B8E8-4174-990B-CB76E9882B4C}" sibTransId="{730275E8-892C-4E09-8F9B-AC08CFF913B0}"/>
    <dgm:cxn modelId="{39FF9CEE-6069-4C29-AF4A-7330F7683C0E}" type="presOf" srcId="{2D9CD8B4-8273-4455-8079-94FF656F640B}" destId="{300A280B-CD17-4119-89C2-B96AEAF22D3A}" srcOrd="0" destOrd="0" presId="urn:microsoft.com/office/officeart/2005/8/layout/vList5"/>
    <dgm:cxn modelId="{F673BCC0-FDE2-4A84-AEC6-2A2F2323EF06}" srcId="{DA33BF22-AAFC-4BD6-AA76-B91A841A7625}" destId="{F9F87CF0-F71B-41D7-BC44-0B155EECA456}" srcOrd="4" destOrd="0" parTransId="{A87D0647-E4D0-44EF-A7A7-69EA0C7974DC}" sibTransId="{A245AEC8-0A8E-4BB5-8D83-2C02D051A25D}"/>
    <dgm:cxn modelId="{33B7B24D-CF06-4E3B-B4EA-2E774F02B260}" type="presOf" srcId="{CA7ED6BD-7FA4-4D66-8CD0-75D6BC1A1141}" destId="{51D4CFB9-0616-43AD-B443-BD5952A05147}" srcOrd="0" destOrd="0" presId="urn:microsoft.com/office/officeart/2005/8/layout/vList5"/>
    <dgm:cxn modelId="{7C98A086-527A-4105-A94A-0453CF0B72D2}" srcId="{DA33BF22-AAFC-4BD6-AA76-B91A841A7625}" destId="{D1ED2F78-6923-4F39-A5EC-5EE41DEFF564}" srcOrd="1" destOrd="0" parTransId="{CF22DB21-790B-459A-9340-D2D750D36B14}" sibTransId="{D85F5E32-6537-4ECB-8006-18625E8D9145}"/>
    <dgm:cxn modelId="{D2FA5A98-1B12-47FC-B258-82C9021A6A72}" type="presOf" srcId="{6767E7EC-A1A9-47D9-B92E-98B6132E74CC}" destId="{2E240E1C-2301-4008-8C6A-FF6EAC55F19C}" srcOrd="0" destOrd="0" presId="urn:microsoft.com/office/officeart/2005/8/layout/vList5"/>
    <dgm:cxn modelId="{0B430842-8F6E-4ECF-9C67-4788D9713163}" type="presOf" srcId="{D1ED2F78-6923-4F39-A5EC-5EE41DEFF564}" destId="{8BBF22E5-EB56-4E2E-A777-2CCD6AB73593}" srcOrd="0" destOrd="0" presId="urn:microsoft.com/office/officeart/2005/8/layout/vList5"/>
    <dgm:cxn modelId="{7A79BCBC-776C-423D-BE7A-FF361030CE69}" type="presOf" srcId="{408B51A2-C50C-4F87-B8E4-E4836B5A4B4C}" destId="{3C09217B-F309-407C-A8C1-BBBEF24EEF95}" srcOrd="0" destOrd="0" presId="urn:microsoft.com/office/officeart/2005/8/layout/vList5"/>
    <dgm:cxn modelId="{484580E2-8557-4CA0-85CD-452374B03480}" srcId="{DA33BF22-AAFC-4BD6-AA76-B91A841A7625}" destId="{AFF72A76-FFFE-4438-8569-E66D9732EFC9}" srcOrd="3" destOrd="0" parTransId="{19CBA4F6-EED0-4B0D-B08A-73E594BD79A1}" sibTransId="{16FC2F5D-DAAF-46C2-97A4-470F09D44728}"/>
    <dgm:cxn modelId="{7D888F7A-56E0-4BB8-82FC-EE24C4577681}" type="presOf" srcId="{A55A026D-774C-4B1E-B7A8-2D67F6767937}" destId="{2759D96C-2781-4723-BC5A-5A77FF13BB7D}" srcOrd="0" destOrd="0" presId="urn:microsoft.com/office/officeart/2005/8/layout/vList5"/>
    <dgm:cxn modelId="{28E36020-58F0-4357-B1B1-0D09AE905621}" srcId="{DA33BF22-AAFC-4BD6-AA76-B91A841A7625}" destId="{3A0D895A-9A26-416A-A155-4361CE160C77}" srcOrd="5" destOrd="0" parTransId="{2DE7262D-4CA7-4875-8FBB-AD2AE90341EF}" sibTransId="{7993617B-A1D3-4263-9C07-D993D084C1F4}"/>
    <dgm:cxn modelId="{D7C8AE51-8810-4F98-8E96-0706691B48DD}" srcId="{DA33BF22-AAFC-4BD6-AA76-B91A841A7625}" destId="{6767E7EC-A1A9-47D9-B92E-98B6132E74CC}" srcOrd="0" destOrd="0" parTransId="{8B44AC25-DBD0-485E-9E83-835BCED621E6}" sibTransId="{32B4B5DB-A767-44CF-A886-286AD7B97D2F}"/>
    <dgm:cxn modelId="{B3E1623B-0C71-49DD-8391-2841F0636D02}" srcId="{D1ED2F78-6923-4F39-A5EC-5EE41DEFF564}" destId="{C25C91F7-D620-4830-83D8-E0BDDF244329}" srcOrd="0" destOrd="0" parTransId="{5A4ABCD1-726E-4243-AD12-45D1E82C34DE}" sibTransId="{3C8E2E0D-3111-463E-A38A-C13F21DEB665}"/>
    <dgm:cxn modelId="{DCFD306D-6436-4848-B7E6-C591A6D99FA8}" type="presOf" srcId="{F3BE42A4-0ED3-45A7-8FAE-C938DAD73CA9}" destId="{C713227D-0D22-4A59-83CE-9E4D2F266769}" srcOrd="0" destOrd="0" presId="urn:microsoft.com/office/officeart/2005/8/layout/vList5"/>
    <dgm:cxn modelId="{4EF358FF-E4E3-4CEF-BD80-CAE210697C2F}" type="presOf" srcId="{DA33BF22-AAFC-4BD6-AA76-B91A841A7625}" destId="{557F6A4D-0F81-4639-9D28-3699BF95177B}" srcOrd="0" destOrd="0" presId="urn:microsoft.com/office/officeart/2005/8/layout/vList5"/>
    <dgm:cxn modelId="{5CDC24F5-A196-4138-B081-3FDE7036391D}" type="presParOf" srcId="{557F6A4D-0F81-4639-9D28-3699BF95177B}" destId="{74DD9007-7DD1-4FA1-BC6B-E0CF71FE7C96}" srcOrd="0" destOrd="0" presId="urn:microsoft.com/office/officeart/2005/8/layout/vList5"/>
    <dgm:cxn modelId="{76C33E78-C6DD-4AF2-9EF1-444E6B504A12}" type="presParOf" srcId="{74DD9007-7DD1-4FA1-BC6B-E0CF71FE7C96}" destId="{2E240E1C-2301-4008-8C6A-FF6EAC55F19C}" srcOrd="0" destOrd="0" presId="urn:microsoft.com/office/officeart/2005/8/layout/vList5"/>
    <dgm:cxn modelId="{CFDD4A99-DFC3-4DC8-9418-D2B953302514}" type="presParOf" srcId="{74DD9007-7DD1-4FA1-BC6B-E0CF71FE7C96}" destId="{51D4CFB9-0616-43AD-B443-BD5952A05147}" srcOrd="1" destOrd="0" presId="urn:microsoft.com/office/officeart/2005/8/layout/vList5"/>
    <dgm:cxn modelId="{D7C771B2-BE2A-48BE-9975-2811F2F1DD00}" type="presParOf" srcId="{557F6A4D-0F81-4639-9D28-3699BF95177B}" destId="{212E9A48-B5B4-4080-A07E-ED2DF28E6DDD}" srcOrd="1" destOrd="0" presId="urn:microsoft.com/office/officeart/2005/8/layout/vList5"/>
    <dgm:cxn modelId="{5A35739E-FF2D-4821-996E-9951B5422D74}" type="presParOf" srcId="{557F6A4D-0F81-4639-9D28-3699BF95177B}" destId="{50B1CE06-22F4-4F80-9B84-3CB9B7B3432E}" srcOrd="2" destOrd="0" presId="urn:microsoft.com/office/officeart/2005/8/layout/vList5"/>
    <dgm:cxn modelId="{0FD28B54-FC0D-45C7-B4ED-6237133581F1}" type="presParOf" srcId="{50B1CE06-22F4-4F80-9B84-3CB9B7B3432E}" destId="{8BBF22E5-EB56-4E2E-A777-2CCD6AB73593}" srcOrd="0" destOrd="0" presId="urn:microsoft.com/office/officeart/2005/8/layout/vList5"/>
    <dgm:cxn modelId="{B5456670-AAD1-49E7-85B0-C54C79D12475}" type="presParOf" srcId="{50B1CE06-22F4-4F80-9B84-3CB9B7B3432E}" destId="{1D9C334B-7599-472F-A020-6B59FA1FBBC4}" srcOrd="1" destOrd="0" presId="urn:microsoft.com/office/officeart/2005/8/layout/vList5"/>
    <dgm:cxn modelId="{04DC9F97-7586-4313-BBB1-D2CAA9D0C5C0}" type="presParOf" srcId="{557F6A4D-0F81-4639-9D28-3699BF95177B}" destId="{293FB9D4-B0B1-4B1F-807F-66B772224530}" srcOrd="3" destOrd="0" presId="urn:microsoft.com/office/officeart/2005/8/layout/vList5"/>
    <dgm:cxn modelId="{0E144C0C-D87F-46A2-99DB-AEC9FE1F54AC}" type="presParOf" srcId="{557F6A4D-0F81-4639-9D28-3699BF95177B}" destId="{49E4B98B-89CF-4B03-8FCA-AA1F32ECB3BB}" srcOrd="4" destOrd="0" presId="urn:microsoft.com/office/officeart/2005/8/layout/vList5"/>
    <dgm:cxn modelId="{ED89F6F6-2A5C-4FAD-A1E4-81297B8487CC}" type="presParOf" srcId="{49E4B98B-89CF-4B03-8FCA-AA1F32ECB3BB}" destId="{300A280B-CD17-4119-89C2-B96AEAF22D3A}" srcOrd="0" destOrd="0" presId="urn:microsoft.com/office/officeart/2005/8/layout/vList5"/>
    <dgm:cxn modelId="{E11C16AC-E94B-44A9-B58F-278FA428DBAF}" type="presParOf" srcId="{49E4B98B-89CF-4B03-8FCA-AA1F32ECB3BB}" destId="{2759D96C-2781-4723-BC5A-5A77FF13BB7D}" srcOrd="1" destOrd="0" presId="urn:microsoft.com/office/officeart/2005/8/layout/vList5"/>
    <dgm:cxn modelId="{CBDDC325-87EC-4F4B-80F6-DC1FFF8A646D}" type="presParOf" srcId="{557F6A4D-0F81-4639-9D28-3699BF95177B}" destId="{F89A0C01-B34E-46F2-9FF5-3E77DE964F6E}" srcOrd="5" destOrd="0" presId="urn:microsoft.com/office/officeart/2005/8/layout/vList5"/>
    <dgm:cxn modelId="{0A422B56-35CB-4426-A2E1-6F8B695F8560}" type="presParOf" srcId="{557F6A4D-0F81-4639-9D28-3699BF95177B}" destId="{FFF71AD2-4A9F-45EF-A444-58A8E7C5A937}" srcOrd="6" destOrd="0" presId="urn:microsoft.com/office/officeart/2005/8/layout/vList5"/>
    <dgm:cxn modelId="{DDBE9516-574D-444B-BD13-FA373AF6B457}" type="presParOf" srcId="{FFF71AD2-4A9F-45EF-A444-58A8E7C5A937}" destId="{484C24ED-1B1D-4698-832D-3DF498614D04}" srcOrd="0" destOrd="0" presId="urn:microsoft.com/office/officeart/2005/8/layout/vList5"/>
    <dgm:cxn modelId="{25C5A876-56E8-4FB7-9A86-35A47C411CF3}" type="presParOf" srcId="{FFF71AD2-4A9F-45EF-A444-58A8E7C5A937}" destId="{3C09217B-F309-407C-A8C1-BBBEF24EEF95}" srcOrd="1" destOrd="0" presId="urn:microsoft.com/office/officeart/2005/8/layout/vList5"/>
    <dgm:cxn modelId="{1ACF0FEA-9715-4D2D-B161-A0CC783508D5}" type="presParOf" srcId="{557F6A4D-0F81-4639-9D28-3699BF95177B}" destId="{8E9BF6F0-9A9E-48D3-86B9-2C07754C2D45}" srcOrd="7" destOrd="0" presId="urn:microsoft.com/office/officeart/2005/8/layout/vList5"/>
    <dgm:cxn modelId="{990B0E39-B0F2-40D6-B6A2-09738918E3E9}" type="presParOf" srcId="{557F6A4D-0F81-4639-9D28-3699BF95177B}" destId="{C8417261-8718-49FF-8C27-BBEFF49A080E}" srcOrd="8" destOrd="0" presId="urn:microsoft.com/office/officeart/2005/8/layout/vList5"/>
    <dgm:cxn modelId="{E6520B2F-D524-4A06-BE2A-E091CDC1B4C1}" type="presParOf" srcId="{C8417261-8718-49FF-8C27-BBEFF49A080E}" destId="{3A97D963-42E7-4B77-BAD7-E537D2A80642}" srcOrd="0" destOrd="0" presId="urn:microsoft.com/office/officeart/2005/8/layout/vList5"/>
    <dgm:cxn modelId="{029BE1D4-36AC-461E-9FB0-84EC917EEDF5}" type="presParOf" srcId="{C8417261-8718-49FF-8C27-BBEFF49A080E}" destId="{C713227D-0D22-4A59-83CE-9E4D2F266769}" srcOrd="1" destOrd="0" presId="urn:microsoft.com/office/officeart/2005/8/layout/vList5"/>
    <dgm:cxn modelId="{FECA4AC1-2DAE-4751-9A57-B97B0908B4A5}" type="presParOf" srcId="{557F6A4D-0F81-4639-9D28-3699BF95177B}" destId="{8F14D53C-339C-4F47-AF01-5AD828CC337C}" srcOrd="9" destOrd="0" presId="urn:microsoft.com/office/officeart/2005/8/layout/vList5"/>
    <dgm:cxn modelId="{EBE6AC68-1FE3-4405-868D-108551D95C96}" type="presParOf" srcId="{557F6A4D-0F81-4639-9D28-3699BF95177B}" destId="{D5EA5A72-ED60-4436-8D4A-C78952C3A8E3}" srcOrd="10" destOrd="0" presId="urn:microsoft.com/office/officeart/2005/8/layout/vList5"/>
    <dgm:cxn modelId="{4FD8415A-A992-452C-BA65-258503CBB31B}" type="presParOf" srcId="{D5EA5A72-ED60-4436-8D4A-C78952C3A8E3}" destId="{CD19CA02-6579-44A6-80B2-7B0BDF250F78}" srcOrd="0" destOrd="0" presId="urn:microsoft.com/office/officeart/2005/8/layout/vList5"/>
    <dgm:cxn modelId="{2668F924-3201-472D-8335-DB9C47A32F2E}" type="presParOf" srcId="{D5EA5A72-ED60-4436-8D4A-C78952C3A8E3}" destId="{3684D5B0-8352-4F3C-9924-3E6D38AFA7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D4CFB9-0616-43AD-B443-BD5952A05147}">
      <dsp:nvSpPr>
        <dsp:cNvPr id="0" name=""/>
        <dsp:cNvSpPr/>
      </dsp:nvSpPr>
      <dsp:spPr>
        <a:xfrm rot="5400000">
          <a:off x="6401416" y="-2771951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Ampliar a cobertura da  primeira consulta odontológica no pré-natal </a:t>
          </a:r>
          <a:endParaRPr lang="pt-BR" sz="1700" kern="1200" dirty="0"/>
        </a:p>
      </dsp:txBody>
      <dsp:txXfrm rot="5400000">
        <a:off x="6401416" y="-2771951"/>
        <a:ext cx="613698" cy="6313661"/>
      </dsp:txXfrm>
    </dsp:sp>
    <dsp:sp modelId="{2E240E1C-2301-4008-8C6A-FF6EAC55F19C}">
      <dsp:nvSpPr>
        <dsp:cNvPr id="0" name=""/>
        <dsp:cNvSpPr/>
      </dsp:nvSpPr>
      <dsp:spPr>
        <a:xfrm>
          <a:off x="0" y="0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Objetivo 1</a:t>
          </a:r>
          <a:endParaRPr lang="pt-BR" sz="3800" kern="1200" dirty="0"/>
        </a:p>
      </dsp:txBody>
      <dsp:txXfrm>
        <a:off x="0" y="0"/>
        <a:ext cx="3551434" cy="767122"/>
      </dsp:txXfrm>
    </dsp:sp>
    <dsp:sp modelId="{1D9C334B-7599-472F-A020-6B59FA1FBBC4}">
      <dsp:nvSpPr>
        <dsp:cNvPr id="0" name=""/>
        <dsp:cNvSpPr/>
      </dsp:nvSpPr>
      <dsp:spPr>
        <a:xfrm rot="5400000">
          <a:off x="6401416" y="-1966472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Melhorar a qualidade da atenção a saúde bucal durante o pré-natal </a:t>
          </a:r>
          <a:endParaRPr lang="pt-BR" sz="1700" kern="1200" dirty="0"/>
        </a:p>
      </dsp:txBody>
      <dsp:txXfrm rot="5400000">
        <a:off x="6401416" y="-1966472"/>
        <a:ext cx="613698" cy="6313661"/>
      </dsp:txXfrm>
    </dsp:sp>
    <dsp:sp modelId="{8BBF22E5-EB56-4E2E-A777-2CCD6AB73593}">
      <dsp:nvSpPr>
        <dsp:cNvPr id="0" name=""/>
        <dsp:cNvSpPr/>
      </dsp:nvSpPr>
      <dsp:spPr>
        <a:xfrm>
          <a:off x="0" y="806796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Objetivo 2</a:t>
          </a:r>
          <a:endParaRPr lang="pt-BR" sz="3800" kern="1200" dirty="0"/>
        </a:p>
      </dsp:txBody>
      <dsp:txXfrm>
        <a:off x="0" y="806796"/>
        <a:ext cx="3551434" cy="767122"/>
      </dsp:txXfrm>
    </dsp:sp>
    <dsp:sp modelId="{2759D96C-2781-4723-BC5A-5A77FF13BB7D}">
      <dsp:nvSpPr>
        <dsp:cNvPr id="0" name=""/>
        <dsp:cNvSpPr/>
      </dsp:nvSpPr>
      <dsp:spPr>
        <a:xfrm rot="5400000">
          <a:off x="6401416" y="-1160994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Melhorar a adesão ao atendimento odontológico no pré-natal </a:t>
          </a:r>
          <a:endParaRPr lang="pt-BR" sz="1700" kern="1200" dirty="0"/>
        </a:p>
      </dsp:txBody>
      <dsp:txXfrm rot="5400000">
        <a:off x="6401416" y="-1160994"/>
        <a:ext cx="613698" cy="6313661"/>
      </dsp:txXfrm>
    </dsp:sp>
    <dsp:sp modelId="{300A280B-CD17-4119-89C2-B96AEAF22D3A}">
      <dsp:nvSpPr>
        <dsp:cNvPr id="0" name=""/>
        <dsp:cNvSpPr/>
      </dsp:nvSpPr>
      <dsp:spPr>
        <a:xfrm>
          <a:off x="0" y="1612275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Objetivo 3</a:t>
          </a:r>
          <a:endParaRPr lang="pt-BR" sz="3800" kern="1200" dirty="0"/>
        </a:p>
      </dsp:txBody>
      <dsp:txXfrm>
        <a:off x="0" y="1612275"/>
        <a:ext cx="3551434" cy="767122"/>
      </dsp:txXfrm>
    </dsp:sp>
    <dsp:sp modelId="{3C09217B-F309-407C-A8C1-BBBEF24EEF95}">
      <dsp:nvSpPr>
        <dsp:cNvPr id="0" name=""/>
        <dsp:cNvSpPr/>
      </dsp:nvSpPr>
      <dsp:spPr>
        <a:xfrm rot="5400000">
          <a:off x="6401416" y="-355515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Melhorar o registro das informações da Unidade Básica de Saúde </a:t>
          </a:r>
          <a:endParaRPr lang="pt-BR" sz="1700" kern="1200" dirty="0"/>
        </a:p>
      </dsp:txBody>
      <dsp:txXfrm rot="5400000">
        <a:off x="6401416" y="-355515"/>
        <a:ext cx="613698" cy="6313661"/>
      </dsp:txXfrm>
    </dsp:sp>
    <dsp:sp modelId="{484C24ED-1B1D-4698-832D-3DF498614D04}">
      <dsp:nvSpPr>
        <dsp:cNvPr id="0" name=""/>
        <dsp:cNvSpPr/>
      </dsp:nvSpPr>
      <dsp:spPr>
        <a:xfrm>
          <a:off x="0" y="2417754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Objetivo 4</a:t>
          </a:r>
          <a:endParaRPr lang="pt-BR" sz="3800" kern="1200" dirty="0"/>
        </a:p>
      </dsp:txBody>
      <dsp:txXfrm>
        <a:off x="0" y="2417754"/>
        <a:ext cx="3551434" cy="767122"/>
      </dsp:txXfrm>
    </dsp:sp>
    <dsp:sp modelId="{C713227D-0D22-4A59-83CE-9E4D2F266769}">
      <dsp:nvSpPr>
        <dsp:cNvPr id="0" name=""/>
        <dsp:cNvSpPr/>
      </dsp:nvSpPr>
      <dsp:spPr>
        <a:xfrm rot="5400000">
          <a:off x="6401416" y="449963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Realizar avaliação de risco na Unidade Básica de Saúde</a:t>
          </a:r>
          <a:endParaRPr lang="pt-BR" sz="1700" kern="1200" dirty="0"/>
        </a:p>
      </dsp:txBody>
      <dsp:txXfrm rot="5400000">
        <a:off x="6401416" y="449963"/>
        <a:ext cx="613698" cy="6313661"/>
      </dsp:txXfrm>
    </dsp:sp>
    <dsp:sp modelId="{3A97D963-42E7-4B77-BAD7-E537D2A80642}">
      <dsp:nvSpPr>
        <dsp:cNvPr id="0" name=""/>
        <dsp:cNvSpPr/>
      </dsp:nvSpPr>
      <dsp:spPr>
        <a:xfrm>
          <a:off x="0" y="3223232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Objetivo 5</a:t>
          </a:r>
          <a:endParaRPr lang="pt-BR" sz="3800" kern="1200" dirty="0"/>
        </a:p>
      </dsp:txBody>
      <dsp:txXfrm>
        <a:off x="0" y="3223232"/>
        <a:ext cx="3551434" cy="767122"/>
      </dsp:txXfrm>
    </dsp:sp>
    <dsp:sp modelId="{3684D5B0-8352-4F3C-9924-3E6D38AFA708}">
      <dsp:nvSpPr>
        <dsp:cNvPr id="0" name=""/>
        <dsp:cNvSpPr/>
      </dsp:nvSpPr>
      <dsp:spPr>
        <a:xfrm rot="5400000">
          <a:off x="6401416" y="1255442"/>
          <a:ext cx="613698" cy="631366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700" kern="1200" dirty="0" smtClean="0"/>
            <a:t>Promover a saúde no pré-natal da Unidade Básica de Saúde </a:t>
          </a:r>
          <a:endParaRPr lang="pt-BR" sz="1700" kern="1200" dirty="0"/>
        </a:p>
      </dsp:txBody>
      <dsp:txXfrm rot="5400000">
        <a:off x="6401416" y="1255442"/>
        <a:ext cx="613698" cy="6313661"/>
      </dsp:txXfrm>
    </dsp:sp>
    <dsp:sp modelId="{CD19CA02-6579-44A6-80B2-7B0BDF250F78}">
      <dsp:nvSpPr>
        <dsp:cNvPr id="0" name=""/>
        <dsp:cNvSpPr/>
      </dsp:nvSpPr>
      <dsp:spPr>
        <a:xfrm>
          <a:off x="0" y="4028711"/>
          <a:ext cx="3551434" cy="767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800" kern="1200" dirty="0" smtClean="0"/>
            <a:t>Objetivo 6</a:t>
          </a:r>
          <a:endParaRPr lang="pt-BR" sz="3800" kern="1200" dirty="0"/>
        </a:p>
      </dsp:txBody>
      <dsp:txXfrm>
        <a:off x="0" y="4028711"/>
        <a:ext cx="3551434" cy="76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9CA3E-C71D-4795-A993-2647C0CD824F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85800"/>
            <a:ext cx="6010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2610-4E21-4F13-A6CF-D646DA1A2B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15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E2610-4E21-4F13-A6CF-D646DA1A2B49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899" y="2130426"/>
            <a:ext cx="10221516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18352" y="274639"/>
            <a:ext cx="2705695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1266" y="274639"/>
            <a:ext cx="7916664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917" y="4406901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9917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1266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12867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1266" y="1535113"/>
            <a:ext cx="53132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266" y="2174875"/>
            <a:ext cx="53132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08693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08693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66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1563" y="273051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1266" y="1435101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045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57045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57045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1266" y="1600201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1266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20CB-EDB5-4B38-8239-2109FD3330EE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08649" y="6356351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8141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1042-EA81-46AE-88BD-0B5D76A2C8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348360" y="4653136"/>
            <a:ext cx="5256584" cy="79208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96032" y="188640"/>
            <a:ext cx="11305256" cy="64087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1899" y="2564904"/>
            <a:ext cx="10221516" cy="1470025"/>
          </a:xfrm>
        </p:spPr>
        <p:txBody>
          <a:bodyPr>
            <a:noAutofit/>
          </a:bodyPr>
          <a:lstStyle/>
          <a:p>
            <a:r>
              <a:rPr lang="pt-PT" sz="2800" dirty="0"/>
              <a:t> 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PT" sz="2800" b="1" dirty="0"/>
              <a:t>Melhoria da cobertura e assistência geral às </a:t>
            </a:r>
            <a:r>
              <a:rPr lang="pt-PT" sz="2800" b="1" dirty="0" smtClean="0"/>
              <a:t>grávidas </a:t>
            </a:r>
            <a:r>
              <a:rPr lang="pt-PT" sz="2800" b="1" dirty="0"/>
              <a:t>e puérperas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PT" sz="2800" b="1" dirty="0"/>
              <a:t> na Unidade Básica de Saúde Maria de Lourdes Azevedo dos Santos de Rio Preto da Eva/AM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8200" y="4509120"/>
            <a:ext cx="8417719" cy="1487016"/>
          </a:xfrm>
        </p:spPr>
        <p:txBody>
          <a:bodyPr>
            <a:normAutofit fontScale="85000" lnSpcReduction="20000"/>
          </a:bodyPr>
          <a:lstStyle/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Thalita Zanes Maio Bandeira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PT" sz="2800" dirty="0">
                <a:solidFill>
                  <a:schemeClr val="tx1"/>
                </a:solidFill>
              </a:rPr>
              <a:t> </a:t>
            </a:r>
            <a:r>
              <a:rPr lang="pt-PT" sz="2800" dirty="0" smtClean="0">
                <a:solidFill>
                  <a:schemeClr val="tx1"/>
                </a:solidFill>
              </a:rPr>
              <a:t>Orientadora</a:t>
            </a:r>
            <a:r>
              <a:rPr lang="pt-PT" sz="2800" dirty="0">
                <a:solidFill>
                  <a:schemeClr val="tx1"/>
                </a:solidFill>
              </a:rPr>
              <a:t>: Dayana Kelly </a:t>
            </a:r>
            <a:r>
              <a:rPr lang="pt-PT" sz="2800" dirty="0" smtClean="0">
                <a:solidFill>
                  <a:schemeClr val="tx1"/>
                </a:solidFill>
              </a:rPr>
              <a:t>Silva Oliveira</a:t>
            </a:r>
            <a:endParaRPr lang="pt-BR" sz="2800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5474" y="692697"/>
            <a:ext cx="3469804" cy="714375"/>
          </a:xfrm>
          <a:prstGeom prst="rect">
            <a:avLst/>
          </a:prstGeom>
          <a:noFill/>
        </p:spPr>
      </p:pic>
      <p:pic>
        <p:nvPicPr>
          <p:cNvPr id="5" name="Picture 4" descr="unasu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4781582" y="188641"/>
            <a:ext cx="2329904" cy="704851"/>
          </a:xfrm>
          <a:prstGeom prst="rect">
            <a:avLst/>
          </a:prstGeom>
          <a:noFill/>
        </p:spPr>
      </p:pic>
      <p:pic>
        <p:nvPicPr>
          <p:cNvPr id="6" name="Picture 6" descr="ufpe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8438776" y="476673"/>
            <a:ext cx="3586538" cy="112744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071521" y="980729"/>
            <a:ext cx="4374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Nyala" panose="02000504070300020003" pitchFamily="2" charset="0"/>
              </a:rPr>
              <a:t>UNIVERSIDADE FEDERAL DE PELOTAS</a:t>
            </a:r>
          </a:p>
          <a:p>
            <a:pPr algn="ctr"/>
            <a:r>
              <a:rPr lang="pt-BR" sz="2000" dirty="0" smtClean="0">
                <a:latin typeface="Nyala" panose="02000504070300020003" pitchFamily="2" charset="0"/>
              </a:rPr>
              <a:t>UNIVERSIDADE ABERTA DO SUS</a:t>
            </a:r>
          </a:p>
          <a:p>
            <a:pPr algn="ctr"/>
            <a:r>
              <a:rPr lang="pt-BR" sz="2000" dirty="0" smtClean="0">
                <a:latin typeface="Nyala" panose="02000504070300020003" pitchFamily="2" charset="0"/>
              </a:rPr>
              <a:t>ESPECIALIZAÇÃO EM SAÚDE DA FAMÍLIA</a:t>
            </a:r>
            <a:endParaRPr lang="pt-BR" sz="2000" dirty="0">
              <a:latin typeface="Nyala" panose="02000504070300020003" pitchFamily="2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08400" y="4797152"/>
            <a:ext cx="4536504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THALITA ZANES MAIO BANDEIRA</a:t>
            </a:r>
            <a:endParaRPr lang="pt-BR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METODOLOGIA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1783357"/>
            <a:ext cx="1082278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Monitoramento e avaliação do processo de trabalho, organização e gestão do serviço, engajamento público e  ações voltadas à qualificação da prática clínica.</a:t>
            </a:r>
          </a:p>
          <a:p>
            <a:pPr algn="just">
              <a:buFont typeface="Wingdings" pitchFamily="2" charset="2"/>
              <a:buChar char="§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Ações: ampliação de cobertura das grávidas e puérperas. Melhoria da adesão do paciente ao programa,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qualidade do atendimento ao paciente, registro das informações e promoção da saúde.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68440" y="1484784"/>
            <a:ext cx="4320480" cy="4176464"/>
          </a:xfrm>
          <a:prstGeom prst="rect">
            <a:avLst/>
          </a:prstGeom>
        </p:spPr>
      </p:pic>
      <p:pic>
        <p:nvPicPr>
          <p:cNvPr id="2053" name="Picture 5" descr="C:\Documents and Settings\User\Meus documentos\Downloads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008" y="1052736"/>
            <a:ext cx="3143272" cy="5107882"/>
          </a:xfrm>
          <a:prstGeom prst="rect">
            <a:avLst/>
          </a:prstGeom>
          <a:noFill/>
        </p:spPr>
      </p:pic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-382377" y="1786495"/>
            <a:ext cx="5040560" cy="357304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24024" y="404664"/>
            <a:ext cx="66247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68240" y="332656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METODOLOGIA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2016" y="6165304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28080" y="1124744"/>
            <a:ext cx="504056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6300688" y="1196752"/>
            <a:ext cx="504056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252016" y="6165304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4024" y="404664"/>
            <a:ext cx="66247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68240" y="332656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METODOLOGIA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2)"/>
          <p:cNvPicPr>
            <a:picLocks noChangeAspect="1" noChangeArrowheads="1"/>
          </p:cNvPicPr>
          <p:nvPr/>
        </p:nvPicPr>
        <p:blipFill>
          <a:blip r:embed="rId2" cstate="print"/>
          <a:srcRect l="9669"/>
          <a:stretch>
            <a:fillRect/>
          </a:stretch>
        </p:blipFill>
        <p:spPr bwMode="auto">
          <a:xfrm>
            <a:off x="1188120" y="980728"/>
            <a:ext cx="993710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52016" y="6165304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24024" y="404664"/>
            <a:ext cx="66247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268240" y="332656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METODOLOGIA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0253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1" name="Picture 1" descr="image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558" y="1052737"/>
            <a:ext cx="500009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mage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720" y="1052736"/>
            <a:ext cx="4320480" cy="511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52016" y="6165304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24024" y="404664"/>
            <a:ext cx="66247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268240" y="332656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METODOLOGIA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Meus documentos\Downloads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120" y="980728"/>
            <a:ext cx="9721080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52016" y="6165304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24024" y="404664"/>
            <a:ext cx="6624736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68240" y="332656"/>
            <a:ext cx="2483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METODOLOGIA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32136" y="548680"/>
            <a:ext cx="928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/>
          <p:cNvGraphicFramePr/>
          <p:nvPr/>
        </p:nvGraphicFramePr>
        <p:xfrm>
          <a:off x="1332136" y="1556792"/>
          <a:ext cx="986509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3356992"/>
            <a:ext cx="10822782" cy="2769172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308800" y="3573016"/>
            <a:ext cx="42160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40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(90,9%)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47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(106,5%)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44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54872" y="1478394"/>
            <a:ext cx="993767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200" b="1" dirty="0" smtClean="0">
                <a:latin typeface="Arial" pitchFamily="34" charset="0"/>
                <a:cs typeface="Arial" pitchFamily="34" charset="0"/>
              </a:rPr>
              <a:t>Objetivo 1. Ampliar a cobertura de pré-natal.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1: Alcançar 60% de cobertura  das gestantes cadastradas no Programa de Pré-natal  da unidade de saúde.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1083434" y="3284984"/>
          <a:ext cx="579331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52816" y="3501008"/>
            <a:ext cx="40720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39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(97,5%)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 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46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(97,9%)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 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43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(97,7%)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8080" y="1484784"/>
            <a:ext cx="1051316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Objetivo 2. Melhorar a qualidade da atenção ao pré-natal e puerpério realizado na Unidade.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 2: Garantir a 100% das gestantes iniciar o Pré-Natal no primeiro trimestre de gestação.</a:t>
            </a:r>
            <a:endParaRPr lang="pt-BR" sz="2000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8256758" y="6165304"/>
            <a:ext cx="3588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Fonte</a:t>
            </a:r>
            <a:r>
              <a:rPr lang="en-US" sz="1600" dirty="0" smtClean="0"/>
              <a:t>: </a:t>
            </a:r>
            <a:r>
              <a:rPr lang="en-US" sz="1600" dirty="0" err="1" smtClean="0"/>
              <a:t>Planilha</a:t>
            </a:r>
            <a:r>
              <a:rPr lang="en-US" sz="1600" dirty="0" smtClean="0"/>
              <a:t> de </a:t>
            </a:r>
            <a:r>
              <a:rPr lang="en-US" sz="1600" dirty="0" err="1" smtClean="0"/>
              <a:t>Coleta</a:t>
            </a:r>
            <a:r>
              <a:rPr lang="en-US" sz="1600" dirty="0" smtClean="0"/>
              <a:t> de Dados, 2014</a:t>
            </a:r>
            <a:endParaRPr lang="pt-BR" sz="16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900088" y="3284984"/>
          <a:ext cx="60486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52816" y="3573016"/>
            <a:ext cx="40720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1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2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0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00088" y="1484784"/>
            <a:ext cx="10441160" cy="1785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2200" b="1" dirty="0" smtClean="0">
                <a:latin typeface="Arial" pitchFamily="34" charset="0"/>
                <a:cs typeface="Arial" pitchFamily="34" charset="0"/>
              </a:rPr>
              <a:t>Objetivo 2. Melhorar a qualidade da atenção ao pré-natal e puerpério realizado na Unidade.</a:t>
            </a:r>
          </a:p>
          <a:p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200" b="1" dirty="0" smtClean="0">
                <a:latin typeface="Arial" pitchFamily="34" charset="0"/>
                <a:cs typeface="Arial" pitchFamily="34" charset="0"/>
              </a:rPr>
              <a:t>Meta:Garantir a primeira consulta odontológica programática para 100% das gestantes cadastradas e acompanhadas na UBS.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676952" y="6237312"/>
            <a:ext cx="31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Planilha</a:t>
            </a:r>
            <a:r>
              <a:rPr lang="en-US" sz="1400" dirty="0" smtClean="0"/>
              <a:t> de </a:t>
            </a:r>
            <a:r>
              <a:rPr lang="en-US" sz="1400" dirty="0" err="1" smtClean="0"/>
              <a:t>Coleta</a:t>
            </a:r>
            <a:r>
              <a:rPr lang="en-US" sz="1400" dirty="0" smtClean="0"/>
              <a:t> de Dados, 2014</a:t>
            </a:r>
            <a:endParaRPr lang="pt-BR" sz="1400" dirty="0"/>
          </a:p>
        </p:txBody>
      </p:sp>
      <p:graphicFrame>
        <p:nvGraphicFramePr>
          <p:cNvPr id="14" name="Gráfico 13"/>
          <p:cNvGraphicFramePr/>
          <p:nvPr/>
        </p:nvGraphicFramePr>
        <p:xfrm>
          <a:off x="869120" y="3429000"/>
          <a:ext cx="6151648" cy="290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INTRODUÇÃO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064" y="2276872"/>
            <a:ext cx="10595966" cy="265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realização do pré-natal representa papel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fundamental em </a:t>
            </a:r>
            <a:r>
              <a:rPr lang="pt-BR" dirty="0">
                <a:latin typeface="Arial" pitchFamily="34" charset="0"/>
                <a:cs typeface="Arial" pitchFamily="34" charset="0"/>
              </a:rPr>
              <a:t>termos de prevenção e/ou detecção precoce de patologias tanto maternas como fetais, permitindo um desenvolvimento saudável do bebê e reduzindo os riscos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048" y="1556792"/>
            <a:ext cx="9001000" cy="47525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Proporção de gestantes com: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Pelo menos um exame ginecológico e mamas.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 solicitação de exames laboratoriais.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 prescrição de suplementação de sulfato ferroso e ácido fólico.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Esquema completo da vacina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anti-tetânica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 hepatite B.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 avaliação da necessidade de atendimento odontológico.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 primeira consulta odontológica.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9541048" y="2204864"/>
            <a:ext cx="448925" cy="396044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192414" y="3811687"/>
            <a:ext cx="1580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100%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1600200"/>
            <a:ext cx="8507734" cy="48531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sz="4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Proporção de gestantes com: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Receberam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orientação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nutricional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aleitamento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materno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Receberam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orientação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cuidados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com o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recém-nascido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Orientação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anticoncepção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após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parto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Orientação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riscos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tabagismo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e do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uso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álcool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drogas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gestação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Gestantes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e puérperas com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orientação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sobre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higiene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bucal</a:t>
            </a:r>
            <a:endParaRPr lang="en-US" sz="31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9541048" y="2204864"/>
            <a:ext cx="448925" cy="396044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192414" y="3811687"/>
            <a:ext cx="1580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100% 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828080" y="3140968"/>
          <a:ext cx="6239193" cy="316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00088" y="1484784"/>
            <a:ext cx="994329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200" b="1" dirty="0" smtClean="0">
                <a:latin typeface="Arial" pitchFamily="34" charset="0"/>
                <a:cs typeface="Arial" pitchFamily="34" charset="0"/>
              </a:rPr>
              <a:t>Objetivo 1. Ampliar a cobertura da atenção a puérperas</a:t>
            </a: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1: Alcançar  50%  da cobertura das puérperas cadastradas no Programa de Pré-natal  da unidade de saúde.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98517" y="550421"/>
            <a:ext cx="936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80808" y="3501008"/>
            <a:ext cx="40720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6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9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</a:p>
          <a:p>
            <a:pPr algn="just"/>
            <a:r>
              <a:rPr lang="en-US" sz="2400" b="1" dirty="0" smtClean="0">
                <a:latin typeface="Times New Roman"/>
                <a:cs typeface="Times New Roman"/>
              </a:rPr>
              <a:t> 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6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256758" y="6165304"/>
            <a:ext cx="3588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Fonte</a:t>
            </a:r>
            <a:r>
              <a:rPr lang="en-US" sz="1600" dirty="0" smtClean="0"/>
              <a:t>: </a:t>
            </a:r>
            <a:r>
              <a:rPr lang="en-US" sz="1600" dirty="0" err="1" smtClean="0"/>
              <a:t>Planilha</a:t>
            </a:r>
            <a:r>
              <a:rPr lang="en-US" sz="1600" dirty="0" smtClean="0"/>
              <a:t> de </a:t>
            </a:r>
            <a:r>
              <a:rPr lang="en-US" sz="1600" dirty="0" err="1" smtClean="0"/>
              <a:t>Coleta</a:t>
            </a:r>
            <a:r>
              <a:rPr lang="en-US" sz="1600" dirty="0" smtClean="0"/>
              <a:t> de Dados, 2014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04664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080" y="1600201"/>
            <a:ext cx="10595968" cy="6046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Proporção de gestantes com primeira consulta odontológica programática.  </a:t>
            </a:r>
            <a:endParaRPr lang="pt-BR" sz="2400" dirty="0" smtClean="0"/>
          </a:p>
          <a:p>
            <a:pPr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24824" y="3573016"/>
            <a:ext cx="40720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40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(78,4%)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44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44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(100%)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73795" y="6217567"/>
            <a:ext cx="31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Planilha</a:t>
            </a:r>
            <a:r>
              <a:rPr lang="en-US" sz="1400" dirty="0" smtClean="0"/>
              <a:t> de </a:t>
            </a:r>
            <a:r>
              <a:rPr lang="en-US" sz="1400" dirty="0" err="1" smtClean="0"/>
              <a:t>Coleta</a:t>
            </a:r>
            <a:r>
              <a:rPr lang="en-US" sz="1400" dirty="0" smtClean="0"/>
              <a:t> de Dados, 2014</a:t>
            </a:r>
            <a:endParaRPr lang="pt-BR" sz="1400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900088" y="2564904"/>
          <a:ext cx="6264696" cy="374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6498" y="1600201"/>
            <a:ext cx="10606758" cy="9001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pt-BR" sz="2400" b="1" dirty="0" smtClean="0"/>
              <a:t> 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Proporção de gestantes com necessidade de consultas </a:t>
            </a:r>
            <a:r>
              <a:rPr lang="pt-BR" sz="9600" b="1" dirty="0" err="1" smtClean="0">
                <a:latin typeface="Arial" pitchFamily="34" charset="0"/>
                <a:cs typeface="Arial" pitchFamily="34" charset="0"/>
              </a:rPr>
              <a:t>subsequentes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 de acordo com o protocolo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/>
              <a:t>  </a:t>
            </a:r>
            <a:endParaRPr lang="pt-BR" sz="2400" dirty="0" smtClean="0"/>
          </a:p>
          <a:p>
            <a:pPr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24824" y="3573016"/>
            <a:ext cx="40720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0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(0%)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2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(4,3%)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2 </a:t>
            </a:r>
            <a:r>
              <a:rPr lang="en-US" sz="2400" b="1" dirty="0" err="1" smtClean="0">
                <a:latin typeface="Times New Roman"/>
                <a:cs typeface="Times New Roman"/>
              </a:rPr>
              <a:t>pacientes</a:t>
            </a:r>
            <a:r>
              <a:rPr lang="en-US" sz="2400" b="1" dirty="0" smtClean="0">
                <a:latin typeface="Times New Roman"/>
                <a:cs typeface="Times New Roman"/>
              </a:rPr>
              <a:t> (4,5%)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73795" y="6217567"/>
            <a:ext cx="31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Planilha</a:t>
            </a:r>
            <a:r>
              <a:rPr lang="en-US" sz="1400" dirty="0" smtClean="0"/>
              <a:t> de </a:t>
            </a:r>
            <a:r>
              <a:rPr lang="en-US" sz="1400" dirty="0" err="1" smtClean="0"/>
              <a:t>Coleta</a:t>
            </a:r>
            <a:r>
              <a:rPr lang="en-US" sz="1400" dirty="0" smtClean="0"/>
              <a:t> de Dados, 2014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828080" y="2996952"/>
          <a:ext cx="60486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1484784"/>
            <a:ext cx="11028014" cy="15841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PT" sz="8800" b="1" dirty="0" smtClean="0">
                <a:latin typeface="Arial" pitchFamily="34" charset="0"/>
                <a:cs typeface="Arial" pitchFamily="34" charset="0"/>
              </a:rPr>
              <a:t>Objetivo 2. Melhorar a qualidade da atenção à saúde bucal durante o pré-natal</a:t>
            </a:r>
            <a:endParaRPr lang="pt-BR" sz="8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PT" sz="8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PT" sz="8800" b="1" dirty="0" smtClean="0">
                <a:latin typeface="Arial" pitchFamily="34" charset="0"/>
                <a:cs typeface="Arial" pitchFamily="34" charset="0"/>
              </a:rPr>
              <a:t>Meta 2: Realizar as consultas subsequentes em 100% das gestantes que necessitam e pertencentes à área de abrangência da UBS cadastradas no programa de Pré-Natal da Unidade.</a:t>
            </a:r>
            <a:endParaRPr lang="pt-BR" sz="8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24824" y="3573016"/>
            <a:ext cx="407201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Cobertura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400" b="1" dirty="0" smtClean="0">
                <a:latin typeface="Times New Roman"/>
                <a:cs typeface="Times New Roman"/>
              </a:rPr>
              <a:t>1º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0%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2º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100%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3º </a:t>
            </a:r>
            <a:r>
              <a:rPr lang="en-US" sz="2400" b="1" dirty="0" err="1" smtClean="0">
                <a:latin typeface="Times New Roman"/>
                <a:cs typeface="Times New Roman"/>
              </a:rPr>
              <a:t>mês</a:t>
            </a:r>
            <a:r>
              <a:rPr lang="en-US" sz="2400" b="1" dirty="0" smtClean="0">
                <a:latin typeface="Times New Roman"/>
                <a:cs typeface="Times New Roman"/>
              </a:rPr>
              <a:t>: 100%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673795" y="6217567"/>
            <a:ext cx="317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Fonte</a:t>
            </a:r>
            <a:r>
              <a:rPr lang="en-US" sz="1400" dirty="0" smtClean="0"/>
              <a:t>: </a:t>
            </a:r>
            <a:r>
              <a:rPr lang="en-US" sz="1400" dirty="0" err="1" smtClean="0"/>
              <a:t>Planilha</a:t>
            </a:r>
            <a:r>
              <a:rPr lang="en-US" sz="1400" dirty="0" smtClean="0"/>
              <a:t> de </a:t>
            </a:r>
            <a:r>
              <a:rPr lang="en-US" sz="1400" dirty="0" err="1" smtClean="0"/>
              <a:t>Coleta</a:t>
            </a:r>
            <a:r>
              <a:rPr lang="en-US" sz="1400" dirty="0" smtClean="0"/>
              <a:t> de Dados, 2014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756072" y="3284984"/>
          <a:ext cx="64087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7290" y="2204864"/>
            <a:ext cx="8219702" cy="337383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Proporção de puérperas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tiveram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 abdomen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examinado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Proporção de puérperas com avaliação para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intercorrências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Proporção de puérperas faltosas à consulta que receberam busca ativa.</a:t>
            </a:r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endParaRPr lang="pt-BR" sz="2400" dirty="0" smtClean="0"/>
          </a:p>
          <a:p>
            <a:pPr algn="just">
              <a:buFont typeface="Wingdings" pitchFamily="2" charset="2"/>
              <a:buChar char="ü"/>
            </a:pPr>
            <a:endParaRPr lang="en-US" sz="2400" dirty="0" smtClean="0"/>
          </a:p>
          <a:p>
            <a:pPr algn="just">
              <a:buFont typeface="Wingdings" pitchFamily="2" charset="2"/>
              <a:buChar char="ü"/>
            </a:pP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9469040" y="1916832"/>
            <a:ext cx="448925" cy="396044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192414" y="3451647"/>
            <a:ext cx="1580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100% 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DESTAQUES NO RESULTADO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1960241"/>
            <a:ext cx="10822782" cy="35569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 metas foram atingidas em sua maioria, pouquíssimos itens não foram contemplados em sua totalidade.  É válido lembrar que não havia acompanhamento regular destes pacientes na UBS antes da intervenção. Criou-se vínculo médico-paciente e comprometimento dos pacientes com o tratamento, esse é o maior ganho da UBS.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48" y="341784"/>
            <a:ext cx="10822782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032" y="1484784"/>
            <a:ext cx="4752528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intervenção proporcionou a integralização da saúde dos pacientes com a ampliação da cobertura da atenção às grávidas e puérperas.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8040" y="4945231"/>
            <a:ext cx="11017224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 interação da equipe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teve impacto positivo nas ações realizadas. Foram reconhecidos os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pontos fracos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e que merecem atenção especial como é o caso </a:t>
            </a:r>
            <a:r>
              <a:rPr lang="pt-BR" sz="2300" b="1" dirty="0" smtClean="0">
                <a:latin typeface="Arial" pitchFamily="34" charset="0"/>
                <a:cs typeface="Arial" pitchFamily="34" charset="0"/>
              </a:rPr>
              <a:t>da saúde bucal, distribuição de medicamentos e colaboração da equipe </a:t>
            </a:r>
            <a:r>
              <a:rPr lang="pt-BR" sz="2300" dirty="0" smtClean="0">
                <a:latin typeface="Arial" pitchFamily="34" charset="0"/>
                <a:cs typeface="Arial" pitchFamily="34" charset="0"/>
              </a:rPr>
              <a:t>frente as dificuldades e ações que foram propostas. </a:t>
            </a:r>
            <a:endParaRPr lang="pt-BR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image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584" y="1556792"/>
            <a:ext cx="604867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9036992" y="6597352"/>
            <a:ext cx="2803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Imagens arquivo pessoal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DISCUSSÃO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7" y="1600200"/>
            <a:ext cx="5195366" cy="4421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Ao perceberem que tinham prioridade em nossa unidade, que havia uma programação voltada à seus acompanhamentos, observou-se maior número de pacientes assíduas, satisfeitas com o atendimento e comprometidas com a regularidade das consultas.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095556" y="1628800"/>
            <a:ext cx="5195366" cy="4421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Iniciamos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 processo que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teve resultado satisfatório mesmo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diante de todas as dificuldades enfrentadas 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bastou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que alguns problemas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fossem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solucionados para que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houvesse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um adequado processo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beneficiando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não apenas a comunidade, mas a equipe</a:t>
            </a:r>
            <a:r>
              <a:rPr lang="pt-BR" b="1" dirty="0">
                <a:latin typeface="Times New Roman"/>
                <a:cs typeface="Times New Roman"/>
              </a:rPr>
              <a:t>.</a:t>
            </a:r>
          </a:p>
          <a:p>
            <a:pPr algn="ctr">
              <a:buFont typeface="Arial" pitchFamily="34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Por quê atuar neste foco?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474" y="2348880"/>
            <a:ext cx="10822782" cy="30963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pt-BR" dirty="0" smtClean="0"/>
              <a:t>	A importância da atuação preventiva e terapêutica no desfecho dessas doenças justifica o desenvolvimento de um projeto de intervenção no âmbito da promoção à saúde, em especial no que se refere a índices que representam o desenvolvimento para o país, como taxa de mortalidade materna e neonatal.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6072" y="1700808"/>
            <a:ext cx="10822782" cy="45259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 experiência mostra de forma clara a importância de se obter o conhecimento permanente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Aprendi que a capacitação da equipe de forma contínua e a organização das ações e metas mensais através de cronogramas são maneiras simples e eficazes de se manter o bom atendimento a comunidade.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há dúvida do crescimento alcançado com este projeto, tanto no aspecto clínico, pessoal e profissional. O vínculo com a comunidade gera um desejo de mudança, de aprimoramento, de solidariedade que vai além desse projeto.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CRÍTICA SOBRE O PROCESSO DE APRENDIZAGEM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41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REFERÊNCIAS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 </a:t>
            </a:r>
            <a:endParaRPr lang="pt-BR" dirty="0" smtClean="0"/>
          </a:p>
          <a:p>
            <a:pPr algn="just"/>
            <a:r>
              <a:rPr lang="pt-PT" dirty="0" smtClean="0"/>
              <a:t>BRASIL. Ministério da Saúde. Secretaria de Atenção à Saúde. Departamento de Ações Programáticas Estratégicas. </a:t>
            </a:r>
            <a:r>
              <a:rPr lang="pt-PT" b="1" dirty="0" smtClean="0"/>
              <a:t>Atenção ao pré-natal de baixo risco</a:t>
            </a:r>
            <a:r>
              <a:rPr lang="pt-PT" dirty="0" smtClean="0"/>
              <a:t> - Série A. Normas e Manuais Técnicos - Cadernos de Atenção Básica, n° 32. Brasília: Ministério da Saúde; 2012. </a:t>
            </a: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PT" dirty="0" smtClean="0"/>
              <a:t>BRASIL. Ministério da Saúde. </a:t>
            </a:r>
            <a:r>
              <a:rPr lang="pt-PT" b="1" dirty="0" smtClean="0"/>
              <a:t>Pré natal e Puerpério</a:t>
            </a:r>
            <a:r>
              <a:rPr lang="pt-PT" dirty="0" smtClean="0"/>
              <a:t>: atenção qualificada e humanizada. Secretaria de Atenção à Saúde. Departamento de Ações Programáticas Estratégicas. Área Técnica de Saúde da Mulher. Brasília, 2005.</a:t>
            </a: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45440" y="5469031"/>
            <a:ext cx="52639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Obrigada!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0008" y="6597352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68840" y="188640"/>
            <a:ext cx="4131060" cy="535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4286"/>
          <a:stretch>
            <a:fillRect/>
          </a:stretch>
        </p:blipFill>
        <p:spPr>
          <a:xfrm rot="5400000">
            <a:off x="4392476" y="296652"/>
            <a:ext cx="309634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446"/>
          <a:stretch>
            <a:fillRect/>
          </a:stretch>
        </p:blipFill>
        <p:spPr>
          <a:xfrm rot="5400000">
            <a:off x="4408151" y="3449329"/>
            <a:ext cx="299298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24" y="3501008"/>
            <a:ext cx="38884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4024" y="260648"/>
            <a:ext cx="38884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MUNICÍPIO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2248273"/>
            <a:ext cx="10822782" cy="26208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O município de Rio Preto da Eva está localizado no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Amazonas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Possui área territorial de 5.813,50 km</a:t>
            </a:r>
            <a:r>
              <a:rPr lang="pt-BR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população segundo IBGE de 26.344 habitantes. Situa-se ao norte 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Manaus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capital do estado, distando desta cerca de 80 quilômetros.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a/a2/Amazonas_Municip_RioPretodaEva.svg/280px-Amazonas_Municip_RioPretodaEv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64" y="1700808"/>
            <a:ext cx="518457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blogdosarafa.com.br/wp-content/uploads/2010/12/Mapa-Regi%C3%A3o-Metropolitana-de-Mana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664" y="1700808"/>
            <a:ext cx="532859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de cantos arredondados 5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530348" y="499319"/>
            <a:ext cx="2850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MUNICÍPIO</a:t>
            </a:r>
            <a:endParaRPr lang="pt-BR" sz="4400" dirty="0"/>
          </a:p>
        </p:txBody>
      </p:sp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7489605" y="5877272"/>
            <a:ext cx="281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sz="1000" b="1" dirty="0"/>
              <a:t>Fonte: http://www.blogdosarafa.com.br/?</a:t>
            </a:r>
            <a:r>
              <a:rPr lang="pt-BR" sz="1000" b="1" dirty="0" err="1"/>
              <a:t>cat</a:t>
            </a:r>
            <a:r>
              <a:rPr lang="pt-BR" sz="1000" b="1" dirty="0"/>
              <a:t>=57</a:t>
            </a:r>
          </a:p>
        </p:txBody>
      </p:sp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1692176" y="5877272"/>
            <a:ext cx="31053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000" b="1" dirty="0"/>
              <a:t>Fonte: http://pt.wikipedia.org/wiki/Rio_Preto_da_Eva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UNIDADE DE SAÚDE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66" y="2348880"/>
            <a:ext cx="10822782" cy="2692895"/>
          </a:xfrm>
        </p:spPr>
        <p:txBody>
          <a:bodyPr/>
          <a:lstStyle/>
          <a:p>
            <a:pPr algn="ct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A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UBS MARIA DE LOURDES AZEVEDO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fica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dirty="0">
                <a:latin typeface="Arial" pitchFamily="34" charset="0"/>
                <a:cs typeface="Arial" pitchFamily="34" charset="0"/>
              </a:rPr>
              <a:t>zona urbana e atua nas microáreas nomeadas 2 </a:t>
            </a:r>
            <a:r>
              <a:rPr lang="pt-BR" baseline="30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Etapa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latin typeface="Arial" pitchFamily="34" charset="0"/>
                <a:cs typeface="Arial" pitchFamily="34" charset="0"/>
              </a:rPr>
              <a:t>1 </a:t>
            </a:r>
            <a:r>
              <a:rPr lang="pt-BR" baseline="30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Etapa e Centro. Estão cadastradas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3894 </a:t>
            </a:r>
            <a:r>
              <a:rPr lang="pt-BR" dirty="0">
                <a:latin typeface="Arial" pitchFamily="34" charset="0"/>
                <a:cs typeface="Arial" pitchFamily="34" charset="0"/>
              </a:rPr>
              <a:t>pessoas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>
                <a:latin typeface="Arial" pitchFamily="34" charset="0"/>
                <a:cs typeface="Arial" pitchFamily="34" charset="0"/>
              </a:rPr>
              <a:t>território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total, sendo 2105 zona urbana e 1789 zona rural </a:t>
            </a:r>
            <a:r>
              <a:rPr lang="pt-BR" dirty="0">
                <a:latin typeface="Arial" pitchFamily="34" charset="0"/>
                <a:cs typeface="Arial" pitchFamily="34" charset="0"/>
              </a:rPr>
              <a:t>dos quais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44 são gestantes.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lchete duplo 7"/>
          <p:cNvSpPr/>
          <p:nvPr/>
        </p:nvSpPr>
        <p:spPr>
          <a:xfrm>
            <a:off x="612056" y="1988840"/>
            <a:ext cx="10873207" cy="3384376"/>
          </a:xfrm>
          <a:prstGeom prst="bracketPair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Como funcionava o </a:t>
            </a:r>
            <a:r>
              <a:rPr lang="pt-BR" b="1" dirty="0" err="1" smtClean="0">
                <a:solidFill>
                  <a:schemeClr val="bg1"/>
                </a:solidFill>
              </a:rPr>
              <a:t>prénatal</a:t>
            </a:r>
            <a:r>
              <a:rPr lang="pt-BR" b="1" dirty="0" smtClean="0">
                <a:solidFill>
                  <a:schemeClr val="bg1"/>
                </a:solidFill>
              </a:rPr>
              <a:t> e puerpério?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4104" y="2276872"/>
            <a:ext cx="10225136" cy="24768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Antes </a:t>
            </a:r>
            <a:r>
              <a:rPr lang="en-US" dirty="0">
                <a:latin typeface="Arial" pitchFamily="34" charset="0"/>
                <a:cs typeface="Arial" pitchFamily="34" charset="0"/>
              </a:rPr>
              <a:t>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intervenção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havia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organização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atendimento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programática, no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caso</a:t>
            </a:r>
            <a:r>
              <a:rPr lang="en-US" dirty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PRÉNATAL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funcionava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dirty="0">
                <a:latin typeface="Arial" pitchFamily="34" charset="0"/>
                <a:cs typeface="Arial" pitchFamily="34" charset="0"/>
              </a:rPr>
              <a:t> 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programa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acompanhamento</a:t>
            </a:r>
            <a:r>
              <a:rPr lang="en-US" dirty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atenção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contínuo</a:t>
            </a:r>
            <a:r>
              <a:rPr lang="en-US" dirty="0">
                <a:latin typeface="Arial" pitchFamily="34" charset="0"/>
                <a:cs typeface="Arial" pitchFamily="34" charset="0"/>
              </a:rPr>
              <a:t> e integral.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eio-quadro 7"/>
          <p:cNvSpPr/>
          <p:nvPr/>
        </p:nvSpPr>
        <p:spPr>
          <a:xfrm>
            <a:off x="756072" y="2060848"/>
            <a:ext cx="792088" cy="21602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Meio-quadro 8"/>
          <p:cNvSpPr/>
          <p:nvPr/>
        </p:nvSpPr>
        <p:spPr>
          <a:xfrm rot="10800000">
            <a:off x="10765184" y="2852936"/>
            <a:ext cx="792088" cy="21602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OBJETIVO GERAL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080" y="2636912"/>
            <a:ext cx="10513168" cy="18722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t-PT" sz="3600" dirty="0" smtClean="0"/>
              <a:t>Melhoria </a:t>
            </a:r>
            <a:r>
              <a:rPr lang="pt-PT" sz="3600" dirty="0"/>
              <a:t>da cobertura e assistência geral às </a:t>
            </a:r>
            <a:r>
              <a:rPr lang="pt-PT" sz="3600" dirty="0" smtClean="0"/>
              <a:t>grávidas </a:t>
            </a:r>
            <a:r>
              <a:rPr lang="pt-PT" sz="3600" dirty="0"/>
              <a:t>e puérperas na Unidade Básica de Saúde Maria de Lourdes Azevedo dos Santos de Rio Preto da Eva/AM.</a:t>
            </a:r>
            <a:endParaRPr lang="pt-BR" sz="3600" dirty="0"/>
          </a:p>
          <a:p>
            <a:pPr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40048" y="476672"/>
            <a:ext cx="1108923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METODOLOGIA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056" y="2060848"/>
            <a:ext cx="10822782" cy="367240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Levamento do número de grávidas e puérperas cadastradas na área de atuação da Estratégia Saúde da Família (ESF). </a:t>
            </a:r>
          </a:p>
          <a:p>
            <a:pPr algn="just">
              <a:buFont typeface="Wingdings" pitchFamily="2" charset="2"/>
              <a:buChar char="§"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Ações realizadas por toda a equipe, onde cada um recebe atribuições dentro do processo de trabalho afim de melhorar a atenção à saúde da paciente grávida e puérpera.</a:t>
            </a:r>
          </a:p>
          <a:p>
            <a:pPr algn="just">
              <a:buFont typeface="Wingdings" pitchFamily="2" charset="2"/>
              <a:buChar char="§"/>
            </a:pPr>
            <a:endParaRPr lang="pt-PT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z="2800" b="1" dirty="0" smtClean="0">
                <a:latin typeface="Arial" pitchFamily="34" charset="0"/>
                <a:cs typeface="Arial" pitchFamily="34" charset="0"/>
              </a:rPr>
              <a:t>A intervenção ocorreu por um período de 3 meses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0008" y="6525344"/>
            <a:ext cx="11665296" cy="144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80008" y="246743"/>
            <a:ext cx="11654972" cy="6386286"/>
          </a:xfrm>
          <a:prstGeom prst="rect">
            <a:avLst/>
          </a:prstGeom>
          <a:noFill/>
          <a:ln w="47625" cmpd="thinThick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1234</Words>
  <Application>Microsoft Office PowerPoint</Application>
  <PresentationFormat>Personalizar</PresentationFormat>
  <Paragraphs>190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  Melhoria da cobertura e assistência geral às grávidas e puérperas  na Unidade Básica de Saúde Maria de Lourdes Azevedo dos Santos de Rio Preto da Eva/AM </vt:lpstr>
      <vt:lpstr>INTRODUÇÃO</vt:lpstr>
      <vt:lpstr>Por quê atuar neste foco?</vt:lpstr>
      <vt:lpstr>MUNICÍPIO</vt:lpstr>
      <vt:lpstr>Slide 5</vt:lpstr>
      <vt:lpstr>UNIDADE DE SAÚDE</vt:lpstr>
      <vt:lpstr>Como funcionava o prénatal e puerpério?</vt:lpstr>
      <vt:lpstr>OBJETIVO GERAL</vt:lpstr>
      <vt:lpstr>METODOLOGIA</vt:lpstr>
      <vt:lpstr>METODOLOGIA</vt:lpstr>
      <vt:lpstr>Slide 11</vt:lpstr>
      <vt:lpstr>Slide 12</vt:lpstr>
      <vt:lpstr>Slide 13</vt:lpstr>
      <vt:lpstr>Slide 14</vt:lpstr>
      <vt:lpstr>Slide 15</vt:lpstr>
      <vt:lpstr>Slide 16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Slide 22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DESTAQUES NO RESULTADO</vt:lpstr>
      <vt:lpstr>DISCUSSÃO</vt:lpstr>
      <vt:lpstr>DISCUSSÃO</vt:lpstr>
      <vt:lpstr>Slide 30</vt:lpstr>
      <vt:lpstr>REFERÊNCIAS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cobertura e assistência geral às gravidas e puérperas  na Unidade Básica de Saúde Maria de Lourdes Azevedo dos Santos de Rio Preto da Eva/AM</dc:title>
  <dc:creator>Jussara</dc:creator>
  <cp:lastModifiedBy>Jussara</cp:lastModifiedBy>
  <cp:revision>93</cp:revision>
  <dcterms:created xsi:type="dcterms:W3CDTF">2015-01-19T20:33:37Z</dcterms:created>
  <dcterms:modified xsi:type="dcterms:W3CDTF">2015-01-23T01:14:18Z</dcterms:modified>
</cp:coreProperties>
</file>