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57" r:id="rId3"/>
    <p:sldId id="261" r:id="rId4"/>
    <p:sldId id="262" r:id="rId5"/>
    <p:sldId id="263" r:id="rId6"/>
    <p:sldId id="267" r:id="rId7"/>
    <p:sldId id="269" r:id="rId8"/>
    <p:sldId id="268" r:id="rId9"/>
    <p:sldId id="273" r:id="rId10"/>
    <p:sldId id="274" r:id="rId11"/>
    <p:sldId id="276" r:id="rId12"/>
    <p:sldId id="275" r:id="rId13"/>
    <p:sldId id="270" r:id="rId14"/>
    <p:sldId id="280" r:id="rId15"/>
    <p:sldId id="281" r:id="rId16"/>
    <p:sldId id="282" r:id="rId17"/>
    <p:sldId id="277" r:id="rId18"/>
    <p:sldId id="278" r:id="rId19"/>
    <p:sldId id="279" r:id="rId20"/>
    <p:sldId id="283" r:id="rId21"/>
    <p:sldId id="284" r:id="rId22"/>
    <p:sldId id="285" r:id="rId23"/>
  </p:sldIdLst>
  <p:sldSz cx="9144000" cy="5143500" type="screen16x9"/>
  <p:notesSz cx="9144000" cy="51435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39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7F73D6-B93A-4CDF-98C2-48538D85A87A}" type="datetimeFigureOut">
              <a:rPr lang="pt-BR"/>
              <a:pPr>
                <a:defRPr/>
              </a:pPr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70C01D0-28B0-43CC-A619-E70DC14CE33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032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256BC9A-3194-4BEF-BF27-C2411B21F7AD}" type="slidenum">
              <a:rPr lang="pt-BR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644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89F054F-8882-4713-9E3E-6C829948C2E5}" type="slidenum">
              <a:rPr lang="pt-BR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938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DCA08C7-70FE-44B0-9AA7-541E56A2EAFE}" type="slidenum">
              <a:rPr lang="pt-BR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611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F94C286-BE43-4FB6-B44A-DA995C063B98}" type="slidenum">
              <a:rPr lang="pt-BR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230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1147684-4A48-40DB-9787-43840D44AF7C}" type="slidenum">
              <a:rPr lang="pt-BR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087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1B30E46-7DD2-446A-BF52-AB0100805ABC}" type="slidenum">
              <a:rPr lang="pt-BR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9079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7E6D5D5-D6F4-4AE0-9EE9-82F6522E3C90}" type="slidenum">
              <a:rPr lang="pt-BR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761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6DBC390-0A79-4985-9B62-47614CEB4589}" type="slidenum">
              <a:rPr lang="pt-BR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26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487FA59-E1C3-48B0-B98E-A79FBB04A76B}" type="slidenum">
              <a:rPr lang="pt-BR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959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EA46291-906E-40F9-BAB9-A9812F003500}" type="slidenum">
              <a:rPr lang="pt-BR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380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71521BC-1811-471D-AFBE-64F09CAE4756}" type="slidenum">
              <a:rPr lang="pt-BR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252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9EB33D0-60E7-476C-B520-4660D3D607A7}" type="slidenum">
              <a:rPr lang="pt-BR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36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36FA001-25C8-434A-B060-1E10D12EB496}" type="slidenum">
              <a:rPr lang="pt-BR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03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36592CE-E519-41D2-A160-799973CAEA78}" type="slidenum">
              <a:rPr lang="pt-BR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66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E9742C2-3B2E-45EF-9710-B39C0D85D717}" type="slidenum">
              <a:rPr lang="pt-BR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712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E544329-5A32-4500-9EFB-B126ED74066E}" type="slidenum">
              <a:rPr lang="pt-BR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970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F9A028A-93A8-491D-9227-DC3BEA93F08D}" type="slidenum">
              <a:rPr lang="pt-BR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618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D012B3C-70C1-4A34-BA15-D1177772696A}" type="slidenum">
              <a:rPr lang="pt-BR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486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1BE68AE-F8CC-4314-B928-8025B06FF220}" type="slidenum">
              <a:rPr lang="pt-BR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19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799" cy="12858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E3623-CD13-447D-B81D-BC551D8F96BB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014E2-149A-4789-AFC3-E18D5499C19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74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1C397-D6E7-45EC-86B9-B6BA2923D10A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A6C88-2A2B-4DEC-9CCC-8AD1F84D426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87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5"/>
            <a:ext cx="3977640" cy="339471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5D33D-2575-4656-863C-08A6349B12D5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55C7F-7BC4-4AF1-8E61-B043BD1A5FA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75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2C06A-5B5B-42D5-8747-2A79DE152160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D3A04-BFAD-49BF-840E-F845E40A42F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89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 noChangeArrowheads="1"/>
          </p:cNvSpPr>
          <p:nvPr/>
        </p:nvSpPr>
        <p:spPr bwMode="auto">
          <a:xfrm>
            <a:off x="2286000" y="0"/>
            <a:ext cx="68580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pt-BR"/>
          </a:p>
        </p:txBody>
      </p:sp>
      <p:sp>
        <p:nvSpPr>
          <p:cNvPr id="3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EFC7B3-288A-4494-8827-0D8DE8D39F73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5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97814-748A-469C-B2E3-72C1FFB2840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27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2286000" y="0"/>
            <a:ext cx="6858000" cy="51435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pt-BR"/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2898775" y="477838"/>
            <a:ext cx="33464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2087563" y="1838325"/>
            <a:ext cx="49688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4783138"/>
            <a:ext cx="2927350" cy="257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138"/>
            <a:ext cx="2103438" cy="257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663377-7A5D-4ABA-9335-4DB107F355F8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4783138"/>
            <a:ext cx="2103437" cy="2571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fld id="{6E1B955B-4D79-4EEC-BAD7-4C0D2ED386B7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datasus.gov.br/SIAB/index.ph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idades.ibge.gov.br/xtras/perfil.php?lang=&amp;codmun=241150&amp;%20search=rio-grande-do-norte|santo-antoni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/>
          <p:cNvSpPr txBox="1">
            <a:spLocks noChangeArrowheads="1"/>
          </p:cNvSpPr>
          <p:nvPr/>
        </p:nvSpPr>
        <p:spPr bwMode="auto">
          <a:xfrm>
            <a:off x="2286000" y="285750"/>
            <a:ext cx="449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1400" b="1"/>
              <a:t>UNIVERSIDADE ABERTA DO SUS</a:t>
            </a:r>
            <a:endParaRPr lang="pt-BR" sz="1400"/>
          </a:p>
          <a:p>
            <a:pPr algn="ctr" eaLnBrk="1" hangingPunct="1"/>
            <a:r>
              <a:rPr lang="pt-BR" sz="1400" b="1"/>
              <a:t>UNIVERSIDADE FEDERAL DE PELOTAS</a:t>
            </a:r>
            <a:endParaRPr lang="pt-BR" sz="1400"/>
          </a:p>
          <a:p>
            <a:pPr algn="ctr" eaLnBrk="1" hangingPunct="1"/>
            <a:r>
              <a:rPr lang="pt-BR" sz="1400" b="1"/>
              <a:t>DEPARTAMENTO DE MEDICINA SOCIAL</a:t>
            </a:r>
            <a:endParaRPr lang="pt-BR" sz="1400"/>
          </a:p>
          <a:p>
            <a:pPr algn="ctr" eaLnBrk="1" hangingPunct="1"/>
            <a:r>
              <a:rPr lang="pt-BR" sz="1400" b="1"/>
              <a:t>CURSO DE ESPECIALIZAÇÃO EM SAÚDE DA FAMÍLIA</a:t>
            </a:r>
            <a:endParaRPr lang="pt-BR" sz="1400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914400" y="2114550"/>
            <a:ext cx="723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b="1" dirty="0"/>
              <a:t>MELHORIA NA ATENÇÃO DOS HIPERTENSOS E DIABÉTICOS NA UNIDADE DE SAÚDE BARRO PRETO DO MUNICÍPIO DE SANTO ANTÔNIO-RN.</a:t>
            </a:r>
            <a:endParaRPr lang="pt-BR" dirty="0"/>
          </a:p>
          <a:p>
            <a:pPr eaLnBrk="1" hangingPunct="1"/>
            <a:endParaRPr lang="pt-BR" dirty="0"/>
          </a:p>
        </p:txBody>
      </p:sp>
      <p:sp>
        <p:nvSpPr>
          <p:cNvPr id="4100" name="CaixaDeTexto 3"/>
          <p:cNvSpPr txBox="1">
            <a:spLocks noChangeArrowheads="1"/>
          </p:cNvSpPr>
          <p:nvPr/>
        </p:nvSpPr>
        <p:spPr bwMode="auto">
          <a:xfrm>
            <a:off x="2476500" y="2962275"/>
            <a:ext cx="4114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1600" b="1"/>
              <a:t>Drª. Thamara Oliveira</a:t>
            </a:r>
          </a:p>
          <a:p>
            <a:pPr algn="ctr" eaLnBrk="1" hangingPunct="1"/>
            <a:r>
              <a:rPr lang="pt-BR" sz="1600" b="1"/>
              <a:t>Orientadora: Elisiane Bisognin</a:t>
            </a:r>
          </a:p>
          <a:p>
            <a:pPr algn="ctr" eaLnBrk="1" hangingPunct="1"/>
            <a:endParaRPr lang="pt-BR" sz="1600" b="1"/>
          </a:p>
        </p:txBody>
      </p:sp>
      <p:sp>
        <p:nvSpPr>
          <p:cNvPr id="4101" name="CaixaDeTexto 4"/>
          <p:cNvSpPr txBox="1">
            <a:spLocks noChangeArrowheads="1"/>
          </p:cNvSpPr>
          <p:nvPr/>
        </p:nvSpPr>
        <p:spPr bwMode="auto">
          <a:xfrm>
            <a:off x="3124200" y="462915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b="1"/>
              <a:t>Pelotas,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indent="246063" algn="ctr">
              <a:lnSpc>
                <a:spcPts val="2800"/>
              </a:lnSpc>
              <a:tabLst>
                <a:tab pos="1539875" algn="l"/>
              </a:tabLst>
            </a:pPr>
            <a:r>
              <a:rPr lang="pt-BR" sz="3200" b="1" smtClean="0">
                <a:ea typeface="Constantia" pitchFamily="18" charset="0"/>
                <a:cs typeface="Constantia" pitchFamily="18" charset="0"/>
              </a:rPr>
              <a:t>RESULTADO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8600" y="1120775"/>
            <a:ext cx="8610600" cy="3660775"/>
          </a:xfrm>
        </p:spPr>
        <p:txBody>
          <a:bodyPr>
            <a:noAutofit/>
          </a:bodyPr>
          <a:lstStyle/>
          <a:p>
            <a:pPr marL="449263" indent="-230400">
              <a:spcBef>
                <a:spcPts val="0"/>
              </a:spcBef>
            </a:pPr>
            <a:r>
              <a:rPr lang="pt-BR" sz="2400" dirty="0" smtClean="0"/>
              <a:t>Evolução mensal da proporção de hipertensos e diabéticos faltosos às consultas com busca ativa. </a:t>
            </a:r>
          </a:p>
          <a:p>
            <a:pPr marL="906463" lvl="1" indent="-230400">
              <a:spcBef>
                <a:spcPts val="0"/>
              </a:spcBef>
            </a:pPr>
            <a:r>
              <a:rPr lang="pt-BR" sz="2000" dirty="0" smtClean="0"/>
              <a:t>Objetivo: Melhorar a adesão de hipertensos e diabéticos ao programa;</a:t>
            </a:r>
          </a:p>
          <a:p>
            <a:pPr marL="906463" lvl="1" indent="-230400">
              <a:spcBef>
                <a:spcPts val="0"/>
              </a:spcBef>
            </a:pPr>
            <a:r>
              <a:rPr lang="pt-BR" sz="2000" dirty="0" smtClean="0"/>
              <a:t>Metas: Realizar busca ativa de 100% dos hipertensos e diabéticos faltosos às consultas na unidade de saúde conforme a periodicidade recomendada.</a:t>
            </a:r>
          </a:p>
          <a:p>
            <a:pPr marL="906463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 smtClean="0">
              <a:ea typeface="Constantia" pitchFamily="18" charset="0"/>
              <a:cs typeface="Constantia" pitchFamily="18" charset="0"/>
            </a:endParaRPr>
          </a:p>
          <a:p>
            <a:pPr marL="449263" indent="449263" algn="just">
              <a:lnSpc>
                <a:spcPct val="120000"/>
              </a:lnSpc>
              <a:buFont typeface="Arial" charset="0"/>
              <a:buNone/>
            </a:pPr>
            <a:endParaRPr lang="pt-BR" sz="2000" dirty="0" smtClean="0">
              <a:ea typeface="Constantia" pitchFamily="18" charset="0"/>
              <a:cs typeface="Constantia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51520" y="2571750"/>
            <a:ext cx="4146104" cy="2540933"/>
            <a:chOff x="251520" y="1779662"/>
            <a:chExt cx="4176464" cy="3477037"/>
          </a:xfrm>
        </p:grpSpPr>
        <p:pic>
          <p:nvPicPr>
            <p:cNvPr id="12290" name="Gráfico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779662"/>
              <a:ext cx="4176464" cy="2646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251520" y="4425702"/>
              <a:ext cx="4176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latin typeface="+mn-lt"/>
                </a:rPr>
                <a:t>Figura 11- Evolução mensal da proporção de hipertensos faltosos às consultas com busca ativa</a:t>
              </a:r>
              <a:endParaRPr lang="pt-BR" sz="1200" b="1" dirty="0">
                <a:latin typeface="+mn-lt"/>
              </a:endParaRPr>
            </a:p>
            <a:p>
              <a:pPr algn="just"/>
              <a:r>
                <a:rPr lang="pt-BR" sz="1200" dirty="0">
                  <a:latin typeface="+mn-lt"/>
                </a:rPr>
                <a:t>Fonte: Planilha de coleta de Dados UNASUS/UFPEL, 2014</a:t>
              </a:r>
            </a:p>
            <a:p>
              <a:pPr algn="just"/>
              <a:endParaRPr lang="pt-BR" sz="1200" dirty="0">
                <a:latin typeface="+mn-lt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499992" y="2643758"/>
            <a:ext cx="4464496" cy="2540933"/>
            <a:chOff x="4499992" y="1779854"/>
            <a:chExt cx="4441576" cy="3476845"/>
          </a:xfrm>
        </p:grpSpPr>
        <p:pic>
          <p:nvPicPr>
            <p:cNvPr id="12291" name="Gráfico 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1779854"/>
              <a:ext cx="4441576" cy="2645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4499992" y="4425702"/>
              <a:ext cx="4441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latin typeface="+mn-lt"/>
                </a:rPr>
                <a:t>Figura 12- Evolução mensal da proporção de diabéticos faltosos às consultas com busca ativa</a:t>
              </a:r>
              <a:endParaRPr lang="pt-BR" sz="1200" b="1" dirty="0">
                <a:latin typeface="+mn-lt"/>
              </a:endParaRPr>
            </a:p>
            <a:p>
              <a:pPr algn="just"/>
              <a:r>
                <a:rPr lang="pt-BR" sz="1200" dirty="0">
                  <a:latin typeface="+mn-lt"/>
                </a:rPr>
                <a:t>Fonte: Planilha de coleta de Dados UNASUS/UFPEL, 2014</a:t>
              </a:r>
            </a:p>
            <a:p>
              <a:pPr algn="just"/>
              <a:endParaRPr lang="pt-BR" sz="12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indent="246063" algn="ctr">
              <a:lnSpc>
                <a:spcPts val="2800"/>
              </a:lnSpc>
              <a:tabLst>
                <a:tab pos="1539875" algn="l"/>
              </a:tabLst>
            </a:pPr>
            <a:r>
              <a:rPr lang="pt-BR" sz="3200" b="1" smtClean="0">
                <a:ea typeface="Constantia" pitchFamily="18" charset="0"/>
                <a:cs typeface="Constantia" pitchFamily="18" charset="0"/>
              </a:rPr>
              <a:t>RESULTADO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2400" y="1120775"/>
            <a:ext cx="8686800" cy="2365375"/>
          </a:xfrm>
        </p:spPr>
        <p:txBody>
          <a:bodyPr>
            <a:noAutofit/>
          </a:bodyPr>
          <a:lstStyle/>
          <a:p>
            <a:pPr marL="449263" indent="-230400">
              <a:spcBef>
                <a:spcPts val="0"/>
              </a:spcBef>
            </a:pPr>
            <a:r>
              <a:rPr lang="pt-BR" sz="2400" dirty="0" smtClean="0"/>
              <a:t>Evolução mensal da proporção de hipertensos e diabéticos com estratificação de risco cardiovascular por exame clínico em dia. </a:t>
            </a:r>
          </a:p>
          <a:p>
            <a:pPr marL="906463" lvl="1" indent="-230400">
              <a:spcBef>
                <a:spcPts val="0"/>
              </a:spcBef>
            </a:pPr>
            <a:r>
              <a:rPr lang="pt-BR" sz="2000" dirty="0" smtClean="0"/>
              <a:t>Objetivo: Estratificação de risco cardiovascular.;</a:t>
            </a:r>
          </a:p>
          <a:p>
            <a:pPr marL="906463" lvl="1" indent="-230400">
              <a:spcBef>
                <a:spcPts val="0"/>
              </a:spcBef>
            </a:pPr>
            <a:r>
              <a:rPr lang="pt-BR" sz="2000" dirty="0" smtClean="0"/>
              <a:t>Metas: Realizar estratificação do risco cardiovascular em 100% dos usuários cadastrados na unidade de saúde.</a:t>
            </a:r>
            <a:endParaRPr lang="pt-BR" sz="2000" dirty="0" smtClean="0">
              <a:ea typeface="Constantia" pitchFamily="18" charset="0"/>
              <a:cs typeface="Constantia" pitchFamily="18" charset="0"/>
            </a:endParaRPr>
          </a:p>
          <a:p>
            <a:pPr marL="449263" indent="-230400">
              <a:spcBef>
                <a:spcPts val="0"/>
              </a:spcBef>
              <a:buFont typeface="Arial" charset="0"/>
              <a:buNone/>
            </a:pPr>
            <a:endParaRPr lang="pt-BR" sz="2000" dirty="0" smtClean="0">
              <a:ea typeface="Constantia" pitchFamily="18" charset="0"/>
              <a:cs typeface="Constantia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79512" y="2643758"/>
            <a:ext cx="4248472" cy="2487180"/>
            <a:chOff x="251520" y="1836451"/>
            <a:chExt cx="4320480" cy="3438504"/>
          </a:xfrm>
        </p:grpSpPr>
        <p:pic>
          <p:nvPicPr>
            <p:cNvPr id="14338" name="Gráfico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836451"/>
              <a:ext cx="4320480" cy="2607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251520" y="4443958"/>
              <a:ext cx="4320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latin typeface="+mn-lt"/>
                </a:rPr>
                <a:t>Figura 13- Evolução mensal da proporção de hipertensos com registros adequados</a:t>
              </a:r>
              <a:endParaRPr lang="pt-BR" sz="1200" b="1" dirty="0">
                <a:latin typeface="+mn-lt"/>
              </a:endParaRPr>
            </a:p>
            <a:p>
              <a:pPr algn="just"/>
              <a:r>
                <a:rPr lang="pt-BR" sz="1200" dirty="0">
                  <a:latin typeface="+mn-lt"/>
                </a:rPr>
                <a:t>Fonte: Planilha de coleta de Dados UNASUS/UFPEL, 2014</a:t>
              </a:r>
            </a:p>
            <a:p>
              <a:pPr algn="just"/>
              <a:endParaRPr lang="pt-BR" sz="1200" dirty="0">
                <a:latin typeface="+mn-lt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659673" y="2643758"/>
            <a:ext cx="4179527" cy="2374523"/>
            <a:chOff x="4659673" y="1836451"/>
            <a:chExt cx="4189618" cy="3253838"/>
          </a:xfrm>
        </p:grpSpPr>
        <p:pic>
          <p:nvPicPr>
            <p:cNvPr id="14339" name="Gráfico 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673" y="1836451"/>
              <a:ext cx="4189618" cy="2607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4671120" y="4443958"/>
              <a:ext cx="4168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>
                  <a:latin typeface="+mn-lt"/>
                </a:rPr>
                <a:t>Figura 14- Evolução mensal da proporção de diabéticos com registros adequados</a:t>
              </a:r>
              <a:endParaRPr lang="pt-BR" sz="1200" b="1">
                <a:latin typeface="+mn-lt"/>
              </a:endParaRPr>
            </a:p>
            <a:p>
              <a:pPr algn="just"/>
              <a:r>
                <a:rPr lang="pt-BR" sz="1200">
                  <a:latin typeface="+mn-lt"/>
                </a:rPr>
                <a:t>Fonte: Planilha de coleta de Dados UNASUS/UFPEL, 2014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indent="246063" algn="ctr">
              <a:lnSpc>
                <a:spcPts val="2800"/>
              </a:lnSpc>
              <a:tabLst>
                <a:tab pos="1539875" algn="l"/>
              </a:tabLst>
            </a:pPr>
            <a:r>
              <a:rPr lang="pt-BR" sz="3200" b="1" smtClean="0">
                <a:ea typeface="Constantia" pitchFamily="18" charset="0"/>
                <a:cs typeface="Constantia" pitchFamily="18" charset="0"/>
              </a:rPr>
              <a:t>RESULTADO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8600" y="987575"/>
            <a:ext cx="8610600" cy="4174976"/>
          </a:xfrm>
        </p:spPr>
        <p:txBody>
          <a:bodyPr>
            <a:noAutofit/>
          </a:bodyPr>
          <a:lstStyle/>
          <a:p>
            <a:pPr marL="449263" indent="-230400">
              <a:spcBef>
                <a:spcPts val="0"/>
              </a:spcBef>
            </a:pPr>
            <a:r>
              <a:rPr lang="pt-BR" sz="2400" dirty="0" smtClean="0"/>
              <a:t>Evolução mensal da proporção de hipertensos e diabéticos com registros adequados. </a:t>
            </a:r>
            <a:endParaRPr lang="pt-BR" sz="2000" dirty="0" smtClean="0"/>
          </a:p>
          <a:p>
            <a:pPr marL="906463" lvl="1" indent="-230400">
              <a:spcBef>
                <a:spcPts val="0"/>
              </a:spcBef>
            </a:pPr>
            <a:r>
              <a:rPr lang="pt-BR" sz="2000" dirty="0" smtClean="0"/>
              <a:t>Objetivo:  Melhorar o registro das informações;</a:t>
            </a:r>
          </a:p>
          <a:p>
            <a:pPr marL="906463" lvl="1" indent="-230400">
              <a:spcBef>
                <a:spcPts val="0"/>
              </a:spcBef>
            </a:pPr>
            <a:r>
              <a:rPr lang="pt-BR" sz="2000" dirty="0" smtClean="0"/>
              <a:t>Metas: Manter ficha de acompanhamento de 100% dos hipertensos e diabéticos cadastrados na unidade de saúde.</a:t>
            </a:r>
          </a:p>
          <a:p>
            <a:pPr marL="906463" lvl="1" indent="-230400"/>
            <a:endParaRPr lang="pt-BR" sz="2000" dirty="0" smtClean="0">
              <a:ea typeface="Constantia" pitchFamily="18" charset="0"/>
              <a:cs typeface="Constantia" pitchFamily="18" charset="0"/>
            </a:endParaRPr>
          </a:p>
          <a:p>
            <a:pPr marL="449263" indent="449263" algn="just">
              <a:lnSpc>
                <a:spcPct val="120000"/>
              </a:lnSpc>
              <a:buFont typeface="Arial" charset="0"/>
              <a:buNone/>
            </a:pPr>
            <a:endParaRPr lang="pt-BR" sz="2000" dirty="0" smtClean="0">
              <a:ea typeface="Constantia" pitchFamily="18" charset="0"/>
              <a:cs typeface="Constantia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23528" y="2571750"/>
            <a:ext cx="4176956" cy="2569711"/>
            <a:chOff x="395536" y="1709830"/>
            <a:chExt cx="4244280" cy="3431631"/>
          </a:xfrm>
        </p:grpSpPr>
        <p:pic>
          <p:nvPicPr>
            <p:cNvPr id="13314" name="Gráfico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709830"/>
              <a:ext cx="4244280" cy="260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395536" y="4310464"/>
              <a:ext cx="4244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latin typeface="+mn-lt"/>
                </a:rPr>
                <a:t>Figura 15- Evolução mensal da proporção de hipertensos com estratificação de risco cardiovascular por exame clínico em dia</a:t>
              </a:r>
              <a:endParaRPr lang="pt-BR" sz="1200" b="1" dirty="0">
                <a:latin typeface="+mn-lt"/>
              </a:endParaRPr>
            </a:p>
            <a:p>
              <a:pPr algn="just"/>
              <a:r>
                <a:rPr lang="pt-BR" sz="1200" dirty="0">
                  <a:latin typeface="+mn-lt"/>
                </a:rPr>
                <a:t>Fonte: Planilha de coleta de Dados UNASUS/UFPEL, 2014</a:t>
              </a:r>
            </a:p>
            <a:p>
              <a:pPr algn="just"/>
              <a:endParaRPr lang="pt-BR" sz="1200" dirty="0">
                <a:latin typeface="+mn-lt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742249" y="2571750"/>
            <a:ext cx="4191879" cy="2569711"/>
            <a:chOff x="4742249" y="1706248"/>
            <a:chExt cx="4401751" cy="3435213"/>
          </a:xfrm>
        </p:grpSpPr>
        <p:pic>
          <p:nvPicPr>
            <p:cNvPr id="13315" name="Gráfico 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249" y="1706248"/>
              <a:ext cx="4266708" cy="260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4742249" y="4310464"/>
              <a:ext cx="4401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latin typeface="+mn-lt"/>
                </a:rPr>
                <a:t>Figura 16- Evolução mensal da proporção de diabéticos com estratificação de risco cardiovascular por exame clínico em dia</a:t>
              </a:r>
              <a:endParaRPr lang="pt-BR" sz="1200" b="1" dirty="0">
                <a:latin typeface="+mn-lt"/>
              </a:endParaRPr>
            </a:p>
            <a:p>
              <a:pPr algn="just"/>
              <a:r>
                <a:rPr lang="pt-BR" sz="1200" dirty="0">
                  <a:latin typeface="+mn-lt"/>
                </a:rPr>
                <a:t>Fonte: Planilha de coleta de Dados UNASUS/UFPEL, 2014</a:t>
              </a:r>
            </a:p>
            <a:p>
              <a:pPr algn="just"/>
              <a:endParaRPr lang="pt-BR" sz="12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indent="246063" algn="ctr">
              <a:lnSpc>
                <a:spcPts val="2800"/>
              </a:lnSpc>
              <a:tabLst>
                <a:tab pos="1539875" algn="l"/>
              </a:tabLst>
            </a:pPr>
            <a:r>
              <a:rPr lang="pt-BR" sz="3200" b="1" smtClean="0">
                <a:ea typeface="Constantia" pitchFamily="18" charset="0"/>
                <a:cs typeface="Constantia" pitchFamily="18" charset="0"/>
              </a:rPr>
              <a:t>RESULTADO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2400" y="892175"/>
            <a:ext cx="8686800" cy="4251325"/>
          </a:xfrm>
        </p:spPr>
        <p:txBody>
          <a:bodyPr>
            <a:noAutofit/>
          </a:bodyPr>
          <a:lstStyle/>
          <a:p>
            <a:pPr marL="0" indent="-230400">
              <a:spcBef>
                <a:spcPts val="0"/>
              </a:spcBef>
            </a:pPr>
            <a:r>
              <a:rPr lang="pt-BR" sz="2400" dirty="0" smtClean="0"/>
              <a:t>Evolução mensal da proporção de hipertensos e diabéticos com orientação nutricional sobre alimentação saudável</a:t>
            </a:r>
            <a:endParaRPr lang="pt-BR" sz="2400" b="1" dirty="0"/>
          </a:p>
          <a:p>
            <a:pPr marL="457200" lvl="1" indent="-230400">
              <a:spcBef>
                <a:spcPts val="0"/>
              </a:spcBef>
            </a:pPr>
            <a:r>
              <a:rPr lang="pt-BR" sz="2000" dirty="0" smtClean="0"/>
              <a:t>Objetivo: Promoção e prevenção da saúde;</a:t>
            </a:r>
          </a:p>
          <a:p>
            <a:pPr marL="457200" lvl="1" indent="-230400">
              <a:spcBef>
                <a:spcPts val="0"/>
              </a:spcBef>
            </a:pPr>
            <a:r>
              <a:rPr lang="pt-BR" sz="2000" dirty="0" smtClean="0"/>
              <a:t>Metas: Garantir orientação nutricional sobre alimentação saudável em 100% dos hipertensos e diabéticos.</a:t>
            </a:r>
          </a:p>
          <a:p>
            <a:pPr marL="0" indent="-230400">
              <a:buFont typeface="Arial" charset="0"/>
              <a:buNone/>
            </a:pPr>
            <a:endParaRPr lang="pt-BR" sz="2400" dirty="0" smtClean="0">
              <a:ea typeface="Constantia" pitchFamily="18" charset="0"/>
              <a:cs typeface="Constantia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51521" y="2427734"/>
            <a:ext cx="3888432" cy="2611721"/>
            <a:chOff x="251520" y="1611312"/>
            <a:chExt cx="4239583" cy="3428143"/>
          </a:xfrm>
        </p:grpSpPr>
        <p:pic>
          <p:nvPicPr>
            <p:cNvPr id="15362" name="Gráfico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611312"/>
              <a:ext cx="4239583" cy="259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251520" y="4208458"/>
              <a:ext cx="42395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latin typeface="+mn-lt"/>
                </a:rPr>
                <a:t>Figura 17- Evolução mensal da proporção de hipertensos com orientação nutricional sobre alimentação saudável</a:t>
              </a:r>
              <a:endParaRPr lang="pt-BR" sz="1200" b="1" dirty="0">
                <a:latin typeface="+mn-lt"/>
              </a:endParaRPr>
            </a:p>
            <a:p>
              <a:pPr algn="just"/>
              <a:r>
                <a:rPr lang="pt-BR" sz="1200" dirty="0">
                  <a:latin typeface="+mn-lt"/>
                </a:rPr>
                <a:t>Fonte: Planilha de coleta de Dados UNASUS/UFPEL, 2014</a:t>
              </a:r>
            </a:p>
            <a:p>
              <a:pPr algn="just"/>
              <a:endParaRPr lang="pt-BR" sz="1200" dirty="0">
                <a:latin typeface="+mn-lt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644009" y="2355726"/>
            <a:ext cx="4032448" cy="2796387"/>
            <a:chOff x="4644008" y="1608579"/>
            <a:chExt cx="4373315" cy="3615542"/>
          </a:xfrm>
        </p:grpSpPr>
        <p:pic>
          <p:nvPicPr>
            <p:cNvPr id="15363" name="Gráfico 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126" y="1608579"/>
              <a:ext cx="4346197" cy="259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4644008" y="4208458"/>
              <a:ext cx="43204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latin typeface="+mn-lt"/>
                </a:rPr>
                <a:t>Figura 18- Evolução mensal da proporção de diabéticos com orientação nutricional sobre alimentação saudável</a:t>
              </a:r>
              <a:endParaRPr lang="pt-BR" sz="1200" b="1" dirty="0">
                <a:latin typeface="+mn-lt"/>
              </a:endParaRPr>
            </a:p>
            <a:p>
              <a:pPr algn="just"/>
              <a:r>
                <a:rPr lang="pt-BR" sz="1200" dirty="0">
                  <a:latin typeface="+mn-lt"/>
                </a:rPr>
                <a:t>Fonte: Planilha de coleta de Dados UNASUS/UFPEL, 2014</a:t>
              </a:r>
            </a:p>
            <a:p>
              <a:pPr algn="just"/>
              <a:r>
                <a:rPr lang="pt-BR" sz="1200" dirty="0">
                  <a:latin typeface="+mn-lt"/>
                </a:rPr>
                <a:t> </a:t>
              </a:r>
            </a:p>
            <a:p>
              <a:pPr algn="just"/>
              <a:endParaRPr lang="pt-BR" sz="12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indent="246063" algn="ctr">
              <a:lnSpc>
                <a:spcPts val="2800"/>
              </a:lnSpc>
              <a:tabLst>
                <a:tab pos="1539875" algn="l"/>
              </a:tabLst>
            </a:pPr>
            <a:r>
              <a:rPr lang="pt-BR" sz="3200" b="1" smtClean="0">
                <a:ea typeface="Constantia" pitchFamily="18" charset="0"/>
                <a:cs typeface="Constantia" pitchFamily="18" charset="0"/>
              </a:rPr>
              <a:t>RESULTADO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2400" y="892175"/>
            <a:ext cx="8686800" cy="4251325"/>
          </a:xfrm>
        </p:spPr>
        <p:txBody>
          <a:bodyPr>
            <a:noAutofit/>
          </a:bodyPr>
          <a:lstStyle/>
          <a:p>
            <a:pPr marL="360000" indent="-230400">
              <a:spcBef>
                <a:spcPts val="0"/>
              </a:spcBef>
            </a:pPr>
            <a:r>
              <a:rPr lang="pt-BR" sz="2400" dirty="0" smtClean="0"/>
              <a:t>Evolução mensal da proporção de hipertensos e diabéticos com orientação sobre prática de atividade física</a:t>
            </a:r>
            <a:endParaRPr lang="pt-BR" sz="2400" b="1" dirty="0"/>
          </a:p>
          <a:p>
            <a:pPr marL="817200" lvl="1" indent="-230400">
              <a:spcBef>
                <a:spcPts val="0"/>
              </a:spcBef>
            </a:pPr>
            <a:r>
              <a:rPr lang="pt-BR" sz="2000" dirty="0" smtClean="0"/>
              <a:t>Objetivo: Promoção e prevenção da saúde;</a:t>
            </a:r>
          </a:p>
          <a:p>
            <a:pPr marL="817200" lvl="1" indent="-230400">
              <a:spcBef>
                <a:spcPts val="0"/>
              </a:spcBef>
            </a:pPr>
            <a:r>
              <a:rPr lang="pt-BR" sz="2000" dirty="0" smtClean="0"/>
              <a:t>Metas: Garantir orientação em relação à prática regular de atividade física a 100% dos hipertensos e diabéticos.</a:t>
            </a:r>
          </a:p>
          <a:p>
            <a:pPr marL="906463" lvl="1" indent="449263" algn="just">
              <a:lnSpc>
                <a:spcPct val="100000"/>
              </a:lnSpc>
              <a:spcBef>
                <a:spcPts val="0"/>
              </a:spcBef>
            </a:pPr>
            <a:endParaRPr lang="pt-BR" sz="2000" dirty="0" smtClean="0">
              <a:ea typeface="Constantia" pitchFamily="18" charset="0"/>
              <a:cs typeface="Constantia" pitchFamily="18" charset="0"/>
            </a:endParaRPr>
          </a:p>
          <a:p>
            <a:pPr marL="449263" indent="449263" algn="just">
              <a:lnSpc>
                <a:spcPct val="120000"/>
              </a:lnSpc>
              <a:buFont typeface="Arial" charset="0"/>
              <a:buNone/>
            </a:pPr>
            <a:endParaRPr lang="pt-BR" sz="2400" dirty="0" smtClean="0">
              <a:ea typeface="Constantia" pitchFamily="18" charset="0"/>
              <a:cs typeface="Constantia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51520" y="2355725"/>
            <a:ext cx="3960440" cy="2959877"/>
            <a:chOff x="323528" y="1611311"/>
            <a:chExt cx="4196333" cy="3704292"/>
          </a:xfrm>
        </p:grpSpPr>
        <p:pic>
          <p:nvPicPr>
            <p:cNvPr id="16386" name="Gráfico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611311"/>
              <a:ext cx="4196333" cy="2688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323528" y="4299940"/>
              <a:ext cx="41963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latin typeface="+mn-lt"/>
                </a:rPr>
                <a:t>Figura 19- Evolução mensal da proporção de hipertensos com orientação nutricional sobre prática de atividade </a:t>
              </a:r>
              <a:r>
                <a:rPr lang="pt-BR" sz="1200" dirty="0" smtClean="0">
                  <a:latin typeface="+mn-lt"/>
                </a:rPr>
                <a:t>física</a:t>
              </a:r>
            </a:p>
            <a:p>
              <a:pPr algn="just"/>
              <a:r>
                <a:rPr lang="pt-BR" sz="1200" dirty="0"/>
                <a:t>Fonte: Planilha de coleta de Dados UNASUS/UFPEL, 2014</a:t>
              </a:r>
            </a:p>
            <a:p>
              <a:pPr algn="just"/>
              <a:endParaRPr lang="pt-BR" sz="1200" dirty="0">
                <a:latin typeface="+mn-lt"/>
              </a:endParaRPr>
            </a:p>
            <a:p>
              <a:pPr algn="just"/>
              <a:endParaRPr lang="pt-BR" sz="1200" dirty="0">
                <a:latin typeface="+mn-lt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788024" y="2211710"/>
            <a:ext cx="4051176" cy="3103893"/>
            <a:chOff x="4788024" y="1655066"/>
            <a:chExt cx="4051176" cy="3660537"/>
          </a:xfrm>
        </p:grpSpPr>
        <p:pic>
          <p:nvPicPr>
            <p:cNvPr id="16387" name="Gráfico 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655066"/>
              <a:ext cx="4051176" cy="264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4788024" y="4299940"/>
              <a:ext cx="4051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latin typeface="+mn-lt"/>
                </a:rPr>
                <a:t>Figura 20- Evolução mensal da proporção de diabéticos com orientação nutricional sobre prática de atividade </a:t>
              </a:r>
              <a:r>
                <a:rPr lang="pt-BR" sz="1200" dirty="0" smtClean="0">
                  <a:latin typeface="+mn-lt"/>
                </a:rPr>
                <a:t>física</a:t>
              </a:r>
            </a:p>
            <a:p>
              <a:pPr algn="just"/>
              <a:r>
                <a:rPr lang="pt-BR" sz="1200" dirty="0"/>
                <a:t>Fonte: Planilha de coleta de Dados UNASUS/UFPEL, 2014</a:t>
              </a:r>
            </a:p>
            <a:p>
              <a:pPr algn="just"/>
              <a:endParaRPr lang="pt-BR" sz="1200" dirty="0">
                <a:latin typeface="+mn-lt"/>
              </a:endParaRPr>
            </a:p>
            <a:p>
              <a:pPr algn="just"/>
              <a:endParaRPr lang="pt-BR" sz="12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indent="246063" algn="ctr">
              <a:lnSpc>
                <a:spcPts val="2800"/>
              </a:lnSpc>
              <a:tabLst>
                <a:tab pos="1539875" algn="l"/>
              </a:tabLst>
            </a:pPr>
            <a:r>
              <a:rPr lang="pt-BR" sz="3200" b="1" smtClean="0">
                <a:ea typeface="Constantia" pitchFamily="18" charset="0"/>
                <a:cs typeface="Constantia" pitchFamily="18" charset="0"/>
              </a:rPr>
              <a:t>RESULTADO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2400" y="984721"/>
            <a:ext cx="8686800" cy="4251325"/>
          </a:xfrm>
        </p:spPr>
        <p:txBody>
          <a:bodyPr>
            <a:noAutofit/>
          </a:bodyPr>
          <a:lstStyle/>
          <a:p>
            <a:pPr marL="449263" indent="-230400">
              <a:spcBef>
                <a:spcPts val="600"/>
              </a:spcBef>
            </a:pPr>
            <a:r>
              <a:rPr lang="pt-BR" sz="2400" dirty="0" smtClean="0"/>
              <a:t>Evolução mensal da proporção de hipertensos e diabéticos com orientação sobre os riscos do tabagismo</a:t>
            </a:r>
            <a:endParaRPr lang="pt-BR" sz="2400" b="1" dirty="0"/>
          </a:p>
          <a:p>
            <a:pPr marL="906463" lvl="1" indent="-230400">
              <a:spcBef>
                <a:spcPts val="0"/>
              </a:spcBef>
            </a:pPr>
            <a:r>
              <a:rPr lang="pt-BR" sz="2000" dirty="0" smtClean="0"/>
              <a:t>Objetivo: Promoção e prevenção da saúde;</a:t>
            </a:r>
          </a:p>
          <a:p>
            <a:pPr marL="906463" lvl="1" indent="-230400">
              <a:spcBef>
                <a:spcPts val="0"/>
              </a:spcBef>
            </a:pPr>
            <a:r>
              <a:rPr lang="pt-BR" sz="2000" dirty="0" smtClean="0"/>
              <a:t>Metas: Garantir orientação os riscos do tabagismo 100% dos hipertensos e diabéticos.</a:t>
            </a:r>
          </a:p>
          <a:p>
            <a:pPr marL="906463" lvl="1" indent="-230400"/>
            <a:endParaRPr lang="pt-BR" sz="2000" dirty="0" smtClean="0">
              <a:ea typeface="Constantia" pitchFamily="18" charset="0"/>
              <a:cs typeface="Constantia" pitchFamily="18" charset="0"/>
            </a:endParaRPr>
          </a:p>
          <a:p>
            <a:pPr marL="449263" indent="449263" algn="just">
              <a:lnSpc>
                <a:spcPct val="120000"/>
              </a:lnSpc>
              <a:buFont typeface="Arial" charset="0"/>
              <a:buNone/>
            </a:pPr>
            <a:endParaRPr lang="pt-BR" sz="2400" dirty="0" smtClean="0">
              <a:ea typeface="Constantia" pitchFamily="18" charset="0"/>
              <a:cs typeface="Constantia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23528" y="2571750"/>
            <a:ext cx="4176464" cy="2559188"/>
            <a:chOff x="323528" y="1725912"/>
            <a:chExt cx="4013720" cy="3405026"/>
          </a:xfrm>
        </p:grpSpPr>
        <p:pic>
          <p:nvPicPr>
            <p:cNvPr id="17410" name="Gráfico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725912"/>
              <a:ext cx="4013720" cy="2574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323528" y="4299941"/>
              <a:ext cx="40137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latin typeface="+mn-lt"/>
                </a:rPr>
                <a:t>Figura 21- Evolução mensal da proporção de hipertensos com orientação nutricional sobre os riscos do tabagismo</a:t>
              </a:r>
              <a:endParaRPr lang="pt-BR" sz="1200" b="1" dirty="0">
                <a:latin typeface="+mn-lt"/>
              </a:endParaRPr>
            </a:p>
            <a:p>
              <a:pPr algn="just"/>
              <a:r>
                <a:rPr lang="pt-BR" sz="1200" dirty="0">
                  <a:latin typeface="+mn-lt"/>
                </a:rPr>
                <a:t>Fonte: Planilha de coleta de Dados UNASUS/UFPEL, 2014</a:t>
              </a:r>
            </a:p>
            <a:p>
              <a:pPr algn="just"/>
              <a:endParaRPr lang="pt-BR" sz="1200" dirty="0">
                <a:latin typeface="+mn-lt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499992" y="2283718"/>
            <a:ext cx="4339208" cy="2847220"/>
            <a:chOff x="4499992" y="1725912"/>
            <a:chExt cx="4339208" cy="3405026"/>
          </a:xfrm>
        </p:grpSpPr>
        <p:pic>
          <p:nvPicPr>
            <p:cNvPr id="17411" name="Gráfico 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376" y="1725912"/>
              <a:ext cx="4330824" cy="257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4499992" y="4299941"/>
              <a:ext cx="4339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latin typeface="+mn-lt"/>
                </a:rPr>
                <a:t>Figura 22- Evolução mensal da proporção de diabéticos com orientação nutricional sobre os riscos do tabagismo</a:t>
              </a:r>
              <a:endParaRPr lang="pt-BR" sz="1200" b="1" dirty="0">
                <a:latin typeface="+mn-lt"/>
              </a:endParaRPr>
            </a:p>
            <a:p>
              <a:pPr algn="just"/>
              <a:r>
                <a:rPr lang="pt-BR" sz="1200" dirty="0">
                  <a:latin typeface="+mn-lt"/>
                </a:rPr>
                <a:t>Fonte: Planilha de coleta de Dados UNASUS/UFPEL, 2014</a:t>
              </a:r>
            </a:p>
            <a:p>
              <a:pPr algn="just"/>
              <a:endParaRPr lang="pt-BR" sz="12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indent="246063" algn="ctr">
              <a:lnSpc>
                <a:spcPts val="2800"/>
              </a:lnSpc>
              <a:tabLst>
                <a:tab pos="1539875" algn="l"/>
              </a:tabLst>
            </a:pPr>
            <a:r>
              <a:rPr lang="pt-BR" sz="3200" b="1" smtClean="0">
                <a:ea typeface="Constantia" pitchFamily="18" charset="0"/>
                <a:cs typeface="Constantia" pitchFamily="18" charset="0"/>
              </a:rPr>
              <a:t>RESULTADO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2400" y="892175"/>
            <a:ext cx="8686800" cy="4251325"/>
          </a:xfrm>
        </p:spPr>
        <p:txBody>
          <a:bodyPr>
            <a:noAutofit/>
          </a:bodyPr>
          <a:lstStyle/>
          <a:p>
            <a:pPr marL="449263" indent="-230400">
              <a:spcBef>
                <a:spcPts val="600"/>
              </a:spcBef>
            </a:pPr>
            <a:r>
              <a:rPr lang="pt-BR" sz="2400" dirty="0" smtClean="0"/>
              <a:t>Evolução mensal da proporção de hipertensos e diabéticos com orientação sobre higiene bucal</a:t>
            </a:r>
            <a:endParaRPr lang="pt-BR" sz="2400" b="1" dirty="0" smtClean="0"/>
          </a:p>
          <a:p>
            <a:pPr marL="906463" lvl="1" indent="-230400">
              <a:spcBef>
                <a:spcPts val="0"/>
              </a:spcBef>
            </a:pPr>
            <a:r>
              <a:rPr lang="pt-BR" sz="2000" dirty="0" smtClean="0"/>
              <a:t>Objetivo: Promoção e prevenção da saúde;</a:t>
            </a:r>
          </a:p>
          <a:p>
            <a:pPr marL="906463" lvl="1" indent="-230400">
              <a:spcBef>
                <a:spcPts val="0"/>
              </a:spcBef>
            </a:pPr>
            <a:r>
              <a:rPr lang="pt-BR" sz="2000" dirty="0" smtClean="0"/>
              <a:t>Metas: Garantir orientação nutricional sobre alimentação saudável sobre higiene bucal a 100% dos hipertensos e diabéticos.</a:t>
            </a:r>
          </a:p>
          <a:p>
            <a:pPr marL="906463" lvl="1" indent="449263" algn="just">
              <a:lnSpc>
                <a:spcPct val="100000"/>
              </a:lnSpc>
              <a:spcBef>
                <a:spcPts val="0"/>
              </a:spcBef>
            </a:pPr>
            <a:endParaRPr lang="pt-BR" sz="1600" dirty="0" smtClean="0">
              <a:ea typeface="Constantia" pitchFamily="18" charset="0"/>
              <a:cs typeface="Constantia" pitchFamily="18" charset="0"/>
            </a:endParaRPr>
          </a:p>
          <a:p>
            <a:pPr marL="449263" indent="449263" algn="just">
              <a:lnSpc>
                <a:spcPct val="120000"/>
              </a:lnSpc>
              <a:buFont typeface="Arial" charset="0"/>
              <a:buNone/>
            </a:pPr>
            <a:endParaRPr lang="pt-BR" sz="2400" dirty="0" smtClean="0">
              <a:ea typeface="Constantia" pitchFamily="18" charset="0"/>
              <a:cs typeface="Constantia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7505" y="2499742"/>
            <a:ext cx="4320480" cy="2477464"/>
            <a:chOff x="107504" y="1595865"/>
            <a:chExt cx="4407471" cy="3381341"/>
          </a:xfrm>
        </p:grpSpPr>
        <p:pic>
          <p:nvPicPr>
            <p:cNvPr id="18434" name="Gráfico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595865"/>
              <a:ext cx="4407471" cy="255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07504" y="4146209"/>
              <a:ext cx="4407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latin typeface="+mn-lt"/>
                </a:rPr>
                <a:t>Figura 23- Evolução mensal da proporção de hipertensos com orientação sobre higiene bucal</a:t>
              </a:r>
              <a:endParaRPr lang="pt-BR" sz="1200" b="1" dirty="0">
                <a:latin typeface="+mn-lt"/>
              </a:endParaRPr>
            </a:p>
            <a:p>
              <a:pPr algn="just"/>
              <a:r>
                <a:rPr lang="pt-BR" sz="1200" dirty="0">
                  <a:latin typeface="+mn-lt"/>
                </a:rPr>
                <a:t>Fonte: Planilha de coleta de Dados UNASUS/UFPEL, 2014</a:t>
              </a:r>
            </a:p>
            <a:p>
              <a:pPr algn="just"/>
              <a:endParaRPr lang="pt-BR" sz="1200" dirty="0">
                <a:latin typeface="+mn-lt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716017" y="2499742"/>
            <a:ext cx="4123184" cy="2477464"/>
            <a:chOff x="4716016" y="1604391"/>
            <a:chExt cx="4263455" cy="3372815"/>
          </a:xfrm>
        </p:grpSpPr>
        <p:pic>
          <p:nvPicPr>
            <p:cNvPr id="18435" name="Gráfico 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604391"/>
              <a:ext cx="4263455" cy="254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4716016" y="4146209"/>
              <a:ext cx="4263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latin typeface="+mn-lt"/>
                </a:rPr>
                <a:t>Figura 24- Evolução mensal da proporção de diabéticos com orientação sobre higiene bucal</a:t>
              </a:r>
            </a:p>
            <a:p>
              <a:pPr algn="just"/>
              <a:r>
                <a:rPr lang="pt-BR" sz="1200" dirty="0">
                  <a:latin typeface="+mn-lt"/>
                </a:rPr>
                <a:t>Fonte: Planilha de coleta de Dados UNASUS/UFPEL, 2014</a:t>
              </a:r>
            </a:p>
            <a:p>
              <a:pPr algn="just"/>
              <a:r>
                <a:rPr lang="pt-BR" sz="1200" b="1" dirty="0">
                  <a:latin typeface="+mn-lt"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indent="246063" algn="ctr">
              <a:lnSpc>
                <a:spcPts val="2800"/>
              </a:lnSpc>
              <a:tabLst>
                <a:tab pos="1539875" algn="l"/>
              </a:tabLst>
            </a:pPr>
            <a:r>
              <a:rPr lang="pt-BR" sz="3200" b="1" smtClean="0">
                <a:ea typeface="Constantia" pitchFamily="18" charset="0"/>
                <a:cs typeface="Constantia" pitchFamily="18" charset="0"/>
              </a:rPr>
              <a:t>DISCUSSÃO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11560" y="895350"/>
            <a:ext cx="8136904" cy="3889375"/>
          </a:xfrm>
        </p:spPr>
        <p:txBody>
          <a:bodyPr>
            <a:noAutofit/>
          </a:bodyPr>
          <a:lstStyle/>
          <a:p>
            <a:pPr marL="449263" indent="449263"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Qualificação da atenção aos hipertensos e diabético.</a:t>
            </a:r>
          </a:p>
          <a:p>
            <a:pPr marL="449263" indent="449263"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Importância da intervenção para o serviço e a comunidade.</a:t>
            </a:r>
          </a:p>
          <a:p>
            <a:pPr marL="449263" indent="449263"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Incorporação à rotina da unidade básica de saúde.</a:t>
            </a:r>
          </a:p>
          <a:p>
            <a:pPr marL="449263" indent="449263"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Inclusão de todos os profissionais da equipe na execução da intervenção. </a:t>
            </a:r>
          </a:p>
          <a:p>
            <a:pPr marL="449263" indent="449263"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Adaptações necessárias.</a:t>
            </a:r>
          </a:p>
          <a:p>
            <a:pPr marL="449263" indent="449263"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Vinculo fortalecido.</a:t>
            </a:r>
            <a:endParaRPr lang="pt-BR" sz="2000" dirty="0" smtClean="0">
              <a:ea typeface="Constantia" pitchFamily="18" charset="0"/>
              <a:cs typeface="Constantia" pitchFamily="18" charset="0"/>
            </a:endParaRPr>
          </a:p>
          <a:p>
            <a:pPr marL="449263" indent="449263" algn="just">
              <a:lnSpc>
                <a:spcPct val="120000"/>
              </a:lnSpc>
              <a:buFont typeface="Arial" charset="0"/>
              <a:buNone/>
            </a:pPr>
            <a:endParaRPr lang="pt-BR" sz="2400" dirty="0" smtClean="0">
              <a:ea typeface="Constantia" pitchFamily="18" charset="0"/>
              <a:cs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bject 2"/>
          <p:cNvSpPr>
            <a:spLocks noGrp="1"/>
          </p:cNvSpPr>
          <p:nvPr>
            <p:ph type="title"/>
          </p:nvPr>
        </p:nvSpPr>
        <p:spPr>
          <a:xfrm>
            <a:off x="304800" y="361950"/>
            <a:ext cx="8534400" cy="719138"/>
          </a:xfrm>
        </p:spPr>
        <p:txBody>
          <a:bodyPr/>
          <a:lstStyle/>
          <a:p>
            <a:pPr marL="12700" indent="246063" algn="ctr">
              <a:lnSpc>
                <a:spcPts val="2800"/>
              </a:lnSpc>
              <a:tabLst>
                <a:tab pos="1539875" algn="l"/>
              </a:tabLst>
            </a:pPr>
            <a:r>
              <a:rPr lang="pt-BR" sz="3200" b="1" smtClean="0">
                <a:ea typeface="Constantia" pitchFamily="18" charset="0"/>
                <a:cs typeface="Constantia" pitchFamily="18" charset="0"/>
              </a:rPr>
              <a:t>PROCESSO DE APRENDIZAGEM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04800" y="1047750"/>
            <a:ext cx="8534400" cy="2365375"/>
          </a:xfrm>
        </p:spPr>
        <p:txBody>
          <a:bodyPr>
            <a:noAutofit/>
          </a:bodyPr>
          <a:lstStyle/>
          <a:p>
            <a:pPr marL="449263" indent="449263" algn="just">
              <a:lnSpc>
                <a:spcPct val="150000"/>
              </a:lnSpc>
              <a:spcBef>
                <a:spcPts val="600"/>
              </a:spcBef>
            </a:pPr>
            <a:r>
              <a:rPr lang="pt-BR" sz="2400" smtClean="0"/>
              <a:t>Projeto Pedagógico do curso.</a:t>
            </a:r>
          </a:p>
          <a:p>
            <a:pPr marL="449263" indent="449263" algn="just">
              <a:lnSpc>
                <a:spcPct val="150000"/>
              </a:lnSpc>
              <a:spcBef>
                <a:spcPts val="600"/>
              </a:spcBef>
            </a:pPr>
            <a:r>
              <a:rPr lang="pt-BR" sz="2400" smtClean="0"/>
              <a:t>Aprendizagem contínua e compartilhada.</a:t>
            </a:r>
          </a:p>
          <a:p>
            <a:pPr marL="449263" indent="449263" algn="just">
              <a:lnSpc>
                <a:spcPct val="150000"/>
              </a:lnSpc>
              <a:spcBef>
                <a:spcPts val="600"/>
              </a:spcBef>
            </a:pPr>
            <a:r>
              <a:rPr lang="pt-BR" sz="2400" smtClean="0"/>
              <a:t>Intervenção na Unidade Básica.</a:t>
            </a:r>
          </a:p>
          <a:p>
            <a:pPr marL="449263" indent="449263" algn="just">
              <a:lnSpc>
                <a:spcPct val="150000"/>
              </a:lnSpc>
              <a:spcBef>
                <a:spcPts val="600"/>
              </a:spcBef>
            </a:pPr>
            <a:r>
              <a:rPr lang="pt-BR" sz="2400" smtClean="0"/>
              <a:t>Trabalho multidisciplinar.</a:t>
            </a:r>
          </a:p>
          <a:p>
            <a:pPr marL="449263" indent="449263" algn="just">
              <a:lnSpc>
                <a:spcPct val="150000"/>
              </a:lnSpc>
              <a:spcBef>
                <a:spcPts val="600"/>
              </a:spcBef>
              <a:buFont typeface="Arial" charset="0"/>
              <a:buNone/>
            </a:pPr>
            <a:endParaRPr lang="pt-BR" sz="2400" smtClean="0"/>
          </a:p>
          <a:p>
            <a:pPr marL="1041400" lvl="1" indent="-571500" algn="just">
              <a:lnSpc>
                <a:spcPct val="120000"/>
              </a:lnSpc>
            </a:pPr>
            <a:endParaRPr lang="pt-BR" sz="2000" smtClean="0">
              <a:ea typeface="Constantia" pitchFamily="18" charset="0"/>
              <a:cs typeface="Constantia" pitchFamily="18" charset="0"/>
            </a:endParaRPr>
          </a:p>
          <a:p>
            <a:pPr marL="449263" indent="449263" algn="just">
              <a:lnSpc>
                <a:spcPct val="120000"/>
              </a:lnSpc>
              <a:buFont typeface="Arial" charset="0"/>
              <a:buNone/>
            </a:pPr>
            <a:endParaRPr lang="pt-BR" sz="2400" smtClean="0">
              <a:ea typeface="Constantia" pitchFamily="18" charset="0"/>
              <a:cs typeface="Constantia" pitchFamily="18" charset="0"/>
            </a:endParaRPr>
          </a:p>
        </p:txBody>
      </p:sp>
      <p:sp>
        <p:nvSpPr>
          <p:cNvPr id="35844" name="CaixaDeTexto 3"/>
          <p:cNvSpPr txBox="1">
            <a:spLocks noChangeArrowheads="1"/>
          </p:cNvSpPr>
          <p:nvPr/>
        </p:nvSpPr>
        <p:spPr bwMode="auto">
          <a:xfrm>
            <a:off x="304800" y="3686175"/>
            <a:ext cx="8534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2000" i="1"/>
              <a:t>“A organização do processo de trabalho da equipe multidisciplinar da ESF, aprendi que se faz necessária para proporcionar uma melhor resolubilidade das necessidades dos seus usuários. Considero que ganho teórico e prático foi muito significativo e que irei levar como embasamento para minha vida.”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ject 2"/>
          <p:cNvSpPr>
            <a:spLocks noGrp="1"/>
          </p:cNvSpPr>
          <p:nvPr>
            <p:ph type="title"/>
          </p:nvPr>
        </p:nvSpPr>
        <p:spPr>
          <a:xfrm>
            <a:off x="762000" y="477838"/>
            <a:ext cx="8077200" cy="719137"/>
          </a:xfrm>
        </p:spPr>
        <p:txBody>
          <a:bodyPr/>
          <a:lstStyle/>
          <a:p>
            <a:pPr marL="12700" indent="246063" algn="ctr">
              <a:lnSpc>
                <a:spcPts val="2800"/>
              </a:lnSpc>
              <a:tabLst>
                <a:tab pos="1539875" algn="l"/>
              </a:tabLst>
            </a:pPr>
            <a:r>
              <a:rPr lang="pt-BR" sz="3200" smtClean="0"/>
              <a:t>REFERÊNCIAS BIBLIOGRÁFICAS</a:t>
            </a:r>
            <a:endParaRPr lang="pt-BR" sz="3200" b="1" smtClean="0">
              <a:ea typeface="Constantia" pitchFamily="18" charset="0"/>
              <a:cs typeface="Constantia" pitchFamily="18" charset="0"/>
            </a:endParaRPr>
          </a:p>
        </p:txBody>
      </p:sp>
      <p:sp>
        <p:nvSpPr>
          <p:cNvPr id="37891" name="object 3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86800" cy="2365375"/>
          </a:xfrm>
        </p:spPr>
        <p:txBody>
          <a:bodyPr/>
          <a:lstStyle/>
          <a:p>
            <a:r>
              <a:rPr lang="pt-BR" sz="1400" smtClean="0"/>
              <a:t>ALMEIDA, A.B; OLIVEIRA, E.A.F; SOUZA, E.E.C.M; PAULA, N.C.S; PEREIRA, E.R; MOREIRA, O.M; SIQUEIRA, L.P; MILAGRES, S.V; CARVALHO, A.A.H; MARIA, F.S; DAMASCENO, A.A.L. Significado dos grupos educativos de hipertensão arterial na perspectiva do usuário de uma unidade de atenção primária à saúde. </a:t>
            </a:r>
            <a:r>
              <a:rPr lang="en-US" sz="1400" smtClean="0"/>
              <a:t>Atenção Primária a Saúde,</a:t>
            </a:r>
            <a:r>
              <a:rPr lang="en-US" sz="1400" b="1" smtClean="0"/>
              <a:t> </a:t>
            </a:r>
            <a:r>
              <a:rPr lang="en-US" sz="1400" smtClean="0"/>
              <a:t>v. 14, n.3, p. 319-326, 2011. </a:t>
            </a:r>
            <a:endParaRPr lang="pt-BR" sz="1400" smtClean="0"/>
          </a:p>
          <a:p>
            <a:r>
              <a:rPr lang="en-US" sz="1400" smtClean="0"/>
              <a:t> ARAÚJO, E.C; VILLELA, W.V; RIBEIRO, S.A; CUGINOTTI, A.P; HAYANA, E.T; BRITO, F.C; RAMOS, L.R. </a:t>
            </a:r>
            <a:r>
              <a:rPr lang="pt-BR" sz="1400" smtClean="0"/>
              <a:t>Desafios da Atenção Básica em Saúde: a experiência de Vila Mariana, São Paulo, Brasil. Cadernos de Saúde Pública, v.25, n. 6, p.1316-1324, 2009.</a:t>
            </a:r>
          </a:p>
          <a:p>
            <a:r>
              <a:rPr lang="pt-BR" sz="1400" smtClean="0"/>
              <a:t> BRAGA, E.R. Reflexão da ação multiprofissional no hiperdia, saúde bucal, hipertensão arterial e diabetes mellitus.</a:t>
            </a:r>
            <a:r>
              <a:rPr lang="pt-BR" sz="1400" b="1" i="1" smtClean="0"/>
              <a:t> </a:t>
            </a:r>
            <a:r>
              <a:rPr lang="pt-BR" sz="1400" smtClean="0"/>
              <a:t>13f. Especialização em Programa Saúde da Família. Universidade Federal do Triângulo Mineiro – Universidade de Uberaba, Uberaba. 2006.</a:t>
            </a:r>
          </a:p>
          <a:p>
            <a:r>
              <a:rPr lang="pt-BR" sz="1400" smtClean="0"/>
              <a:t> BRASIL. Diretrizes e recomendações para o cuidado integral de doenças crônicas não-transmissíveis: promoção da saúde, vigilância, prevenção e assistência. Brasília: Ministério da Saúde (Série B. Textos Básicos de Atenção à Saúde), 2008.</a:t>
            </a:r>
          </a:p>
          <a:p>
            <a:r>
              <a:rPr lang="pt-BR" sz="1400" smtClean="0"/>
              <a:t> BRASIL. Estratégias para o cuidado da pessoa com doença crônica: diabetes mellitus. Cadernos de Atenção Básica. Ministério da Saúde: n36. Brasília, 2013, 160 p.</a:t>
            </a:r>
          </a:p>
          <a:p>
            <a:r>
              <a:rPr lang="pt-BR" sz="1400" smtClean="0"/>
              <a:t> BRASIL. Estratégias para o cuidado da pessoa com doença crônica: hipertensão arterial sistêmica. Cadernos de Atenção Básica, n37. Brasília, 2013, 128 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indent="246063">
              <a:lnSpc>
                <a:spcPts val="2800"/>
              </a:lnSpc>
              <a:tabLst>
                <a:tab pos="1539875" algn="l"/>
              </a:tabLst>
            </a:pPr>
            <a:r>
              <a:rPr lang="pt-BR" sz="3200" b="1" smtClean="0">
                <a:ea typeface="Constantia" pitchFamily="18" charset="0"/>
                <a:cs typeface="Constantia" pitchFamily="18" charset="0"/>
              </a:rPr>
              <a:t>INTRODUÇÃO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-304800" y="892175"/>
            <a:ext cx="9144000" cy="2365375"/>
          </a:xfrm>
        </p:spPr>
        <p:txBody>
          <a:bodyPr>
            <a:noAutofit/>
          </a:bodyPr>
          <a:lstStyle/>
          <a:p>
            <a:pPr marL="449263" indent="449263" algn="just">
              <a:lnSpc>
                <a:spcPct val="150000"/>
              </a:lnSpc>
              <a:spcBef>
                <a:spcPts val="600"/>
              </a:spcBef>
            </a:pPr>
            <a:r>
              <a:rPr lang="pt-BR" sz="2400" smtClean="0">
                <a:ea typeface="Constantia" pitchFamily="18" charset="0"/>
                <a:cs typeface="Constantia" pitchFamily="18" charset="0"/>
              </a:rPr>
              <a:t>ANALISE DA SITUAÇÃO</a:t>
            </a:r>
          </a:p>
          <a:p>
            <a:pPr marL="906463" lvl="1" indent="449263" algn="just">
              <a:lnSpc>
                <a:spcPct val="150000"/>
              </a:lnSpc>
              <a:spcBef>
                <a:spcPts val="600"/>
              </a:spcBef>
            </a:pPr>
            <a:r>
              <a:rPr lang="pt-BR" sz="2000" smtClean="0">
                <a:ea typeface="Constantia" pitchFamily="18" charset="0"/>
                <a:cs typeface="Constantia" pitchFamily="18" charset="0"/>
              </a:rPr>
              <a:t>Localização: ESF Barro Preto, zona rural da cidade de Santo Antônio-RN </a:t>
            </a:r>
          </a:p>
          <a:p>
            <a:pPr marL="906463" lvl="1" indent="449263" algn="just">
              <a:lnSpc>
                <a:spcPct val="150000"/>
              </a:lnSpc>
              <a:spcBef>
                <a:spcPts val="600"/>
              </a:spcBef>
            </a:pPr>
            <a:r>
              <a:rPr lang="pt-BR" sz="2000" smtClean="0">
                <a:ea typeface="Constantia" pitchFamily="18" charset="0"/>
                <a:cs typeface="Constantia" pitchFamily="18" charset="0"/>
              </a:rPr>
              <a:t>População: </a:t>
            </a:r>
            <a:r>
              <a:rPr lang="pt-BR" sz="2000" smtClean="0"/>
              <a:t>22.216 habitantes - 64,28% zona urbana. </a:t>
            </a:r>
          </a:p>
          <a:p>
            <a:pPr marL="906463" lvl="1" indent="449263" algn="just">
              <a:lnSpc>
                <a:spcPct val="150000"/>
              </a:lnSpc>
              <a:spcBef>
                <a:spcPts val="600"/>
              </a:spcBef>
            </a:pPr>
            <a:r>
              <a:rPr lang="pt-BR" sz="2000" smtClean="0">
                <a:ea typeface="Constantia" pitchFamily="18" charset="0"/>
                <a:cs typeface="Constantia" pitchFamily="18" charset="0"/>
              </a:rPr>
              <a:t>ESF de Barro Preto </a:t>
            </a:r>
          </a:p>
          <a:p>
            <a:pPr marL="906463" lvl="1" indent="449263" algn="just">
              <a:lnSpc>
                <a:spcPct val="150000"/>
              </a:lnSpc>
              <a:spcBef>
                <a:spcPts val="600"/>
              </a:spcBef>
            </a:pPr>
            <a:r>
              <a:rPr lang="pt-BR" sz="2000" smtClean="0"/>
              <a:t>As doenças cardiovasculares constituem a principal causa de morbimortalidade na população brasileira. </a:t>
            </a:r>
            <a:endParaRPr lang="pt-BR" sz="2000" smtClean="0">
              <a:ea typeface="Constantia" pitchFamily="18" charset="0"/>
              <a:cs typeface="Constantia" pitchFamily="18" charset="0"/>
            </a:endParaRPr>
          </a:p>
          <a:p>
            <a:pPr marL="906463" lvl="1" indent="449263" algn="just">
              <a:lnSpc>
                <a:spcPct val="120000"/>
              </a:lnSpc>
            </a:pPr>
            <a:endParaRPr lang="pt-BR" sz="2000" smtClean="0">
              <a:ea typeface="Constantia" pitchFamily="18" charset="0"/>
              <a:cs typeface="Constantia" pitchFamily="18" charset="0"/>
            </a:endParaRPr>
          </a:p>
          <a:p>
            <a:pPr marL="449263" indent="449263" algn="just">
              <a:lnSpc>
                <a:spcPct val="120000"/>
              </a:lnSpc>
              <a:buFont typeface="Arial" charset="0"/>
              <a:buNone/>
            </a:pPr>
            <a:endParaRPr lang="pt-BR" sz="2400" smtClean="0">
              <a:ea typeface="Constantia" pitchFamily="18" charset="0"/>
              <a:cs typeface="Constantia" pitchFamily="18" charset="0"/>
            </a:endParaRPr>
          </a:p>
        </p:txBody>
      </p:sp>
      <p:pic>
        <p:nvPicPr>
          <p:cNvPr id="1026" name="Picture 2" descr="http://1.bp.blogspot.com/-NvFiBqptmrU/TgstJIJVuPI/AAAAAAAAArg/pE5nYclzAzI/s1600/santo+antonio+vista+aer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71887"/>
            <a:ext cx="2950096" cy="127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bject 2"/>
          <p:cNvSpPr>
            <a:spLocks noGrp="1"/>
          </p:cNvSpPr>
          <p:nvPr>
            <p:ph type="title"/>
          </p:nvPr>
        </p:nvSpPr>
        <p:spPr>
          <a:xfrm>
            <a:off x="762000" y="477838"/>
            <a:ext cx="8077200" cy="719137"/>
          </a:xfrm>
        </p:spPr>
        <p:txBody>
          <a:bodyPr/>
          <a:lstStyle/>
          <a:p>
            <a:pPr marL="12700" indent="246063" algn="ctr">
              <a:lnSpc>
                <a:spcPts val="2800"/>
              </a:lnSpc>
              <a:tabLst>
                <a:tab pos="1539875" algn="l"/>
              </a:tabLst>
            </a:pPr>
            <a:r>
              <a:rPr lang="pt-BR" sz="3200" smtClean="0"/>
              <a:t>REFERÊNCIAS BIBLIOGRÁFICAS</a:t>
            </a:r>
            <a:endParaRPr lang="pt-BR" sz="3200" b="1" smtClean="0">
              <a:ea typeface="Constantia" pitchFamily="18" charset="0"/>
              <a:cs typeface="Constantia" pitchFamily="18" charset="0"/>
            </a:endParaRPr>
          </a:p>
        </p:txBody>
      </p:sp>
      <p:sp>
        <p:nvSpPr>
          <p:cNvPr id="39939" name="object 3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86800" cy="2365375"/>
          </a:xfrm>
        </p:spPr>
        <p:txBody>
          <a:bodyPr/>
          <a:lstStyle/>
          <a:p>
            <a:r>
              <a:rPr lang="pt-BR" sz="1400" smtClean="0"/>
              <a:t>BRASIL.. Guia prático do agente comunitário de saúde. Brasília: Ministério da Saúde, (Série A. Normas e Manuais Técnicos), 2009.</a:t>
            </a:r>
          </a:p>
          <a:p>
            <a:r>
              <a:rPr lang="pt-BR" sz="1400" smtClean="0"/>
              <a:t> BRASIL. Manual de hipertensão arterial e diabetes mellitus. Brasília: Ministério da Saúde, 2001, (Série C. Projetos, Programas e Relatórios) 102p.</a:t>
            </a:r>
          </a:p>
          <a:p>
            <a:r>
              <a:rPr lang="pt-BR" sz="1400" smtClean="0"/>
              <a:t>BRASIL. Prevenção clínica de doenças cardiovasculares, cerebrovasculares e renais. Caderno de Atenção Básica, n14. Brasília, 2006. (Série A. Normas e Manuais Técnicos), 56 p.</a:t>
            </a:r>
          </a:p>
          <a:p>
            <a:r>
              <a:rPr lang="pt-BR" sz="1400" smtClean="0"/>
              <a:t> BRASIL. Sistema de Informações da Atenção Básica - SIAB. Disponível em: &lt;</a:t>
            </a:r>
            <a:r>
              <a:rPr lang="pt-BR" sz="1400" u="sng" smtClean="0">
                <a:hlinkClick r:id="rId3"/>
              </a:rPr>
              <a:t>http://www2.datasus.gov.br/SIAB/index.php</a:t>
            </a:r>
            <a:r>
              <a:rPr lang="pt-BR" sz="1400" smtClean="0"/>
              <a:t>&gt;. Acesso em: 28 mar. 2014.</a:t>
            </a:r>
          </a:p>
          <a:p>
            <a:r>
              <a:rPr lang="pt-BR" sz="1400" smtClean="0"/>
              <a:t> BRASIL. Ministério da Saúde. Secretaria de Ciência, Tecnologia e Insumos Estratégicos. Secretaria de Ciência, Tecnologia e Insumos Estratégicos. O trabalho dos agentes comunitários de saúde na promoção do uso correto de medicamentos. 2. ed. Brasília, 2006. (Série F. Comunicação e Educação), 69 p.</a:t>
            </a:r>
          </a:p>
          <a:p>
            <a:r>
              <a:rPr lang="pt-BR" sz="1400" smtClean="0"/>
              <a:t> DILÉLIO, A.S; TOMASI, E; FACCHINI, L.A; THUMÉ, E; PICCINI, R.X; OSORIO, A; SILVEIRA, D.S.S; SIQUEIRA, F.V; TEIXEIRA, V.A; MAIA, M.F.S. Características da utilização de serviços de Atenção Básica à Saúde nas regiões Sul e Nordeste do Brasil: diferenças por modelo de atenção. Ciência &amp; Saúde Coletiva, v.16, n.11, p.4395-4404, 2011.</a:t>
            </a:r>
          </a:p>
          <a:p>
            <a:r>
              <a:rPr lang="pt-BR" sz="1400" smtClean="0"/>
              <a:t> FERREIRA, Sandra Rejane Soares et al. (Org). Protocolo de Hipertensão Arterial Sistêmica para a Atenção Primária em Saúde. Porto Alegre: Hospital Nossa Senhora da Conceição, 2009.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bject 2"/>
          <p:cNvSpPr>
            <a:spLocks noGrp="1"/>
          </p:cNvSpPr>
          <p:nvPr>
            <p:ph type="title"/>
          </p:nvPr>
        </p:nvSpPr>
        <p:spPr>
          <a:xfrm>
            <a:off x="762000" y="477838"/>
            <a:ext cx="8077200" cy="719137"/>
          </a:xfrm>
        </p:spPr>
        <p:txBody>
          <a:bodyPr/>
          <a:lstStyle/>
          <a:p>
            <a:pPr marL="12700" indent="246063" algn="ctr">
              <a:lnSpc>
                <a:spcPts val="2800"/>
              </a:lnSpc>
              <a:tabLst>
                <a:tab pos="1539875" algn="l"/>
              </a:tabLst>
            </a:pPr>
            <a:r>
              <a:rPr lang="pt-BR" sz="3200" smtClean="0"/>
              <a:t>REFERÊNCIAS BIBLIOGRÁFICAS</a:t>
            </a:r>
            <a:endParaRPr lang="pt-BR" sz="3200" b="1" smtClean="0">
              <a:ea typeface="Constantia" pitchFamily="18" charset="0"/>
              <a:cs typeface="Constantia" pitchFamily="18" charset="0"/>
            </a:endParaRPr>
          </a:p>
        </p:txBody>
      </p:sp>
      <p:sp>
        <p:nvSpPr>
          <p:cNvPr id="41987" name="object 3"/>
          <p:cNvSpPr>
            <a:spLocks noGrp="1"/>
          </p:cNvSpPr>
          <p:nvPr>
            <p:ph type="body" idx="1"/>
          </p:nvPr>
        </p:nvSpPr>
        <p:spPr>
          <a:xfrm>
            <a:off x="228600" y="971550"/>
            <a:ext cx="8763000" cy="2365375"/>
          </a:xfrm>
        </p:spPr>
        <p:txBody>
          <a:bodyPr/>
          <a:lstStyle/>
          <a:p>
            <a:r>
              <a:rPr lang="pt-BR" sz="1400" smtClean="0"/>
              <a:t> INSTITUTO BRASILEIRO DE GEOGRAFIA E ESTATÍSTICA. Censo 2010. Disponível em: &lt;</a:t>
            </a:r>
            <a:r>
              <a:rPr lang="pt-BR" sz="1400" u="sng" smtClean="0">
                <a:hlinkClick r:id="rId3"/>
              </a:rPr>
              <a:t>http://cidades.ibge.gov.br/xtras/perfil.php?lang=&amp;codmun=241150&amp; search=rio-grande-do-norte|santo-antonio</a:t>
            </a:r>
            <a:r>
              <a:rPr lang="pt-BR" sz="1400" smtClean="0"/>
              <a:t>&gt;. Acesso em: 28 mar 2014.</a:t>
            </a:r>
          </a:p>
          <a:p>
            <a:r>
              <a:rPr lang="pt-BR" sz="1400" smtClean="0"/>
              <a:t> INSTITUTO DE DESENVOLVIMENTO ECONÔMICO E MEIO AMBIENTE. Coordenadoria de Estudos Socioeconômicos – CESE. Dados socioeconômicos 2001. Disponível em: &lt;</a:t>
            </a:r>
            <a:r>
              <a:rPr lang="pt-BR" sz="1400" u="sng" smtClean="0"/>
              <a:t>htt://www.idema.rn.gov.br</a:t>
            </a:r>
            <a:r>
              <a:rPr lang="pt-BR" sz="1400" smtClean="0"/>
              <a:t>&gt;. Acesso em 28 mar. 2014.</a:t>
            </a:r>
          </a:p>
          <a:p>
            <a:r>
              <a:rPr lang="pt-BR" sz="1400" smtClean="0"/>
              <a:t> MARTINS, A. A. Estratégia de Implementação do Protocolo de Hipertensão Arterial/Risco Cardiovascular – SMA 2009, pela Equipe Azul do centro de saúde Marcelo Pontel Gomes.  2010. 32f. Monografia (Curso de Especialização), Universidade Federal de Minas Gerais, Belo Horizonte, 2010.</a:t>
            </a:r>
          </a:p>
          <a:p>
            <a:r>
              <a:rPr lang="pt-BR" sz="1400" smtClean="0"/>
              <a:t> OLIVEIRA, D. R. O idoso e o sistema de cuidados à saúde na doença renal. 34f. Monografia (Departamento de Enfermagem)- Universidade Federal do Paraná, Curitiba. 2002. ipHi</a:t>
            </a:r>
          </a:p>
          <a:p>
            <a:r>
              <a:rPr lang="pt-BR" sz="1400" smtClean="0"/>
              <a:t> ORGANIZAÇÃO PAN-AMERICANA DA SAÚDE. Linhas de cuidado: hipertensão arterial e diabetes. Brasília, 2010. 232p.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bject 2"/>
          <p:cNvSpPr>
            <a:spLocks noGrp="1"/>
          </p:cNvSpPr>
          <p:nvPr>
            <p:ph type="title"/>
          </p:nvPr>
        </p:nvSpPr>
        <p:spPr>
          <a:xfrm>
            <a:off x="457200" y="477838"/>
            <a:ext cx="8077200" cy="719137"/>
          </a:xfrm>
        </p:spPr>
        <p:txBody>
          <a:bodyPr/>
          <a:lstStyle/>
          <a:p>
            <a:pPr marL="12700" indent="246063" algn="ctr">
              <a:lnSpc>
                <a:spcPts val="2800"/>
              </a:lnSpc>
              <a:tabLst>
                <a:tab pos="1539875" algn="l"/>
              </a:tabLst>
            </a:pPr>
            <a:r>
              <a:rPr lang="pt-BR" sz="3200" smtClean="0"/>
              <a:t>OBRIGADA </a:t>
            </a:r>
            <a:endParaRPr lang="pt-BR" sz="3200" b="1" smtClean="0">
              <a:ea typeface="Constantia" pitchFamily="18" charset="0"/>
              <a:cs typeface="Constantia" pitchFamily="18" charset="0"/>
            </a:endParaRPr>
          </a:p>
        </p:txBody>
      </p:sp>
      <p:sp>
        <p:nvSpPr>
          <p:cNvPr id="44035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44036" name="Picture 2" descr="http://www.natalguia.com.br/wp_pn_noite_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971550"/>
            <a:ext cx="5229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indent="246063">
              <a:lnSpc>
                <a:spcPts val="2800"/>
              </a:lnSpc>
              <a:tabLst>
                <a:tab pos="1539875" algn="l"/>
              </a:tabLst>
            </a:pPr>
            <a:r>
              <a:rPr lang="pt-BR" sz="3200" b="1" smtClean="0">
                <a:ea typeface="Constantia" pitchFamily="18" charset="0"/>
                <a:cs typeface="Constantia" pitchFamily="18" charset="0"/>
              </a:rPr>
              <a:t>OBJETIVOS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0" y="1112862"/>
            <a:ext cx="8839200" cy="4267200"/>
          </a:xfrm>
        </p:spPr>
        <p:txBody>
          <a:bodyPr>
            <a:noAutofit/>
          </a:bodyPr>
          <a:lstStyle/>
          <a:p>
            <a:pPr marL="449263" indent="449263" algn="just">
              <a:lnSpc>
                <a:spcPct val="150000"/>
              </a:lnSpc>
              <a:spcBef>
                <a:spcPts val="600"/>
              </a:spcBef>
            </a:pPr>
            <a:r>
              <a:rPr lang="pt-BR" sz="2400" dirty="0" smtClean="0">
                <a:ea typeface="Constantia" pitchFamily="18" charset="0"/>
                <a:cs typeface="Constantia" pitchFamily="18" charset="0"/>
              </a:rPr>
              <a:t>Objetivo Geral</a:t>
            </a:r>
          </a:p>
          <a:p>
            <a:pPr marL="906463" lvl="3" indent="449263" algn="just">
              <a:lnSpc>
                <a:spcPct val="150000"/>
              </a:lnSpc>
              <a:spcBef>
                <a:spcPts val="600"/>
              </a:spcBef>
            </a:pPr>
            <a:r>
              <a:rPr lang="pt-BR" dirty="0" smtClean="0"/>
              <a:t>Melhorar a atenção aos hipertensos e/ou diabéticos na UBS Barro Preto no município de Santo Antônio RN.</a:t>
            </a:r>
          </a:p>
          <a:p>
            <a:pPr marL="906463" lvl="1" indent="449263" algn="just">
              <a:lnSpc>
                <a:spcPct val="150000"/>
              </a:lnSpc>
              <a:spcBef>
                <a:spcPts val="600"/>
              </a:spcBef>
            </a:pPr>
            <a:endParaRPr lang="pt-BR" sz="2000" dirty="0" smtClean="0">
              <a:ea typeface="Constantia" pitchFamily="18" charset="0"/>
              <a:cs typeface="Constantia" pitchFamily="18" charset="0"/>
            </a:endParaRPr>
          </a:p>
          <a:p>
            <a:pPr marL="449263" indent="449263" algn="just">
              <a:lnSpc>
                <a:spcPct val="150000"/>
              </a:lnSpc>
              <a:spcBef>
                <a:spcPts val="600"/>
              </a:spcBef>
            </a:pPr>
            <a:endParaRPr lang="pt-BR" sz="2400" dirty="0" smtClean="0">
              <a:ea typeface="Constantia" pitchFamily="18" charset="0"/>
              <a:cs typeface="Constantia" pitchFamily="18" charset="0"/>
            </a:endParaRPr>
          </a:p>
          <a:p>
            <a:pPr lvl="2" algn="just">
              <a:lnSpc>
                <a:spcPct val="120000"/>
              </a:lnSpc>
            </a:pPr>
            <a:endParaRPr lang="pt-BR" sz="1600" dirty="0" smtClean="0">
              <a:ea typeface="Constantia" pitchFamily="18" charset="0"/>
              <a:cs typeface="Constantia" pitchFamily="18" charset="0"/>
            </a:endParaRPr>
          </a:p>
          <a:p>
            <a:pPr marL="449263" indent="449263" algn="just">
              <a:lnSpc>
                <a:spcPct val="120000"/>
              </a:lnSpc>
              <a:buFont typeface="Arial" charset="0"/>
              <a:buNone/>
            </a:pPr>
            <a:endParaRPr lang="pt-BR" sz="2400" dirty="0" smtClean="0">
              <a:ea typeface="Constantia" pitchFamily="18" charset="0"/>
              <a:cs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indent="246063">
              <a:lnSpc>
                <a:spcPts val="2800"/>
              </a:lnSpc>
              <a:tabLst>
                <a:tab pos="1539875" algn="l"/>
              </a:tabLst>
            </a:pPr>
            <a:r>
              <a:rPr lang="pt-BR" sz="3200" b="1" smtClean="0">
                <a:ea typeface="Constantia" pitchFamily="18" charset="0"/>
                <a:cs typeface="Constantia" pitchFamily="18" charset="0"/>
              </a:rPr>
              <a:t>METODOLOGIA</a:t>
            </a:r>
          </a:p>
        </p:txBody>
      </p:sp>
      <p:sp>
        <p:nvSpPr>
          <p:cNvPr id="7171" name="object 3"/>
          <p:cNvSpPr>
            <a:spLocks noGrp="1"/>
          </p:cNvSpPr>
          <p:nvPr>
            <p:ph type="body" idx="1"/>
          </p:nvPr>
        </p:nvSpPr>
        <p:spPr>
          <a:xfrm>
            <a:off x="228600" y="1352550"/>
            <a:ext cx="8610600" cy="2365375"/>
          </a:xfrm>
        </p:spPr>
        <p:txBody>
          <a:bodyPr/>
          <a:lstStyle/>
          <a:p>
            <a:pPr marL="12700" indent="0" algn="just">
              <a:lnSpc>
                <a:spcPct val="120000"/>
              </a:lnSpc>
              <a:buFont typeface="Arial" charset="0"/>
              <a:buNone/>
            </a:pPr>
            <a:r>
              <a:rPr lang="pt-BR" sz="2400" smtClean="0"/>
              <a:t>	Trata-se de uma pesquisa-ação, que incluirá todos os usuários hipertensos e diabéticos acompanhados pela ESF de Barro Preto, situada na zona rural do município de Santo Antônio-RN. Além dos usuários, os profissionais que atuarem no serviço de saúde também serão o público-alvo do estudo. </a:t>
            </a:r>
            <a:endParaRPr lang="pt-BR" sz="2400" smtClean="0">
              <a:ea typeface="Constantia" pitchFamily="18" charset="0"/>
              <a:cs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indent="246063" algn="ctr">
              <a:lnSpc>
                <a:spcPts val="2800"/>
              </a:lnSpc>
              <a:tabLst>
                <a:tab pos="1539875" algn="l"/>
              </a:tabLst>
            </a:pPr>
            <a:r>
              <a:rPr lang="pt-BR" sz="3200" b="1" smtClean="0">
                <a:ea typeface="Constantia" pitchFamily="18" charset="0"/>
                <a:cs typeface="Constantia" pitchFamily="18" charset="0"/>
              </a:rPr>
              <a:t>RESULTADO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0" y="870195"/>
            <a:ext cx="8964488" cy="1967607"/>
          </a:xfrm>
        </p:spPr>
        <p:txBody>
          <a:bodyPr>
            <a:noAutofit/>
          </a:bodyPr>
          <a:lstStyle/>
          <a:p>
            <a:pPr marL="449263" indent="449263"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Evolução mensal da cobertura do programa de atenção ao hipertenso  e diabético na unidade de saúde. </a:t>
            </a:r>
          </a:p>
          <a:p>
            <a:pPr marL="906463" lvl="1" indent="449263" algn="just">
              <a:lnSpc>
                <a:spcPct val="100000"/>
              </a:lnSpc>
              <a:spcBef>
                <a:spcPts val="0"/>
              </a:spcBef>
            </a:pPr>
            <a:r>
              <a:rPr lang="pt-BR" sz="2000" dirty="0" smtClean="0"/>
              <a:t>Objetivo: Ampliar a cobertura dos hipertensos e diabéticos;</a:t>
            </a:r>
          </a:p>
          <a:p>
            <a:pPr marL="906463" lvl="1" indent="449263" algn="just">
              <a:lnSpc>
                <a:spcPct val="100000"/>
              </a:lnSpc>
              <a:spcBef>
                <a:spcPts val="0"/>
              </a:spcBef>
            </a:pPr>
            <a:r>
              <a:rPr lang="pt-BR" sz="2000" dirty="0" smtClean="0"/>
              <a:t>Meta: Cadastrar 100% dos hipertensos e diabéticos da área de abrangência no Programa de Atenção à Hipertensão Arterial e à Diabetes Mellitus da unidade de saúde.</a:t>
            </a:r>
            <a:endParaRPr lang="pt-BR" sz="2000" dirty="0" smtClean="0">
              <a:ea typeface="Constantia" pitchFamily="18" charset="0"/>
              <a:cs typeface="Constantia" pitchFamily="18" charset="0"/>
            </a:endParaRPr>
          </a:p>
          <a:p>
            <a:pPr marL="449263" indent="449263" algn="just">
              <a:lnSpc>
                <a:spcPct val="120000"/>
              </a:lnSpc>
              <a:buFont typeface="Arial" charset="0"/>
              <a:buNone/>
            </a:pPr>
            <a:endParaRPr lang="pt-BR" sz="2000" dirty="0" smtClean="0">
              <a:ea typeface="Constantia" pitchFamily="18" charset="0"/>
              <a:cs typeface="Constantia" pitchFamily="18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79512" y="2942607"/>
            <a:ext cx="4176464" cy="2096089"/>
            <a:chOff x="827584" y="2837802"/>
            <a:chExt cx="3528392" cy="2555327"/>
          </a:xfrm>
        </p:grpSpPr>
        <p:pic>
          <p:nvPicPr>
            <p:cNvPr id="2050" name="Gráfico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837802"/>
              <a:ext cx="3528392" cy="1700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827584" y="4515966"/>
              <a:ext cx="3528392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100" dirty="0">
                  <a:latin typeface="+mn-lt"/>
                </a:rPr>
                <a:t>Figura 1- Evolução mensal da cobertura do programa de atenção ao hipertenso na unidade de saúde</a:t>
              </a:r>
              <a:endParaRPr lang="pt-BR" sz="1100" b="1" dirty="0">
                <a:latin typeface="+mn-lt"/>
              </a:endParaRPr>
            </a:p>
            <a:p>
              <a:pPr algn="just"/>
              <a:r>
                <a:rPr lang="pt-BR" sz="1100" dirty="0">
                  <a:latin typeface="+mn-lt"/>
                </a:rPr>
                <a:t>Fonte: Planilha de coleta de Dados UNASUS/UFPEL, 2014</a:t>
              </a:r>
            </a:p>
            <a:p>
              <a:pPr algn="just"/>
              <a:endParaRPr lang="pt-BR" dirty="0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679429" y="2837802"/>
            <a:ext cx="4141044" cy="2305698"/>
            <a:chOff x="4716016" y="2837802"/>
            <a:chExt cx="3863083" cy="2601494"/>
          </a:xfrm>
        </p:grpSpPr>
        <p:pic>
          <p:nvPicPr>
            <p:cNvPr id="2054" name="Gráfico 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837802"/>
              <a:ext cx="3863083" cy="1700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4716016" y="4515966"/>
              <a:ext cx="38630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latin typeface="+mn-lt"/>
                </a:rPr>
                <a:t>Figura 2- Evolução mensal da cobertura do programa de atenção ao diabético na unidade de saúde</a:t>
              </a:r>
              <a:endParaRPr lang="pt-BR" sz="1200" b="1" dirty="0">
                <a:latin typeface="+mn-lt"/>
              </a:endParaRPr>
            </a:p>
            <a:p>
              <a:pPr algn="just"/>
              <a:r>
                <a:rPr lang="pt-BR" sz="1200" dirty="0">
                  <a:latin typeface="+mn-lt"/>
                </a:rPr>
                <a:t>Fonte: Planilha de coleta de Dados UNASUS/UFPEL, 2014</a:t>
              </a:r>
            </a:p>
            <a:p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>
            <a:spLocks noGrp="1"/>
          </p:cNvSpPr>
          <p:nvPr>
            <p:ph type="title"/>
          </p:nvPr>
        </p:nvSpPr>
        <p:spPr>
          <a:xfrm>
            <a:off x="2339752" y="477838"/>
            <a:ext cx="5184575" cy="719137"/>
          </a:xfrm>
        </p:spPr>
        <p:txBody>
          <a:bodyPr/>
          <a:lstStyle/>
          <a:p>
            <a:pPr marL="12700" indent="246063" algn="ctr">
              <a:lnSpc>
                <a:spcPts val="2800"/>
              </a:lnSpc>
              <a:tabLst>
                <a:tab pos="1539875" algn="l"/>
              </a:tabLst>
            </a:pPr>
            <a:r>
              <a:rPr lang="pt-BR" sz="3200" b="1" dirty="0" smtClean="0">
                <a:ea typeface="Constantia" pitchFamily="18" charset="0"/>
                <a:cs typeface="Constantia" pitchFamily="18" charset="0"/>
              </a:rPr>
              <a:t>PRINCIPAIS  RESULTADO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83704" y="1071686"/>
            <a:ext cx="8686800" cy="3432175"/>
          </a:xfrm>
        </p:spPr>
        <p:txBody>
          <a:bodyPr>
            <a:noAutofit/>
          </a:bodyPr>
          <a:lstStyle/>
          <a:p>
            <a:r>
              <a:rPr lang="pt-BR" sz="2400" dirty="0" smtClean="0"/>
              <a:t>Evolução mensal dos hipertensos  e diabéticos com o exame clínico em dia</a:t>
            </a:r>
            <a:endParaRPr lang="pt-BR" sz="2400" b="1" dirty="0"/>
          </a:p>
          <a:p>
            <a:pPr lvl="1"/>
            <a:r>
              <a:rPr lang="pt-BR" sz="2000" dirty="0" smtClean="0"/>
              <a:t>Objetivo: Melhorar a qualidade da atenção a hipertensos e diabéticos;</a:t>
            </a:r>
          </a:p>
          <a:p>
            <a:pPr lvl="1"/>
            <a:r>
              <a:rPr lang="pt-BR" sz="2000" dirty="0" smtClean="0"/>
              <a:t>Metas: Realizar exame clínico apropriado em 100% dos hipertensos e diabéticos de acordo com o protocolo.  </a:t>
            </a:r>
            <a:endParaRPr lang="pt-BR" sz="2000" dirty="0" smtClean="0">
              <a:solidFill>
                <a:srgbClr val="FF0000"/>
              </a:solidFill>
              <a:ea typeface="Constantia" pitchFamily="18" charset="0"/>
              <a:cs typeface="Constantia" pitchFamily="18" charset="0"/>
            </a:endParaRPr>
          </a:p>
          <a:p>
            <a:pPr algn="just">
              <a:lnSpc>
                <a:spcPct val="120000"/>
              </a:lnSpc>
              <a:buFont typeface="Arial" charset="0"/>
              <a:buNone/>
            </a:pPr>
            <a:endParaRPr lang="pt-BR" sz="2000" dirty="0" smtClean="0">
              <a:ea typeface="Constantia" pitchFamily="18" charset="0"/>
              <a:cs typeface="Constantia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83704" y="2715766"/>
            <a:ext cx="4244280" cy="2507243"/>
            <a:chOff x="183704" y="1851670"/>
            <a:chExt cx="4343400" cy="3371339"/>
          </a:xfrm>
        </p:grpSpPr>
        <p:pic>
          <p:nvPicPr>
            <p:cNvPr id="8194" name="Gráfico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04" y="1851670"/>
              <a:ext cx="4343400" cy="235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83704" y="4207346"/>
              <a:ext cx="4343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latin typeface="+mn-lt"/>
                </a:rPr>
                <a:t>Figura 3- Evolução mensal dos hipertensos com o exame clínico em dia</a:t>
              </a:r>
              <a:endParaRPr lang="pt-BR" sz="1200" b="1" dirty="0">
                <a:latin typeface="+mn-lt"/>
              </a:endParaRPr>
            </a:p>
            <a:p>
              <a:pPr algn="just"/>
              <a:r>
                <a:rPr lang="pt-BR" sz="1200" dirty="0">
                  <a:latin typeface="+mn-lt"/>
                </a:rPr>
                <a:t>Fonte: Planilha de coleta de Dados UNASUS/UFPEL, 2014</a:t>
              </a:r>
            </a:p>
            <a:p>
              <a:pPr algn="just"/>
              <a:r>
                <a:rPr lang="pt-BR" sz="1200" dirty="0">
                  <a:latin typeface="+mn-lt"/>
                </a:rPr>
                <a:t> </a:t>
              </a:r>
            </a:p>
            <a:p>
              <a:pPr algn="just"/>
              <a:endParaRPr lang="pt-BR" sz="1200" dirty="0">
                <a:latin typeface="+mn-lt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671120" y="2715766"/>
            <a:ext cx="4199384" cy="2322577"/>
            <a:chOff x="4671120" y="1851670"/>
            <a:chExt cx="4149352" cy="3186673"/>
          </a:xfrm>
        </p:grpSpPr>
        <p:pic>
          <p:nvPicPr>
            <p:cNvPr id="8195" name="Gráfico 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120" y="1851670"/>
              <a:ext cx="4149352" cy="235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4671120" y="4207346"/>
              <a:ext cx="4149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latin typeface="+mn-lt"/>
                </a:rPr>
                <a:t>Figura 4- Evolução mensal dos diabéticos com o exame clínico em dia</a:t>
              </a:r>
              <a:endParaRPr lang="pt-BR" sz="1200" b="1" dirty="0">
                <a:latin typeface="+mn-lt"/>
              </a:endParaRPr>
            </a:p>
            <a:p>
              <a:pPr algn="just"/>
              <a:r>
                <a:rPr lang="pt-BR" sz="1200" dirty="0">
                  <a:latin typeface="+mn-lt"/>
                </a:rPr>
                <a:t>Fonte: Planilha de coleta de Dados UNASUS/UFPEL, 2014</a:t>
              </a:r>
            </a:p>
            <a:p>
              <a:pPr algn="just"/>
              <a:endParaRPr lang="pt-BR" sz="12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indent="246063" algn="ctr">
              <a:lnSpc>
                <a:spcPts val="2800"/>
              </a:lnSpc>
              <a:tabLst>
                <a:tab pos="1539875" algn="l"/>
              </a:tabLst>
            </a:pPr>
            <a:r>
              <a:rPr lang="pt-BR" sz="3200" b="1" smtClean="0">
                <a:ea typeface="Constantia" pitchFamily="18" charset="0"/>
                <a:cs typeface="Constantia" pitchFamily="18" charset="0"/>
              </a:rPr>
              <a:t>RESULTADO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7504" y="892175"/>
            <a:ext cx="8731696" cy="3983831"/>
          </a:xfrm>
        </p:spPr>
        <p:txBody>
          <a:bodyPr>
            <a:noAutofit/>
          </a:bodyPr>
          <a:lstStyle/>
          <a:p>
            <a:pPr marL="449263" indent="-230400">
              <a:spcBef>
                <a:spcPts val="600"/>
              </a:spcBef>
            </a:pPr>
            <a:r>
              <a:rPr lang="pt-BR" sz="2400" dirty="0" smtClean="0"/>
              <a:t>Evolução mensal dos hipertensos e diabéticos com prescrição de medicamentos da Farmácia Popular. </a:t>
            </a:r>
          </a:p>
          <a:p>
            <a:pPr marL="906463" lvl="1" indent="-230400">
              <a:spcBef>
                <a:spcPts val="600"/>
              </a:spcBef>
            </a:pPr>
            <a:r>
              <a:rPr lang="pt-BR" sz="2000" dirty="0" smtClean="0"/>
              <a:t>Objetivo: Garantir acesso aos medicamentos da farmácia popular;</a:t>
            </a:r>
          </a:p>
          <a:p>
            <a:pPr marL="906463" lvl="1" indent="-230400">
              <a:spcBef>
                <a:spcPts val="600"/>
              </a:spcBef>
            </a:pPr>
            <a:r>
              <a:rPr lang="pt-BR" sz="2000" dirty="0" smtClean="0"/>
              <a:t>Metas: Priorizar a prescrição de medicamentos da farmácia popular para 100% dos hipertensos e diabéticos cadastrados na unidade de saúde. </a:t>
            </a:r>
          </a:p>
          <a:p>
            <a:pPr marL="906463" lvl="1" indent="-230400">
              <a:spcBef>
                <a:spcPts val="0"/>
              </a:spcBef>
            </a:pPr>
            <a:endParaRPr lang="pt-BR" sz="2000" dirty="0" smtClean="0">
              <a:ea typeface="Constantia" pitchFamily="18" charset="0"/>
              <a:cs typeface="Constantia" pitchFamily="18" charset="0"/>
            </a:endParaRPr>
          </a:p>
          <a:p>
            <a:pPr marL="449263" indent="-230400">
              <a:buFont typeface="Arial" charset="0"/>
              <a:buNone/>
            </a:pPr>
            <a:endParaRPr lang="pt-BR" sz="2000" dirty="0" smtClean="0">
              <a:ea typeface="Constantia" pitchFamily="18" charset="0"/>
              <a:cs typeface="Constantia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51520" y="2643758"/>
            <a:ext cx="4248472" cy="2183158"/>
            <a:chOff x="251520" y="2061237"/>
            <a:chExt cx="4248472" cy="3191270"/>
          </a:xfrm>
        </p:grpSpPr>
        <p:pic>
          <p:nvPicPr>
            <p:cNvPr id="10243" name="Gráfico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61237"/>
              <a:ext cx="4248472" cy="2353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251520" y="4421510"/>
              <a:ext cx="4248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latin typeface="+mn-lt"/>
                </a:rPr>
                <a:t>Figura 5- Evolução mensal dos hipertensos com o exame complementares em dia</a:t>
              </a:r>
              <a:endParaRPr lang="pt-BR" sz="1200" b="1" dirty="0">
                <a:latin typeface="+mn-lt"/>
              </a:endParaRPr>
            </a:p>
            <a:p>
              <a:pPr algn="just"/>
              <a:r>
                <a:rPr lang="pt-BR" sz="1200" dirty="0">
                  <a:latin typeface="+mn-lt"/>
                </a:rPr>
                <a:t>Fonte: Planilha de coleta de Dados UNASUS/UFPEL, 2014</a:t>
              </a:r>
            </a:p>
            <a:p>
              <a:pPr algn="just"/>
              <a:endParaRPr lang="pt-BR" sz="1200" dirty="0">
                <a:latin typeface="+mn-lt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788025" y="2643758"/>
            <a:ext cx="4051176" cy="2170244"/>
            <a:chOff x="4788024" y="2067694"/>
            <a:chExt cx="4107793" cy="3178356"/>
          </a:xfrm>
        </p:grpSpPr>
        <p:pic>
          <p:nvPicPr>
            <p:cNvPr id="10242" name="Gráfico 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2067694"/>
              <a:ext cx="4107793" cy="2353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4788024" y="4415053"/>
              <a:ext cx="41077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latin typeface="+mn-lt"/>
                </a:rPr>
                <a:t>Figura 6- Evolução mensal dos diabéticos com o exame complementares em dia</a:t>
              </a:r>
              <a:endParaRPr lang="pt-BR" sz="1200" b="1" dirty="0">
                <a:latin typeface="+mn-lt"/>
              </a:endParaRPr>
            </a:p>
            <a:p>
              <a:pPr algn="just"/>
              <a:r>
                <a:rPr lang="pt-BR" sz="1200" dirty="0">
                  <a:latin typeface="+mn-lt"/>
                </a:rPr>
                <a:t>Fonte: Planilha de coleta de Dados UNASUS/UFPEL, 2014</a:t>
              </a:r>
            </a:p>
            <a:p>
              <a:pPr algn="just"/>
              <a:endParaRPr lang="pt-BR" sz="12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indent="246063" algn="ctr">
              <a:lnSpc>
                <a:spcPts val="2800"/>
              </a:lnSpc>
              <a:tabLst>
                <a:tab pos="1539875" algn="l"/>
              </a:tabLst>
            </a:pPr>
            <a:r>
              <a:rPr lang="pt-BR" sz="3200" b="1" smtClean="0">
                <a:ea typeface="Constantia" pitchFamily="18" charset="0"/>
                <a:cs typeface="Constantia" pitchFamily="18" charset="0"/>
              </a:rPr>
              <a:t>RESULTADO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51520" y="892175"/>
            <a:ext cx="8587680" cy="4041775"/>
          </a:xfrm>
        </p:spPr>
        <p:txBody>
          <a:bodyPr>
            <a:noAutofit/>
          </a:bodyPr>
          <a:lstStyle/>
          <a:p>
            <a:pPr marL="432000" indent="-230400">
              <a:spcBef>
                <a:spcPts val="600"/>
              </a:spcBef>
            </a:pPr>
            <a:r>
              <a:rPr lang="pt-BR" sz="2400" dirty="0" smtClean="0"/>
              <a:t>Evolução mensal dos hipertensos/diabéticos com o exame complementares em dia</a:t>
            </a:r>
          </a:p>
          <a:p>
            <a:pPr marL="889200" lvl="1" indent="-230400">
              <a:spcBef>
                <a:spcPts val="600"/>
              </a:spcBef>
            </a:pPr>
            <a:r>
              <a:rPr lang="pt-BR" sz="2000" dirty="0" smtClean="0"/>
              <a:t>Objetivo: Ampliar a cobertura dos exames complementares dos hipertensos e diabéticos;</a:t>
            </a:r>
          </a:p>
          <a:p>
            <a:pPr marL="889200" lvl="1" indent="-230400">
              <a:spcBef>
                <a:spcPts val="600"/>
              </a:spcBef>
            </a:pPr>
            <a:r>
              <a:rPr lang="pt-BR" sz="2000" dirty="0" smtClean="0"/>
              <a:t>Metas: Garantir a 100% dos usuários a realização de exames complementares em dia de acordo com o protocolo. </a:t>
            </a:r>
            <a:endParaRPr lang="pt-BR" sz="2000" dirty="0" smtClean="0">
              <a:ea typeface="Constantia" pitchFamily="18" charset="0"/>
              <a:cs typeface="Constantia" pitchFamily="18" charset="0"/>
            </a:endParaRPr>
          </a:p>
          <a:p>
            <a:pPr marL="449263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 smtClean="0"/>
          </a:p>
          <a:p>
            <a:pPr marL="906463" lvl="1" indent="449263" algn="just">
              <a:lnSpc>
                <a:spcPct val="100000"/>
              </a:lnSpc>
              <a:spcBef>
                <a:spcPts val="0"/>
              </a:spcBef>
            </a:pPr>
            <a:endParaRPr lang="pt-BR" sz="1800" dirty="0" smtClean="0">
              <a:ea typeface="Constantia" pitchFamily="18" charset="0"/>
              <a:cs typeface="Constantia" pitchFamily="18" charset="0"/>
            </a:endParaRPr>
          </a:p>
          <a:p>
            <a:pPr marL="449263" indent="449263" algn="just">
              <a:lnSpc>
                <a:spcPct val="120000"/>
              </a:lnSpc>
              <a:buFont typeface="Arial" charset="0"/>
              <a:buNone/>
            </a:pPr>
            <a:endParaRPr lang="pt-BR" sz="1800" dirty="0" smtClean="0">
              <a:ea typeface="Constantia" pitchFamily="18" charset="0"/>
              <a:cs typeface="Constantia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23528" y="2838587"/>
            <a:ext cx="4049397" cy="2325451"/>
            <a:chOff x="522603" y="1567409"/>
            <a:chExt cx="4068192" cy="3761840"/>
          </a:xfrm>
        </p:grpSpPr>
        <p:pic>
          <p:nvPicPr>
            <p:cNvPr id="9218" name="Gráfico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03" y="1567409"/>
              <a:ext cx="4068192" cy="2746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522603" y="4313586"/>
              <a:ext cx="40227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latin typeface="+mn-lt"/>
                </a:rPr>
                <a:t>Figura 7- Evolução mensal dos hipertensos com prescrição de medicamentos da Farmácia Popular</a:t>
              </a:r>
              <a:endParaRPr lang="pt-BR" sz="1200" b="1" dirty="0">
                <a:latin typeface="+mn-lt"/>
              </a:endParaRPr>
            </a:p>
            <a:p>
              <a:pPr algn="just"/>
              <a:r>
                <a:rPr lang="pt-BR" sz="1200" dirty="0">
                  <a:latin typeface="+mn-lt"/>
                </a:rPr>
                <a:t>Fonte: Planilha de coleta de Dados UNASUS/UFPEL, 2014</a:t>
              </a:r>
            </a:p>
            <a:p>
              <a:pPr algn="just"/>
              <a:r>
                <a:rPr lang="pt-BR" sz="1200" dirty="0">
                  <a:latin typeface="+mn-lt"/>
                </a:rPr>
                <a:t> </a:t>
              </a:r>
            </a:p>
            <a:p>
              <a:pPr algn="just"/>
              <a:endParaRPr lang="pt-BR" sz="1200" dirty="0">
                <a:latin typeface="+mn-lt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753755" y="2787774"/>
            <a:ext cx="3922701" cy="2305996"/>
            <a:chOff x="4753755" y="1512538"/>
            <a:chExt cx="4091526" cy="3632045"/>
          </a:xfrm>
        </p:grpSpPr>
        <p:pic>
          <p:nvPicPr>
            <p:cNvPr id="9219" name="Gráfico 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755" y="1512538"/>
              <a:ext cx="4091526" cy="280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4816443" y="4313586"/>
              <a:ext cx="40227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latin typeface="+mn-lt"/>
                </a:rPr>
                <a:t>Figura 8- Evolução mensal dos diabéticos com prescrição de medicamentos da Farmácia Popular</a:t>
              </a:r>
              <a:endParaRPr lang="pt-BR" sz="1200" b="1" dirty="0">
                <a:latin typeface="+mn-lt"/>
              </a:endParaRPr>
            </a:p>
            <a:p>
              <a:pPr algn="just"/>
              <a:r>
                <a:rPr lang="pt-BR" sz="1200" dirty="0">
                  <a:latin typeface="+mn-lt"/>
                </a:rPr>
                <a:t>Fonte: Planilha de coleta de Dados UNASUS/UFPEL, 2014</a:t>
              </a:r>
            </a:p>
            <a:p>
              <a:pPr algn="just"/>
              <a:endParaRPr lang="pt-BR" sz="12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indent="246063" algn="ctr">
              <a:lnSpc>
                <a:spcPts val="2800"/>
              </a:lnSpc>
              <a:tabLst>
                <a:tab pos="1539875" algn="l"/>
              </a:tabLst>
            </a:pPr>
            <a:r>
              <a:rPr lang="pt-BR" sz="3200" b="1" smtClean="0">
                <a:ea typeface="Constantia" pitchFamily="18" charset="0"/>
                <a:cs typeface="Constantia" pitchFamily="18" charset="0"/>
              </a:rPr>
              <a:t>RESULTADO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2240" y="939070"/>
            <a:ext cx="8847567" cy="3736975"/>
          </a:xfrm>
        </p:spPr>
        <p:txBody>
          <a:bodyPr>
            <a:noAutofit/>
          </a:bodyPr>
          <a:lstStyle/>
          <a:p>
            <a:pPr marL="792163" indent="-230400">
              <a:spcBef>
                <a:spcPts val="600"/>
              </a:spcBef>
            </a:pPr>
            <a:r>
              <a:rPr lang="pt-BR" sz="2400" dirty="0" smtClean="0"/>
              <a:t>Evolução mensal da proporção de hipertensos e diabéticos com avaliação da necessidade de atendimento odontológico. </a:t>
            </a:r>
          </a:p>
          <a:p>
            <a:pPr marL="1249363" lvl="1" indent="-230400">
              <a:spcBef>
                <a:spcPts val="600"/>
              </a:spcBef>
            </a:pPr>
            <a:r>
              <a:rPr lang="pt-BR" sz="2000" dirty="0" smtClean="0"/>
              <a:t>Objetivo: Ampliar o acesso ao atendimento odontológico nos hipertensos e diabéticos.</a:t>
            </a:r>
          </a:p>
          <a:p>
            <a:pPr marL="1249363" lvl="1" indent="-230400">
              <a:spcBef>
                <a:spcPts val="600"/>
              </a:spcBef>
            </a:pPr>
            <a:r>
              <a:rPr lang="pt-BR" sz="2000" dirty="0" smtClean="0"/>
              <a:t>Metas: Realizar avaliação da necessidade de atendimento odontológico em 100% dos hipertensos e diabéticos.</a:t>
            </a:r>
          </a:p>
          <a:p>
            <a:pPr marL="906463" lvl="1" indent="-230400">
              <a:spcBef>
                <a:spcPts val="0"/>
              </a:spcBef>
              <a:buFont typeface="Arial" charset="0"/>
              <a:buNone/>
            </a:pPr>
            <a:endParaRPr lang="pt-BR" sz="2000" dirty="0" smtClean="0"/>
          </a:p>
          <a:p>
            <a:pPr marL="906463" lvl="1" indent="-230400"/>
            <a:endParaRPr lang="pt-BR" sz="2000" dirty="0" smtClean="0">
              <a:ea typeface="Constantia" pitchFamily="18" charset="0"/>
              <a:cs typeface="Constantia" pitchFamily="18" charset="0"/>
            </a:endParaRPr>
          </a:p>
          <a:p>
            <a:pPr marL="449263" indent="-230400">
              <a:buFont typeface="Arial" charset="0"/>
              <a:buNone/>
            </a:pPr>
            <a:endParaRPr lang="pt-BR" sz="2000" dirty="0" smtClean="0">
              <a:ea typeface="Constantia" pitchFamily="18" charset="0"/>
              <a:cs typeface="Constantia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76255" y="2859782"/>
            <a:ext cx="4151729" cy="2288190"/>
            <a:chOff x="276255" y="1658207"/>
            <a:chExt cx="4214941" cy="3489765"/>
          </a:xfrm>
        </p:grpSpPr>
        <p:pic>
          <p:nvPicPr>
            <p:cNvPr id="11266" name="Gráfico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55" y="1658207"/>
              <a:ext cx="4214941" cy="266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276255" y="4316975"/>
              <a:ext cx="4189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latin typeface="+mn-lt"/>
                </a:rPr>
                <a:t>Figura 9- Evolução mensal da proporção de hipertensos com avaliação da necessidade de atendimento odontológico</a:t>
              </a:r>
              <a:endParaRPr lang="pt-BR" sz="1200" b="1" dirty="0">
                <a:latin typeface="+mn-lt"/>
              </a:endParaRPr>
            </a:p>
            <a:p>
              <a:pPr algn="just"/>
              <a:r>
                <a:rPr lang="pt-BR" sz="1200" dirty="0">
                  <a:latin typeface="+mn-lt"/>
                </a:rPr>
                <a:t>Fonte: Planilha de coleta de Dados UNASUS/UFPEL, 2014</a:t>
              </a:r>
            </a:p>
            <a:p>
              <a:pPr algn="just"/>
              <a:endParaRPr lang="pt-BR" sz="1200" dirty="0">
                <a:latin typeface="+mn-lt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644008" y="2859782"/>
            <a:ext cx="4245799" cy="2328840"/>
            <a:chOff x="4644008" y="1658207"/>
            <a:chExt cx="4245799" cy="3674431"/>
          </a:xfrm>
        </p:grpSpPr>
        <p:pic>
          <p:nvPicPr>
            <p:cNvPr id="11267" name="Gráfico 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658207"/>
              <a:ext cx="4214941" cy="2658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4700038" y="4316975"/>
              <a:ext cx="41897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>
                  <a:latin typeface="+mn-lt"/>
                </a:rPr>
                <a:t>Figura 10- Evolução mensal da proporção de diabéticos com avaliação da necessidade de atendimento odontológico</a:t>
              </a:r>
              <a:endParaRPr lang="pt-BR" sz="1200" b="1" dirty="0">
                <a:latin typeface="+mn-lt"/>
              </a:endParaRPr>
            </a:p>
            <a:p>
              <a:pPr algn="just"/>
              <a:r>
                <a:rPr lang="pt-BR" sz="1200" dirty="0">
                  <a:latin typeface="+mn-lt"/>
                </a:rPr>
                <a:t>Fonte: Planilha de coleta de Dados UNASUS/UFPEL, 2014</a:t>
              </a:r>
            </a:p>
            <a:p>
              <a:pPr algn="just"/>
              <a:r>
                <a:rPr lang="pt-BR" sz="1200" dirty="0">
                  <a:latin typeface="+mn-lt"/>
                </a:rPr>
                <a:t> </a:t>
              </a:r>
            </a:p>
            <a:p>
              <a:pPr algn="just"/>
              <a:endParaRPr lang="pt-BR" sz="12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 TCC - Thamara [Modo de Compatibilidade]" id="{1FFCFA15-9004-4A37-8578-19D899839F86}" vid="{F4319BB4-E659-43B4-8A2C-5CAD7C353FFB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</Template>
  <TotalTime>87</TotalTime>
  <Words>1486</Words>
  <Application>Microsoft Office PowerPoint</Application>
  <PresentationFormat>Apresentação na tela (16:9)</PresentationFormat>
  <Paragraphs>179</Paragraphs>
  <Slides>22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Constantia</vt:lpstr>
      <vt:lpstr>Apresentação</vt:lpstr>
      <vt:lpstr>Apresentação do PowerPoint</vt:lpstr>
      <vt:lpstr>INTRODUÇÃO</vt:lpstr>
      <vt:lpstr>OBJETIVOS</vt:lpstr>
      <vt:lpstr>METODOLOGIA</vt:lpstr>
      <vt:lpstr>RESULTADO</vt:lpstr>
      <vt:lpstr>PRINCIPAIS  RESULTADO</vt:lpstr>
      <vt:lpstr>RESULTADO</vt:lpstr>
      <vt:lpstr>RESULTADO</vt:lpstr>
      <vt:lpstr>RESULTADO</vt:lpstr>
      <vt:lpstr>RESULTADO</vt:lpstr>
      <vt:lpstr>RESULTADO</vt:lpstr>
      <vt:lpstr>RESULTADO</vt:lpstr>
      <vt:lpstr>RESULTADO</vt:lpstr>
      <vt:lpstr>RESULTADO</vt:lpstr>
      <vt:lpstr>RESULTADO</vt:lpstr>
      <vt:lpstr>RESULTADO</vt:lpstr>
      <vt:lpstr>DISCUSSÃO</vt:lpstr>
      <vt:lpstr>PROCESSO DE APRENDIZAGEM</vt:lpstr>
      <vt:lpstr>REFERÊNCIAS BIBLIOGRÁFICAS</vt:lpstr>
      <vt:lpstr>REFERÊNCIAS BIBLIOGRÁFICAS</vt:lpstr>
      <vt:lpstr>REFERÊNCIAS BIBLIOGRÁFICAS</vt:lpstr>
      <vt:lpstr>OBRIGADA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elisiane</dc:creator>
  <cp:lastModifiedBy>Thamara Oliveira</cp:lastModifiedBy>
  <cp:revision>19</cp:revision>
  <dcterms:created xsi:type="dcterms:W3CDTF">2015-01-22T07:25:28Z</dcterms:created>
  <dcterms:modified xsi:type="dcterms:W3CDTF">2015-01-22T20:03:44Z</dcterms:modified>
</cp:coreProperties>
</file>