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91" r:id="rId2"/>
    <p:sldId id="292" r:id="rId3"/>
    <p:sldId id="258" r:id="rId4"/>
    <p:sldId id="259" r:id="rId5"/>
    <p:sldId id="293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2" r:id="rId16"/>
    <p:sldId id="274" r:id="rId17"/>
    <p:sldId id="295" r:id="rId18"/>
    <p:sldId id="302" r:id="rId19"/>
    <p:sldId id="275" r:id="rId20"/>
    <p:sldId id="301" r:id="rId21"/>
    <p:sldId id="303" r:id="rId22"/>
    <p:sldId id="304" r:id="rId23"/>
    <p:sldId id="305" r:id="rId24"/>
    <p:sldId id="308" r:id="rId25"/>
    <p:sldId id="307" r:id="rId26"/>
    <p:sldId id="296" r:id="rId27"/>
    <p:sldId id="297" r:id="rId28"/>
    <p:sldId id="298" r:id="rId29"/>
    <p:sldId id="299" r:id="rId30"/>
    <p:sldId id="309" r:id="rId31"/>
    <p:sldId id="310" r:id="rId32"/>
    <p:sldId id="311" r:id="rId33"/>
    <p:sldId id="287" r:id="rId34"/>
    <p:sldId id="288" r:id="rId35"/>
    <p:sldId id="289" r:id="rId36"/>
    <p:sldId id="290" r:id="rId3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056" y="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7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8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gestantes cadastradas no Programa de Pré-natal.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399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Indicadores!$D$4:$F$4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Indicadores!$D$5:$F$5</c:f>
              <c:numCache>
                <c:formatCode>0.0%</c:formatCode>
                <c:ptCount val="3"/>
                <c:pt idx="0">
                  <c:v>1</c:v>
                </c:pt>
                <c:pt idx="1">
                  <c:v>1.2272727272727273</c:v>
                </c:pt>
                <c:pt idx="2">
                  <c:v>1.3181818181818181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3722368"/>
        <c:axId val="33723904"/>
      </c:barChart>
      <c:catAx>
        <c:axId val="3372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3723904"/>
        <c:crosses val="autoZero"/>
        <c:auto val="1"/>
        <c:lblAlgn val="ctr"/>
        <c:lblOffset val="100"/>
        <c:noMultiLvlLbl val="0"/>
      </c:catAx>
      <c:valAx>
        <c:axId val="33723904"/>
        <c:scaling>
          <c:orientation val="minMax"/>
          <c:max val="1"/>
          <c:min val="0"/>
        </c:scaling>
        <c:delete val="0"/>
        <c:axPos val="l"/>
        <c:numFmt formatCode="0.0%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3722368"/>
        <c:crosses val="autoZero"/>
        <c:crossBetween val="between"/>
        <c:majorUnit val="0.2"/>
      </c:valAx>
      <c:spPr>
        <a:solidFill>
          <a:srgbClr val="FFFFFF"/>
        </a:solidFill>
        <a:ln w="25399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'[Gráfico em C  Users cliente Documents Thays VOLUME do TCC corrigido E FINALIZADO 2.doc]Indicadores'!$C$17</c:f>
              <c:strCache>
                <c:ptCount val="1"/>
                <c:pt idx="0">
                  <c:v>Proporção de gestantes com consultas subsequentes realizadas                    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'[Gráfico em C  Users cliente Documents Thays VOLUME do TCC corrigido E FINALIZADO 2.doc]Indicadores'!$D$16:$F$16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'[Gráfico em C  Users cliente Documents Thays VOLUME do TCC corrigido E FINALIZADO 2.doc]Indicadores'!$D$17:$F$17</c:f>
              <c:numCache>
                <c:formatCode>0.0%</c:formatCode>
                <c:ptCount val="3"/>
                <c:pt idx="0">
                  <c:v>0.45454545454545453</c:v>
                </c:pt>
                <c:pt idx="1">
                  <c:v>0.5</c:v>
                </c:pt>
                <c:pt idx="2">
                  <c:v>0.44444444444444442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8338560"/>
        <c:axId val="38340096"/>
      </c:barChart>
      <c:catAx>
        <c:axId val="38338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8340096"/>
        <c:crosses val="autoZero"/>
        <c:auto val="1"/>
        <c:lblAlgn val="ctr"/>
        <c:lblOffset val="100"/>
        <c:noMultiLvlLbl val="0"/>
      </c:catAx>
      <c:valAx>
        <c:axId val="38340096"/>
        <c:scaling>
          <c:orientation val="minMax"/>
          <c:max val="1"/>
          <c:min val="0"/>
        </c:scaling>
        <c:delete val="0"/>
        <c:axPos val="l"/>
        <c:numFmt formatCode="0.0%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833856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'[Gráfico em C  Users cliente Documents Thays VOLUME do TCC corrigido E FINALIZADO 2.doc]Indicadores'!$C$22</c:f>
              <c:strCache>
                <c:ptCount val="1"/>
                <c:pt idx="0">
                  <c:v>Proporção de gestantes com primeira consulta odontológica programática  com tratamento odontológico concluído. 
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'[Gráfico em C  Users cliente Documents Thays VOLUME do TCC corrigido E FINALIZADO 2.doc]Indicadores'!$D$21:$F$21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'[Gráfico em C  Users cliente Documents Thays VOLUME do TCC corrigido E FINALIZADO 2.doc]Indicadores'!$D$22:$F$22</c:f>
              <c:numCache>
                <c:formatCode>0.0%</c:formatCode>
                <c:ptCount val="3"/>
                <c:pt idx="0">
                  <c:v>0.55000000000000004</c:v>
                </c:pt>
                <c:pt idx="1">
                  <c:v>0.81818181818181823</c:v>
                </c:pt>
                <c:pt idx="2">
                  <c:v>0.96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8386304"/>
        <c:axId val="38388096"/>
      </c:barChart>
      <c:catAx>
        <c:axId val="3838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8388096"/>
        <c:crosses val="autoZero"/>
        <c:auto val="1"/>
        <c:lblAlgn val="ctr"/>
        <c:lblOffset val="100"/>
        <c:noMultiLvlLbl val="0"/>
      </c:catAx>
      <c:valAx>
        <c:axId val="38388096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838630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puérperas com consulta até 42 dias após o parto.    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16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Indicadores!$D$4:$F$4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Indicadores!$D$5:$F$5</c:f>
              <c:numCache>
                <c:formatCode>0.0%</c:formatCode>
                <c:ptCount val="3"/>
                <c:pt idx="0">
                  <c:v>0.8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3987968"/>
        <c:axId val="33989760"/>
      </c:barChart>
      <c:catAx>
        <c:axId val="3398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7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1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3989760"/>
        <c:crosses val="autoZero"/>
        <c:auto val="1"/>
        <c:lblAlgn val="ctr"/>
        <c:lblOffset val="100"/>
        <c:noMultiLvlLbl val="0"/>
      </c:catAx>
      <c:valAx>
        <c:axId val="33989760"/>
        <c:scaling>
          <c:orientation val="minMax"/>
          <c:max val="1"/>
          <c:min val="0"/>
        </c:scaling>
        <c:delete val="0"/>
        <c:axPos val="l"/>
        <c:numFmt formatCode="0.0%" sourceLinked="1"/>
        <c:majorTickMark val="none"/>
        <c:minorTickMark val="none"/>
        <c:tickLblPos val="nextTo"/>
        <c:spPr>
          <a:ln w="3177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1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3987968"/>
        <c:crosses val="autoZero"/>
        <c:crossBetween val="between"/>
        <c:majorUnit val="0.2"/>
      </c:valAx>
      <c:spPr>
        <a:solidFill>
          <a:srgbClr val="FFFFFF"/>
        </a:solidFill>
        <a:ln w="25416">
          <a:noFill/>
        </a:ln>
      </c:spPr>
    </c:plotArea>
    <c:plotVisOnly val="1"/>
    <c:dispBlanksAs val="gap"/>
    <c:showDLblsOverMax val="0"/>
  </c:chart>
  <c:spPr>
    <a:solidFill>
      <a:srgbClr val="FFFFFF"/>
    </a:solidFill>
    <a:ln w="3177">
      <a:solidFill>
        <a:srgbClr val="808080"/>
      </a:solidFill>
      <a:prstDash val="solid"/>
    </a:ln>
  </c:spPr>
  <c:txPr>
    <a:bodyPr/>
    <a:lstStyle/>
    <a:p>
      <a:pPr>
        <a:defRPr sz="1001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Indicadores!$C$11</c:f>
              <c:strCache>
                <c:ptCount val="1"/>
                <c:pt idx="0">
                  <c:v>Proporção de gestantes captadas no primeiro trimestre de gestação.</c:v>
                </c:pt>
              </c:strCache>
            </c:strRef>
          </c:tx>
          <c:spPr>
            <a:solidFill>
              <a:srgbClr val="E46C0A"/>
            </a:solidFill>
            <a:ln w="25416">
              <a:noFill/>
            </a:ln>
          </c:spPr>
          <c:invertIfNegative val="0"/>
          <c:cat>
            <c:strRef>
              <c:f>Indicadores!$D$10:$F$10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Indicadores!$D$11:$F$11</c:f>
              <c:numCache>
                <c:formatCode>0.0%</c:formatCode>
                <c:ptCount val="3"/>
                <c:pt idx="0">
                  <c:v>0.95454545454545525</c:v>
                </c:pt>
                <c:pt idx="1">
                  <c:v>0.96296296296296191</c:v>
                </c:pt>
                <c:pt idx="2">
                  <c:v>0.93103448275862066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4417280"/>
        <c:axId val="34439552"/>
      </c:barChart>
      <c:catAx>
        <c:axId val="34417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7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1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439552"/>
        <c:crosses val="autoZero"/>
        <c:auto val="1"/>
        <c:lblAlgn val="ctr"/>
        <c:lblOffset val="100"/>
        <c:noMultiLvlLbl val="0"/>
      </c:catAx>
      <c:valAx>
        <c:axId val="34439552"/>
        <c:scaling>
          <c:orientation val="minMax"/>
          <c:max val="1"/>
          <c:min val="0"/>
        </c:scaling>
        <c:delete val="0"/>
        <c:axPos val="l"/>
        <c:numFmt formatCode="0.0%" sourceLinked="1"/>
        <c:majorTickMark val="none"/>
        <c:minorTickMark val="none"/>
        <c:tickLblPos val="nextTo"/>
        <c:spPr>
          <a:ln w="3177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1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417280"/>
        <c:crosses val="autoZero"/>
        <c:crossBetween val="between"/>
      </c:valAx>
      <c:spPr>
        <a:solidFill>
          <a:srgbClr val="FFFFFF"/>
        </a:solidFill>
        <a:ln w="25416">
          <a:noFill/>
        </a:ln>
      </c:spPr>
    </c:plotArea>
    <c:plotVisOnly val="1"/>
    <c:dispBlanksAs val="gap"/>
    <c:showDLblsOverMax val="0"/>
  </c:chart>
  <c:spPr>
    <a:solidFill>
      <a:srgbClr val="FFFFFF"/>
    </a:solidFill>
    <a:ln w="3177">
      <a:solidFill>
        <a:srgbClr val="808080"/>
      </a:solidFill>
      <a:prstDash val="solid"/>
    </a:ln>
  </c:spPr>
  <c:txPr>
    <a:bodyPr/>
    <a:lstStyle/>
    <a:p>
      <a:pPr>
        <a:defRPr sz="1001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Indicadores!$C$17</c:f>
              <c:strCache>
                <c:ptCount val="1"/>
                <c:pt idx="0">
                  <c:v>Proporção de gestantes com pelo menos um exame ginecológico por trimestre</c:v>
                </c:pt>
              </c:strCache>
            </c:strRef>
          </c:tx>
          <c:spPr>
            <a:solidFill>
              <a:srgbClr val="4F81BD"/>
            </a:solidFill>
            <a:ln w="25361">
              <a:noFill/>
            </a:ln>
          </c:spPr>
          <c:invertIfNegative val="0"/>
          <c:cat>
            <c:strRef>
              <c:f>Indicadores!$D$16:$F$16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Indicadores!$D$17:$F$17</c:f>
              <c:numCache>
                <c:formatCode>0.0%</c:formatCode>
                <c:ptCount val="3"/>
                <c:pt idx="0">
                  <c:v>0.86363636363636354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3032448"/>
        <c:axId val="33075200"/>
      </c:barChart>
      <c:catAx>
        <c:axId val="3303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998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3075200"/>
        <c:crosses val="autoZero"/>
        <c:auto val="1"/>
        <c:lblAlgn val="ctr"/>
        <c:lblOffset val="100"/>
        <c:noMultiLvlLbl val="0"/>
      </c:catAx>
      <c:valAx>
        <c:axId val="33075200"/>
        <c:scaling>
          <c:orientation val="minMax"/>
          <c:max val="1"/>
          <c:min val="0"/>
        </c:scaling>
        <c:delete val="0"/>
        <c:axPos val="l"/>
        <c:numFmt formatCode="0.0%" sourceLinked="1"/>
        <c:majorTickMark val="none"/>
        <c:minorTickMark val="none"/>
        <c:tickLblPos val="nextTo"/>
        <c:spPr>
          <a:ln w="317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998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3032448"/>
        <c:crosses val="autoZero"/>
        <c:crossBetween val="between"/>
        <c:majorUnit val="0.2"/>
      </c:valAx>
      <c:spPr>
        <a:solidFill>
          <a:srgbClr val="FFFFFF"/>
        </a:solidFill>
        <a:ln w="25361">
          <a:noFill/>
        </a:ln>
      </c:spPr>
    </c:plotArea>
    <c:plotVisOnly val="1"/>
    <c:dispBlanksAs val="gap"/>
    <c:showDLblsOverMax val="0"/>
  </c:chart>
  <c:spPr>
    <a:solidFill>
      <a:srgbClr val="FFFFFF"/>
    </a:solidFill>
    <a:ln w="3170">
      <a:solidFill>
        <a:srgbClr val="808080"/>
      </a:solidFill>
      <a:prstDash val="solid"/>
    </a:ln>
  </c:spPr>
  <c:txPr>
    <a:bodyPr/>
    <a:lstStyle/>
    <a:p>
      <a:pPr>
        <a:defRPr sz="998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Indicadores!$C$24</c:f>
              <c:strCache>
                <c:ptCount val="1"/>
                <c:pt idx="0">
                  <c:v>Proporção de puérperas que receberam exame ginecológico</c:v>
                </c:pt>
              </c:strCache>
            </c:strRef>
          </c:tx>
          <c:spPr>
            <a:solidFill>
              <a:srgbClr val="4F81BD"/>
            </a:solidFill>
            <a:ln w="25416">
              <a:noFill/>
            </a:ln>
          </c:spPr>
          <c:invertIfNegative val="0"/>
          <c:cat>
            <c:strRef>
              <c:f>Indicadores!$D$23:$F$23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Indicadores!$D$24:$F$24</c:f>
              <c:numCache>
                <c:formatCode>0.0%</c:formatCode>
                <c:ptCount val="3"/>
                <c:pt idx="0">
                  <c:v>0.75</c:v>
                </c:pt>
                <c:pt idx="1">
                  <c:v>0.84615384615384615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3113984"/>
        <c:axId val="33115520"/>
      </c:barChart>
      <c:catAx>
        <c:axId val="3311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7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1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3115520"/>
        <c:crosses val="autoZero"/>
        <c:auto val="1"/>
        <c:lblAlgn val="ctr"/>
        <c:lblOffset val="100"/>
        <c:noMultiLvlLbl val="0"/>
      </c:catAx>
      <c:valAx>
        <c:axId val="33115520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spPr>
          <a:ln w="3177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1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3113984"/>
        <c:crosses val="autoZero"/>
        <c:crossBetween val="between"/>
        <c:majorUnit val="0.2"/>
      </c:valAx>
      <c:spPr>
        <a:solidFill>
          <a:srgbClr val="FFFFFF"/>
        </a:solidFill>
        <a:ln w="25416">
          <a:noFill/>
        </a:ln>
      </c:spPr>
    </c:plotArea>
    <c:plotVisOnly val="1"/>
    <c:dispBlanksAs val="gap"/>
    <c:showDLblsOverMax val="0"/>
  </c:chart>
  <c:spPr>
    <a:solidFill>
      <a:srgbClr val="FFFFFF"/>
    </a:solidFill>
    <a:ln w="3177">
      <a:solidFill>
        <a:srgbClr val="808080"/>
      </a:solidFill>
      <a:prstDash val="solid"/>
    </a:ln>
  </c:spPr>
  <c:txPr>
    <a:bodyPr/>
    <a:lstStyle/>
    <a:p>
      <a:pPr>
        <a:defRPr sz="1001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Indicadores!$C$34</c:f>
              <c:strCache>
                <c:ptCount val="1"/>
                <c:pt idx="0">
                  <c:v>Proporção de gestantes com prescrição de suplementação de sulfato ferroso e ácido fólico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Indicadores!$D$33:$F$33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Indicadores!$D$34:$F$34</c:f>
              <c:numCache>
                <c:formatCode>0.0%</c:formatCode>
                <c:ptCount val="3"/>
                <c:pt idx="0">
                  <c:v>0.90909090909090906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5902976"/>
        <c:axId val="35904512"/>
      </c:barChart>
      <c:catAx>
        <c:axId val="3590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5904512"/>
        <c:crosses val="autoZero"/>
        <c:auto val="1"/>
        <c:lblAlgn val="ctr"/>
        <c:lblOffset val="100"/>
        <c:noMultiLvlLbl val="0"/>
      </c:catAx>
      <c:valAx>
        <c:axId val="35904512"/>
        <c:scaling>
          <c:orientation val="minMax"/>
          <c:max val="1"/>
          <c:min val="0"/>
        </c:scaling>
        <c:delete val="0"/>
        <c:axPos val="l"/>
        <c:numFmt formatCode="0.0%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590297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Indicadores!$C$40</c:f>
              <c:strCache>
                <c:ptCount val="1"/>
                <c:pt idx="0">
                  <c:v>Proporção de gestantes com  o esquema da vacina anti-tetânica completo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Indicadores!$D$39:$F$39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Indicadores!$D$40:$F$40</c:f>
              <c:numCache>
                <c:formatCode>0.0%</c:formatCode>
                <c:ptCount val="3"/>
                <c:pt idx="0">
                  <c:v>0.81818181818181823</c:v>
                </c:pt>
                <c:pt idx="1">
                  <c:v>0.92592592592592593</c:v>
                </c:pt>
                <c:pt idx="2">
                  <c:v>0.93103448275862066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5645696"/>
        <c:axId val="35389440"/>
      </c:barChart>
      <c:catAx>
        <c:axId val="3564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5389440"/>
        <c:crosses val="autoZero"/>
        <c:auto val="1"/>
        <c:lblAlgn val="ctr"/>
        <c:lblOffset val="100"/>
        <c:noMultiLvlLbl val="0"/>
      </c:catAx>
      <c:valAx>
        <c:axId val="35389440"/>
        <c:scaling>
          <c:orientation val="minMax"/>
          <c:max val="1"/>
          <c:min val="0"/>
        </c:scaling>
        <c:delete val="0"/>
        <c:axPos val="l"/>
        <c:numFmt formatCode="0.0%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564569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Indicadores!$C$45</c:f>
              <c:strCache>
                <c:ptCount val="1"/>
                <c:pt idx="0">
                  <c:v>Proporção de gestantes com  o esquema da vacina de Hepatite B completo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Indicadores!$D$44:$F$44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Indicadores!$D$45:$F$45</c:f>
              <c:numCache>
                <c:formatCode>0.0%</c:formatCode>
                <c:ptCount val="3"/>
                <c:pt idx="0">
                  <c:v>0.90909090909090906</c:v>
                </c:pt>
                <c:pt idx="1">
                  <c:v>0.92592592592592593</c:v>
                </c:pt>
                <c:pt idx="2">
                  <c:v>0.93103448275862066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5448704"/>
        <c:axId val="35450240"/>
      </c:barChart>
      <c:catAx>
        <c:axId val="3544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5450240"/>
        <c:crosses val="autoZero"/>
        <c:auto val="1"/>
        <c:lblAlgn val="ctr"/>
        <c:lblOffset val="100"/>
        <c:noMultiLvlLbl val="0"/>
      </c:catAx>
      <c:valAx>
        <c:axId val="35450240"/>
        <c:scaling>
          <c:orientation val="minMax"/>
          <c:max val="1"/>
          <c:min val="0"/>
        </c:scaling>
        <c:delete val="0"/>
        <c:axPos val="l"/>
        <c:numFmt formatCode="0.0%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544870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'[Gráfico em C  Users cliente Documents Thays VOLUME do TCC corrigido E FINALIZADO 2.doc]Indicadores'!$C$50</c:f>
              <c:strCache>
                <c:ptCount val="1"/>
                <c:pt idx="0">
                  <c:v>Proporção de gestantes com avaliação de necessidade de atendimento odontológico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'[Gráfico em C  Users cliente Documents Thays VOLUME do TCC corrigido E FINALIZADO 2.doc]Indicadores'!$D$49:$F$49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'[Gráfico em C  Users cliente Documents Thays VOLUME do TCC corrigido E FINALIZADO 2.doc]Indicadores'!$D$50:$F$50</c:f>
              <c:numCache>
                <c:formatCode>0.0%</c:formatCode>
                <c:ptCount val="3"/>
                <c:pt idx="0">
                  <c:v>0.90909090909090906</c:v>
                </c:pt>
                <c:pt idx="1">
                  <c:v>0.92592592592592593</c:v>
                </c:pt>
                <c:pt idx="2">
                  <c:v>0.93103448275862066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8560128"/>
        <c:axId val="38561664"/>
      </c:barChart>
      <c:catAx>
        <c:axId val="38560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8561664"/>
        <c:crosses val="autoZero"/>
        <c:auto val="1"/>
        <c:lblAlgn val="ctr"/>
        <c:lblOffset val="100"/>
        <c:noMultiLvlLbl val="0"/>
      </c:catAx>
      <c:valAx>
        <c:axId val="38561664"/>
        <c:scaling>
          <c:orientation val="minMax"/>
          <c:max val="1"/>
          <c:min val="0"/>
        </c:scaling>
        <c:delete val="0"/>
        <c:axPos val="l"/>
        <c:numFmt formatCode="0.0%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856012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E9541-F014-429D-8058-5316C6641528}" type="datetimeFigureOut">
              <a:rPr lang="pt-BR" smtClean="0"/>
              <a:pPr/>
              <a:t>26/01/2015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02FEC-95E9-40C1-833E-AB8C50C7A6F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440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02FEC-95E9-40C1-833E-AB8C50C7A6FF}" type="slidenum">
              <a:rPr lang="pt-BR" smtClean="0"/>
              <a:pPr/>
              <a:t>35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2B8C8-C49D-4397-ADAD-CC40713530E8}" type="datetimeFigureOut">
              <a:rPr lang="pt-BR"/>
              <a:pPr>
                <a:defRPr/>
              </a:pPr>
              <a:t>26/01/2015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980FC-5719-4677-AEE3-447AF66704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BF397-5954-46EB-83CC-0B92A9AB0083}" type="datetimeFigureOut">
              <a:rPr lang="pt-BR"/>
              <a:pPr>
                <a:defRPr/>
              </a:pPr>
              <a:t>26/01/2015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4EFF2-AC0B-4370-9CB8-050FB63518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77F29-F526-455C-B0F5-6C30CEF0B979}" type="datetimeFigureOut">
              <a:rPr lang="pt-BR"/>
              <a:pPr>
                <a:defRPr/>
              </a:pPr>
              <a:t>26/01/2015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675C8-BFD0-4976-BC7A-C324147774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08803-6BBE-4677-AFA7-1B198DCFD23D}" type="datetimeFigureOut">
              <a:rPr lang="pt-BR"/>
              <a:pPr>
                <a:defRPr/>
              </a:pPr>
              <a:t>26/01/2015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12FFF-24A7-48D1-ADF4-0254E2AD25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9A7BA-4975-47AC-B059-25EAF472BCD9}" type="datetimeFigureOut">
              <a:rPr lang="pt-BR"/>
              <a:pPr>
                <a:defRPr/>
              </a:pPr>
              <a:t>26/01/2015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4317F-660C-41A2-9FE0-3D8E7552ACE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AC238-D8C1-4B32-B704-B908D73FBA73}" type="datetimeFigureOut">
              <a:rPr lang="pt-BR"/>
              <a:pPr>
                <a:defRPr/>
              </a:pPr>
              <a:t>26/01/2015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4AA5E-B70B-4563-A084-A698E5E0DB6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3FA81-86EC-4AC4-8E44-DEB9CC3ABADA}" type="datetimeFigureOut">
              <a:rPr lang="pt-BR"/>
              <a:pPr>
                <a:defRPr/>
              </a:pPr>
              <a:t>26/01/2015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B9FDF-8D77-48D8-A53C-CDACD6ED2EE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5121-B860-43DE-B9CE-039A061F5685}" type="datetimeFigureOut">
              <a:rPr lang="pt-BR"/>
              <a:pPr>
                <a:defRPr/>
              </a:pPr>
              <a:t>26/01/2015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FB715-5A75-478F-92AE-953F4D059AA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3E63D-C5C2-446E-A73C-6F83B24E4317}" type="datetimeFigureOut">
              <a:rPr lang="pt-BR"/>
              <a:pPr>
                <a:defRPr/>
              </a:pPr>
              <a:t>26/01/2015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E3808-807F-401A-9148-AA3BBCF35C8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5624B-236B-4276-A7FC-FF80DB761414}" type="datetimeFigureOut">
              <a:rPr lang="pt-BR"/>
              <a:pPr>
                <a:defRPr/>
              </a:pPr>
              <a:t>26/01/2015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C4EA4-7271-4F41-8E74-A7AAD37E586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14F28-A3A2-40CA-877C-AECEBA90BA69}" type="datetimeFigureOut">
              <a:rPr lang="pt-BR"/>
              <a:pPr>
                <a:defRPr/>
              </a:pPr>
              <a:t>26/01/2015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AF1EC-CE48-4155-9157-EC82D65EDA6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0C3737-DF7A-4FCB-95A3-923FD2A256C6}" type="datetimeFigureOut">
              <a:rPr lang="pt-BR"/>
              <a:pPr>
                <a:defRPr/>
              </a:pPr>
              <a:t>26/01/2015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6C90BD-56F3-4875-AF7B-73E08E4701A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3"/>
          <p:cNvSpPr txBox="1">
            <a:spLocks noChangeArrowheads="1"/>
          </p:cNvSpPr>
          <p:nvPr/>
        </p:nvSpPr>
        <p:spPr bwMode="auto">
          <a:xfrm>
            <a:off x="2214563" y="285750"/>
            <a:ext cx="460057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b="1">
                <a:latin typeface="Arial" charset="0"/>
              </a:rPr>
              <a:t>UNIVERSIDADE FEDERAL DE PELOTAS</a:t>
            </a:r>
            <a:endParaRPr lang="pt-BR">
              <a:latin typeface="Arial" charset="0"/>
            </a:endParaRPr>
          </a:p>
          <a:p>
            <a:pPr algn="ctr"/>
            <a:r>
              <a:rPr lang="pt-BR" b="1">
                <a:latin typeface="Arial" charset="0"/>
              </a:rPr>
              <a:t>UNIVERSIDADE ABERTA DO SUS</a:t>
            </a:r>
            <a:endParaRPr lang="pt-BR">
              <a:latin typeface="Arial" charset="0"/>
            </a:endParaRPr>
          </a:p>
          <a:p>
            <a:pPr algn="ctr"/>
            <a:r>
              <a:rPr lang="pt-BR" b="1">
                <a:latin typeface="Arial" charset="0"/>
              </a:rPr>
              <a:t>Faculdade de Medicina</a:t>
            </a:r>
            <a:endParaRPr lang="pt-BR">
              <a:latin typeface="Arial" charset="0"/>
            </a:endParaRPr>
          </a:p>
          <a:p>
            <a:pPr algn="ctr"/>
            <a:r>
              <a:rPr lang="pt-BR" b="1">
                <a:latin typeface="Arial" charset="0"/>
              </a:rPr>
              <a:t>Especialização em Saúde da Família</a:t>
            </a:r>
            <a:endParaRPr lang="pt-BR">
              <a:latin typeface="Arial" charset="0"/>
            </a:endParaRPr>
          </a:p>
          <a:p>
            <a:pPr algn="ctr"/>
            <a:r>
              <a:rPr lang="pt-BR" b="1">
                <a:latin typeface="Arial" charset="0"/>
              </a:rPr>
              <a:t>Turma VI</a:t>
            </a:r>
            <a:endParaRPr lang="pt-BR">
              <a:latin typeface="Arial" charset="0"/>
            </a:endParaRPr>
          </a:p>
        </p:txBody>
      </p:sp>
      <p:sp>
        <p:nvSpPr>
          <p:cNvPr id="2051" name="Retângulo 66"/>
          <p:cNvSpPr>
            <a:spLocks noChangeArrowheads="1"/>
          </p:cNvSpPr>
          <p:nvPr/>
        </p:nvSpPr>
        <p:spPr bwMode="auto">
          <a:xfrm>
            <a:off x="3857625" y="1785938"/>
            <a:ext cx="1368425" cy="1295400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52" name="Retângulo 5"/>
          <p:cNvSpPr>
            <a:spLocks noChangeArrowheads="1"/>
          </p:cNvSpPr>
          <p:nvPr/>
        </p:nvSpPr>
        <p:spPr bwMode="auto">
          <a:xfrm>
            <a:off x="500063" y="2947988"/>
            <a:ext cx="80724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0000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A Qualificação da Atenção ao Pré Natal e Puerpério na Unidade Básica de Saúde Laurença Abreu da Silva, União – Piauí </a:t>
            </a:r>
            <a:endParaRPr lang="pt-BR" sz="2400" b="1" dirty="0">
              <a:solidFill>
                <a:srgbClr val="000000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53" name="Retângulo 8"/>
          <p:cNvSpPr>
            <a:spLocks noChangeArrowheads="1"/>
          </p:cNvSpPr>
          <p:nvPr/>
        </p:nvSpPr>
        <p:spPr bwMode="auto">
          <a:xfrm>
            <a:off x="1714500" y="5214938"/>
            <a:ext cx="54721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pt-BR" sz="1600" dirty="0">
              <a:latin typeface="Arial" charset="0"/>
            </a:endParaRPr>
          </a:p>
          <a:p>
            <a:pPr algn="ctr"/>
            <a:r>
              <a:rPr lang="pt-BR" sz="1600" dirty="0" smtClean="0">
                <a:latin typeface="Arial" charset="0"/>
              </a:rPr>
              <a:t>Orientadora:</a:t>
            </a:r>
            <a:r>
              <a:rPr lang="pt-BR" sz="1600" dirty="0">
                <a:latin typeface="Arial" charset="0"/>
              </a:rPr>
              <a:t>R</a:t>
            </a:r>
            <a:r>
              <a:rPr lang="pt-BR" sz="1600" dirty="0" smtClean="0">
                <a:latin typeface="Arial" charset="0"/>
              </a:rPr>
              <a:t>ogeane da Silva Borges</a:t>
            </a:r>
            <a:endParaRPr lang="pt-BR" sz="1600" dirty="0">
              <a:latin typeface="Arial" charset="0"/>
            </a:endParaRPr>
          </a:p>
        </p:txBody>
      </p:sp>
      <p:sp>
        <p:nvSpPr>
          <p:cNvPr id="2054" name="Retângulo 9"/>
          <p:cNvSpPr>
            <a:spLocks noChangeArrowheads="1"/>
          </p:cNvSpPr>
          <p:nvPr/>
        </p:nvSpPr>
        <p:spPr bwMode="auto">
          <a:xfrm>
            <a:off x="2286000" y="6142038"/>
            <a:ext cx="4572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600">
                <a:latin typeface="Arial" charset="0"/>
              </a:rPr>
              <a:t>Teresina, 2015</a:t>
            </a:r>
          </a:p>
        </p:txBody>
      </p:sp>
      <p:sp>
        <p:nvSpPr>
          <p:cNvPr id="2055" name="Retângulo 10"/>
          <p:cNvSpPr>
            <a:spLocks noChangeArrowheads="1"/>
          </p:cNvSpPr>
          <p:nvPr/>
        </p:nvSpPr>
        <p:spPr bwMode="auto">
          <a:xfrm>
            <a:off x="3131840" y="4653136"/>
            <a:ext cx="302433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 smtClean="0">
                <a:solidFill>
                  <a:srgbClr val="0000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Thays Meireles santos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>
          <a:xfrm>
            <a:off x="0" y="-14288"/>
            <a:ext cx="7620000" cy="1143001"/>
          </a:xfrm>
        </p:spPr>
        <p:txBody>
          <a:bodyPr/>
          <a:lstStyle/>
          <a:p>
            <a:pPr algn="l" eaLnBrk="1" hangingPunct="1"/>
            <a:r>
              <a:rPr lang="pt-BR" sz="32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3 Metodologia</a:t>
            </a:r>
            <a:br>
              <a:rPr lang="pt-BR" sz="32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</a:br>
            <a:r>
              <a:rPr lang="pt-BR" sz="32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3.1 Ações</a:t>
            </a:r>
            <a:endParaRPr lang="pt-BR" dirty="0" smtClean="0">
              <a:solidFill>
                <a:srgbClr val="7030A0"/>
              </a:solidFill>
            </a:endParaRPr>
          </a:p>
        </p:txBody>
      </p:sp>
      <p:sp>
        <p:nvSpPr>
          <p:cNvPr id="11267" name="Espaço Reservado para Conteúdo 2"/>
          <p:cNvSpPr>
            <a:spLocks noGrp="1"/>
          </p:cNvSpPr>
          <p:nvPr>
            <p:ph idx="1"/>
          </p:nvPr>
        </p:nvSpPr>
        <p:spPr>
          <a:xfrm>
            <a:off x="0" y="1196975"/>
            <a:ext cx="9036050" cy="5516563"/>
          </a:xfrm>
        </p:spPr>
        <p:txBody>
          <a:bodyPr/>
          <a:lstStyle/>
          <a:p>
            <a:pPr marL="114300" indent="0" eaLnBrk="1" hangingPunct="1">
              <a:lnSpc>
                <a:spcPct val="120000"/>
              </a:lnSpc>
              <a:spcBef>
                <a:spcPct val="0"/>
              </a:spcBef>
              <a:buClr>
                <a:srgbClr val="F07F09"/>
              </a:buClr>
              <a:buFont typeface="Arial" charset="0"/>
              <a:buNone/>
            </a:pPr>
            <a:r>
              <a:rPr lang="pt-BR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Detalhamento da ação</a:t>
            </a:r>
          </a:p>
          <a:p>
            <a:pPr marL="114300" indent="0" eaLnBrk="1" hangingPunct="1">
              <a:lnSpc>
                <a:spcPct val="120000"/>
              </a:lnSpc>
              <a:spcBef>
                <a:spcPct val="0"/>
              </a:spcBef>
              <a:buClr>
                <a:srgbClr val="F07F09"/>
              </a:buClr>
              <a:buNone/>
            </a:pPr>
            <a:r>
              <a:rPr lang="pt-BR" sz="2400" b="1" dirty="0" smtClean="0">
                <a:solidFill>
                  <a:srgbClr val="000000"/>
                </a:solidFill>
                <a:latin typeface="Arial" charset="0"/>
                <a:ea typeface="Calibri" pitchFamily="34" charset="0"/>
                <a:cs typeface="Arial" charset="0"/>
              </a:rPr>
              <a:t>No eixo engajamento público:</a:t>
            </a:r>
          </a:p>
          <a:p>
            <a:pPr marL="114300" indent="0" eaLnBrk="1" hangingPunct="1">
              <a:lnSpc>
                <a:spcPct val="120000"/>
              </a:lnSpc>
              <a:spcBef>
                <a:spcPct val="0"/>
              </a:spcBef>
              <a:buClr>
                <a:srgbClr val="F07F09"/>
              </a:buClr>
              <a:buFont typeface="Arial" charset="0"/>
              <a:buNone/>
            </a:pPr>
            <a:endParaRPr lang="pt-BR" sz="2400" b="1" dirty="0" smtClean="0">
              <a:solidFill>
                <a:srgbClr val="000000"/>
              </a:solidFill>
              <a:latin typeface="Arial" charset="0"/>
              <a:ea typeface="Calibri" pitchFamily="34" charset="0"/>
              <a:cs typeface="Arial" charset="0"/>
            </a:endParaRPr>
          </a:p>
          <a:p>
            <a:pPr marL="114300" indent="0" algn="just" eaLnBrk="1" hangingPunct="1">
              <a:lnSpc>
                <a:spcPct val="110000"/>
              </a:lnSpc>
              <a:spcBef>
                <a:spcPct val="0"/>
              </a:spcBef>
            </a:pPr>
            <a:r>
              <a:rPr lang="pt-BR" sz="2400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Realizou-se atividades a fim de orientar a comunidade sobre a importância de um pré-natal;</a:t>
            </a:r>
          </a:p>
          <a:p>
            <a:pPr marL="114300" indent="0" algn="just" eaLnBrk="1" hangingPunct="1">
              <a:lnSpc>
                <a:spcPct val="110000"/>
              </a:lnSpc>
              <a:spcBef>
                <a:spcPct val="0"/>
              </a:spcBef>
              <a:buFont typeface="Arial" charset="0"/>
              <a:buNone/>
            </a:pPr>
            <a:endParaRPr lang="pt-BR" sz="2400" dirty="0" smtClean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marL="114300" indent="0" algn="just" eaLnBrk="1" hangingPunct="1">
              <a:lnSpc>
                <a:spcPct val="110000"/>
              </a:lnSpc>
              <a:spcBef>
                <a:spcPct val="0"/>
              </a:spcBef>
            </a:pPr>
            <a:r>
              <a:rPr lang="pt-BR" sz="2400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Dispõe-se de reuniões, palestras educativas e debates com toda a equipe e a comunidade em datas a escolher;</a:t>
            </a:r>
          </a:p>
          <a:p>
            <a:pPr marL="114300" indent="0" algn="just" eaLnBrk="1" hangingPunct="1">
              <a:lnSpc>
                <a:spcPct val="110000"/>
              </a:lnSpc>
              <a:spcBef>
                <a:spcPct val="0"/>
              </a:spcBef>
              <a:buFont typeface="Arial" charset="0"/>
              <a:buNone/>
            </a:pPr>
            <a:endParaRPr lang="pt-BR" sz="2400" dirty="0" smtClean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marL="114300" indent="0" algn="just" eaLnBrk="1" hangingPunct="1">
              <a:lnSpc>
                <a:spcPct val="110000"/>
              </a:lnSpc>
              <a:spcBef>
                <a:spcPct val="0"/>
              </a:spcBef>
            </a:pPr>
            <a:r>
              <a:rPr lang="pt-BR" sz="2400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Ouviu-se a comunidade sobre estratégias para não ocorrer evasão das gestantes do programa de Pré-natal;</a:t>
            </a:r>
          </a:p>
          <a:p>
            <a:pPr marL="114300" indent="0" algn="just" eaLnBrk="1" hangingPunct="1">
              <a:lnSpc>
                <a:spcPct val="110000"/>
              </a:lnSpc>
              <a:spcBef>
                <a:spcPct val="0"/>
              </a:spcBef>
              <a:buFont typeface="Arial" charset="0"/>
              <a:buNone/>
            </a:pPr>
            <a:endParaRPr lang="pt-BR" sz="2400" dirty="0" smtClean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marL="114300" indent="0" algn="just" eaLnBrk="1" hangingPunct="1">
              <a:lnSpc>
                <a:spcPct val="110000"/>
              </a:lnSpc>
              <a:spcBef>
                <a:spcPct val="0"/>
              </a:spcBef>
            </a:pPr>
            <a:r>
              <a:rPr lang="pt-BR" sz="2400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Realizou-se encaminhamentos;</a:t>
            </a:r>
          </a:p>
          <a:p>
            <a:pPr marL="114300" indent="0" algn="just" eaLnBrk="1" hangingPunct="1">
              <a:lnSpc>
                <a:spcPct val="110000"/>
              </a:lnSpc>
              <a:spcBef>
                <a:spcPct val="0"/>
              </a:spcBef>
              <a:buFont typeface="Arial" charset="0"/>
              <a:buNone/>
            </a:pPr>
            <a:endParaRPr lang="pt-B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pt-BR" sz="32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3 Metodologia</a:t>
            </a:r>
            <a:br>
              <a:rPr lang="pt-BR" sz="32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</a:br>
            <a:r>
              <a:rPr lang="pt-BR" sz="32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3.1 Ações</a:t>
            </a:r>
            <a:endParaRPr lang="pt-BR" sz="3200" dirty="0" smtClean="0">
              <a:solidFill>
                <a:srgbClr val="7030A0"/>
              </a:solidFill>
            </a:endParaRPr>
          </a:p>
        </p:txBody>
      </p:sp>
      <p:sp>
        <p:nvSpPr>
          <p:cNvPr id="12291" name="Espaço Reservado para Conteúdo 2"/>
          <p:cNvSpPr>
            <a:spLocks noGrp="1"/>
          </p:cNvSpPr>
          <p:nvPr>
            <p:ph idx="1"/>
          </p:nvPr>
        </p:nvSpPr>
        <p:spPr>
          <a:xfrm>
            <a:off x="0" y="1125538"/>
            <a:ext cx="9144000" cy="5732462"/>
          </a:xfrm>
        </p:spPr>
        <p:txBody>
          <a:bodyPr/>
          <a:lstStyle/>
          <a:p>
            <a:pPr marL="114300" indent="0" algn="just" eaLnBrk="1" hangingPunct="1">
              <a:spcBef>
                <a:spcPct val="0"/>
              </a:spcBef>
              <a:buClr>
                <a:srgbClr val="F07F09"/>
              </a:buClr>
              <a:buFont typeface="Arial" charset="0"/>
              <a:buNone/>
            </a:pPr>
            <a:r>
              <a:rPr lang="pt-BR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Detalhamento da ação</a:t>
            </a:r>
          </a:p>
          <a:p>
            <a:pPr marL="114300" indent="0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pt-BR" sz="2400" b="1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Eixo qualificação da prática clínica</a:t>
            </a:r>
          </a:p>
          <a:p>
            <a:pPr marL="114300" indent="0" algn="just" eaLnBrk="1" hangingPunct="1">
              <a:spcBef>
                <a:spcPct val="0"/>
              </a:spcBef>
              <a:buFont typeface="Arial" charset="0"/>
              <a:buNone/>
            </a:pPr>
            <a:endParaRPr lang="pt-BR" sz="2400" dirty="0" smtClean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marL="114300" indent="0" algn="just" eaLnBrk="1" hangingPunct="1">
              <a:spcBef>
                <a:spcPct val="0"/>
              </a:spcBef>
            </a:pPr>
            <a:r>
              <a:rPr lang="pt-BR" sz="24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Capacitou se os ACS para abordar a importância da realização do pré-natal;</a:t>
            </a:r>
          </a:p>
          <a:p>
            <a:pPr marL="114300" indent="0" algn="just" eaLnBrk="1" hangingPunct="1">
              <a:spcBef>
                <a:spcPct val="0"/>
              </a:spcBef>
              <a:buFont typeface="Arial" charset="0"/>
              <a:buNone/>
            </a:pPr>
            <a:endParaRPr lang="pt-BR" sz="2400" dirty="0" smtClean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marL="114300" indent="0" algn="just" eaLnBrk="1" hangingPunct="1">
              <a:spcBef>
                <a:spcPct val="0"/>
              </a:spcBef>
            </a:pPr>
            <a:r>
              <a:rPr lang="pt-BR" sz="24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Utilização de material didático do Ministério da Saúde;</a:t>
            </a:r>
          </a:p>
          <a:p>
            <a:pPr marL="114300" indent="0" algn="just" eaLnBrk="1" hangingPunct="1">
              <a:spcBef>
                <a:spcPct val="0"/>
              </a:spcBef>
              <a:buFont typeface="Arial" charset="0"/>
              <a:buNone/>
            </a:pPr>
            <a:endParaRPr lang="pt-BR" sz="2400" dirty="0" smtClean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marL="114300" indent="0" algn="just" eaLnBrk="1" hangingPunct="1">
              <a:spcBef>
                <a:spcPct val="0"/>
              </a:spcBef>
            </a:pPr>
            <a:r>
              <a:rPr lang="pt-BR" sz="24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Planejou se os temas  a serem abordados nas palestras, bem como os informativos a serem entregues.</a:t>
            </a:r>
          </a:p>
          <a:p>
            <a:pPr marL="114300" indent="0" algn="just" eaLnBrk="1" hangingPunct="1">
              <a:spcBef>
                <a:spcPct val="0"/>
              </a:spcBef>
              <a:buFont typeface="Arial" charset="0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7620000" cy="90805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 Metodologia</a:t>
            </a:r>
            <a:br>
              <a:rPr lang="pt-BR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pt-BR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3.2 Logística</a:t>
            </a:r>
            <a:endParaRPr lang="pt-BR" sz="3200" dirty="0">
              <a:solidFill>
                <a:srgbClr val="7030A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25538"/>
            <a:ext cx="9144000" cy="5732462"/>
          </a:xfrm>
        </p:spPr>
        <p:txBody>
          <a:bodyPr rtlCol="0">
            <a:normAutofit/>
          </a:bodyPr>
          <a:lstStyle/>
          <a:p>
            <a:pPr marL="0" indent="540385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dirty="0" smtClean="0">
                <a:latin typeface="Arial" pitchFamily="34" charset="0"/>
                <a:ea typeface="Calibri"/>
                <a:cs typeface="Arial" pitchFamily="34" charset="0"/>
              </a:rPr>
              <a:t>Foi utilizado o Manual do Ministério da Saúde sobre o acompanhamento do pré-natal de baixo risco;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marL="0" indent="540385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O registro dos dados foram obtidos através do cartão do Pré-Natal e do livro de registros;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marL="0" indent="540385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dirty="0" smtClean="0">
                <a:latin typeface="Arial" pitchFamily="34" charset="0"/>
                <a:ea typeface="Calibri"/>
                <a:cs typeface="Arial" pitchFamily="34" charset="0"/>
              </a:rPr>
              <a:t>Confecção de 31 Fichas espelho e 31 fichas complementares para o </a:t>
            </a:r>
            <a:r>
              <a:rPr lang="pt-BR" sz="2400" dirty="0">
                <a:latin typeface="Arial" pitchFamily="34" charset="0"/>
                <a:ea typeface="Calibri"/>
                <a:cs typeface="Arial" pitchFamily="34" charset="0"/>
              </a:rPr>
              <a:t>registro do acompanhamento ao </a:t>
            </a:r>
            <a:r>
              <a:rPr lang="pt-BR" sz="2400" dirty="0" smtClean="0">
                <a:latin typeface="Arial" pitchFamily="34" charset="0"/>
                <a:ea typeface="Calibri"/>
                <a:cs typeface="Arial" pitchFamily="34" charset="0"/>
              </a:rPr>
              <a:t>pré-natal e puerpério;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marL="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dirty="0" smtClean="0">
                <a:latin typeface="Arial" pitchFamily="34" charset="0"/>
                <a:ea typeface="Calibri"/>
                <a:cs typeface="Arial" pitchFamily="34" charset="0"/>
              </a:rPr>
              <a:t>Registro e monitoramento pela enfermeira e médica da equipe;</a:t>
            </a:r>
          </a:p>
          <a:p>
            <a:pPr marL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t-BR" sz="24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marL="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dirty="0" smtClean="0">
                <a:latin typeface="Arial" pitchFamily="34" charset="0"/>
                <a:ea typeface="Calibri"/>
                <a:cs typeface="Arial" pitchFamily="34" charset="0"/>
              </a:rPr>
              <a:t>Capacitação Técnica por meios do Caderno de Atenção Básica;</a:t>
            </a:r>
          </a:p>
          <a:p>
            <a:pPr marL="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4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marL="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dirty="0" smtClean="0">
                <a:latin typeface="Arial" pitchFamily="34" charset="0"/>
                <a:ea typeface="Calibri"/>
                <a:cs typeface="Arial" pitchFamily="34" charset="0"/>
              </a:rPr>
              <a:t>Revisão Semanal das Fichas Espelho.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pt-BR" sz="24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275" y="115888"/>
            <a:ext cx="7620000" cy="8382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 Avaliação da Intervenção</a:t>
            </a:r>
            <a:br>
              <a:rPr lang="pt-BR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pt-BR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4.1 Resultados</a:t>
            </a:r>
            <a:endParaRPr lang="pt-BR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Espaço Reservado para Conteúdo 2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545138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</a:pPr>
            <a:r>
              <a:rPr lang="pt-BR" sz="2400" b="1" dirty="0" smtClean="0">
                <a:solidFill>
                  <a:srgbClr val="000000"/>
                </a:solidFill>
                <a:latin typeface="Arial" charset="0"/>
                <a:ea typeface="Calibri" pitchFamily="34" charset="0"/>
                <a:cs typeface="Calibri" pitchFamily="34" charset="0"/>
              </a:rPr>
              <a:t>Relativos ao objetivo 1:</a:t>
            </a:r>
            <a:r>
              <a:rPr lang="pt-BR" sz="2400" dirty="0" smtClean="0">
                <a:solidFill>
                  <a:srgbClr val="000000"/>
                </a:solidFill>
                <a:latin typeface="Arial" charset="0"/>
                <a:ea typeface="Calibri" pitchFamily="34" charset="0"/>
                <a:cs typeface="Calibri" pitchFamily="34" charset="0"/>
              </a:rPr>
              <a:t> Ampliar a cobertura de Pré-natal</a:t>
            </a:r>
          </a:p>
          <a:p>
            <a:pPr marL="0" indent="0" algn="just" eaLnBrk="1" hangingPunct="1">
              <a:spcBef>
                <a:spcPct val="0"/>
              </a:spcBef>
            </a:pPr>
            <a:r>
              <a:rPr lang="pt-BR" sz="2400" b="1" dirty="0" smtClean="0">
                <a:solidFill>
                  <a:srgbClr val="000000"/>
                </a:solidFill>
                <a:latin typeface="Arial" charset="0"/>
                <a:ea typeface="Calibri" pitchFamily="34" charset="0"/>
                <a:cs typeface="Calibri" pitchFamily="34" charset="0"/>
              </a:rPr>
              <a:t>Meta 1.1:</a:t>
            </a:r>
            <a:r>
              <a:rPr lang="pt-BR" sz="2400" dirty="0" smtClean="0">
                <a:solidFill>
                  <a:srgbClr val="000000"/>
                </a:solidFill>
                <a:latin typeface="Arial" charset="0"/>
                <a:ea typeface="Calibri" pitchFamily="34" charset="0"/>
                <a:cs typeface="Calibri" pitchFamily="34" charset="0"/>
              </a:rPr>
              <a:t> Alcançar 100% de cobertura das gestantes cadastradas no Programa de Pré-natal na área de abrangência da unidade de saúde</a:t>
            </a:r>
            <a:endParaRPr lang="pt-BR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</p:txBody>
      </p:sp>
      <p:sp>
        <p:nvSpPr>
          <p:cNvPr id="14341" name="Retângulo 5"/>
          <p:cNvSpPr>
            <a:spLocks noChangeArrowheads="1"/>
          </p:cNvSpPr>
          <p:nvPr/>
        </p:nvSpPr>
        <p:spPr bwMode="auto">
          <a:xfrm>
            <a:off x="2915816" y="5805264"/>
            <a:ext cx="56880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17463" algn="just"/>
            <a:r>
              <a:rPr lang="pt-BR" sz="1600" dirty="0">
                <a:solidFill>
                  <a:srgbClr val="000000"/>
                </a:solidFill>
                <a:latin typeface="Arial" charset="0"/>
              </a:rPr>
              <a:t>Figura </a:t>
            </a:r>
            <a:r>
              <a:rPr lang="pt-BR" sz="1600" dirty="0" smtClean="0">
                <a:solidFill>
                  <a:srgbClr val="000000"/>
                </a:solidFill>
                <a:latin typeface="Arial" charset="0"/>
              </a:rPr>
              <a:t>1:</a:t>
            </a:r>
            <a:r>
              <a:rPr lang="pt-BR" sz="1600" dirty="0" smtClean="0"/>
              <a:t>Proporção </a:t>
            </a:r>
            <a:r>
              <a:rPr lang="pt-BR" sz="1600" dirty="0"/>
              <a:t>de gestantes cadastradas no Programa de Pré-natal na</a:t>
            </a:r>
            <a:r>
              <a:rPr lang="pt-BR" sz="1600" b="1" dirty="0"/>
              <a:t> </a:t>
            </a:r>
            <a:r>
              <a:rPr lang="pt-BR" sz="1600" dirty="0"/>
              <a:t>Unidade Básica de Saúde Laurença Abreu da Silva. </a:t>
            </a:r>
            <a:r>
              <a:rPr lang="pt-BR" sz="1600" dirty="0" err="1"/>
              <a:t>União-PI</a:t>
            </a:r>
            <a:r>
              <a:rPr lang="pt-BR" sz="1600" dirty="0"/>
              <a:t>. 2014.</a:t>
            </a:r>
            <a:r>
              <a:rPr lang="pt-BR" sz="1600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pt-BR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to 1"/>
          <p:cNvGraphicFramePr/>
          <p:nvPr>
            <p:extLst>
              <p:ext uri="{D42A27DB-BD31-4B8C-83A1-F6EECF244321}">
                <p14:modId xmlns:p14="http://schemas.microsoft.com/office/powerpoint/2010/main" val="966863796"/>
              </p:ext>
            </p:extLst>
          </p:nvPr>
        </p:nvGraphicFramePr>
        <p:xfrm>
          <a:off x="3059832" y="2636912"/>
          <a:ext cx="525658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 Avaliação da Intervenção</a:t>
            </a:r>
            <a:br>
              <a:rPr lang="pt-BR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pt-BR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4.1 Resultados</a:t>
            </a:r>
            <a:endParaRPr lang="pt-BR" dirty="0" smtClean="0">
              <a:solidFill>
                <a:srgbClr val="7030A0"/>
              </a:solidFill>
            </a:endParaRPr>
          </a:p>
        </p:txBody>
      </p:sp>
      <p:sp>
        <p:nvSpPr>
          <p:cNvPr id="1536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413"/>
            <a:ext cx="8893175" cy="4857750"/>
          </a:xfrm>
        </p:spPr>
        <p:txBody>
          <a:bodyPr/>
          <a:lstStyle/>
          <a:p>
            <a:pPr marL="0" indent="449263" algn="just" eaLnBrk="1" hangingPunct="1">
              <a:spcBef>
                <a:spcPct val="0"/>
              </a:spcBef>
            </a:pPr>
            <a:r>
              <a:rPr lang="pt-BR" sz="2400" b="1" dirty="0" smtClean="0">
                <a:solidFill>
                  <a:srgbClr val="000000"/>
                </a:solidFill>
                <a:latin typeface="Arial" charset="0"/>
                <a:ea typeface="Calibri" pitchFamily="34" charset="0"/>
                <a:cs typeface="Arial" charset="0"/>
              </a:rPr>
              <a:t>Objetivo 1:</a:t>
            </a:r>
            <a:r>
              <a:rPr lang="pt-BR" sz="2400" dirty="0" smtClean="0">
                <a:solidFill>
                  <a:srgbClr val="000000"/>
                </a:solidFill>
                <a:latin typeface="Arial" charset="0"/>
                <a:ea typeface="Calibri" pitchFamily="34" charset="0"/>
                <a:cs typeface="Arial" charset="0"/>
              </a:rPr>
              <a:t> Ampliar a cobertura do Pré-Natal e Puerpério</a:t>
            </a:r>
            <a:endParaRPr lang="pt-BR" sz="2400" b="1" dirty="0" smtClean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marL="0" indent="449263" algn="just" eaLnBrk="1" hangingPunct="1">
              <a:spcBef>
                <a:spcPct val="0"/>
              </a:spcBef>
            </a:pPr>
            <a:r>
              <a:rPr lang="pt-BR" sz="2400" b="1" dirty="0" smtClean="0">
                <a:solidFill>
                  <a:srgbClr val="000000"/>
                </a:solidFill>
                <a:latin typeface="Arial" charset="0"/>
                <a:ea typeface="Calibri" pitchFamily="34" charset="0"/>
                <a:cs typeface="Arial" charset="0"/>
              </a:rPr>
              <a:t>Meta 1.2:</a:t>
            </a:r>
            <a:r>
              <a:rPr lang="pt-BR" sz="2400" dirty="0" smtClean="0">
                <a:solidFill>
                  <a:srgbClr val="000000"/>
                </a:solidFill>
                <a:latin typeface="Arial" charset="0"/>
                <a:ea typeface="Calibri" pitchFamily="34" charset="0"/>
                <a:cs typeface="Arial" charset="0"/>
              </a:rPr>
              <a:t> Garantir o cadastro das </a:t>
            </a:r>
            <a:r>
              <a:rPr lang="pt-BR" sz="2400" dirty="0" err="1" smtClean="0">
                <a:solidFill>
                  <a:srgbClr val="000000"/>
                </a:solidFill>
                <a:latin typeface="Arial" charset="0"/>
                <a:ea typeface="Calibri" pitchFamily="34" charset="0"/>
                <a:cs typeface="Arial" charset="0"/>
              </a:rPr>
              <a:t>puérperas</a:t>
            </a:r>
            <a:r>
              <a:rPr lang="pt-BR" sz="2400" dirty="0" smtClean="0">
                <a:solidFill>
                  <a:srgbClr val="000000"/>
                </a:solidFill>
                <a:latin typeface="Arial" charset="0"/>
                <a:ea typeface="Calibri" pitchFamily="34" charset="0"/>
                <a:cs typeface="Arial" charset="0"/>
              </a:rPr>
              <a:t> no programa de Pré-Natal e Puerpério da Unidade de Saúde consulta puerperal antes dos 42 dias após o parto;</a:t>
            </a:r>
          </a:p>
          <a:p>
            <a:pPr marL="0" indent="449263" algn="just" eaLnBrk="1" hangingPunct="1">
              <a:spcBef>
                <a:spcPct val="0"/>
              </a:spcBef>
              <a:buNone/>
            </a:pPr>
            <a:endParaRPr lang="pt-BR" sz="2400" b="1" dirty="0" smtClean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marL="0" indent="449263" algn="just" eaLnBrk="1" hangingPunct="1">
              <a:spcBef>
                <a:spcPct val="0"/>
              </a:spcBef>
              <a:buNone/>
            </a:pPr>
            <a:r>
              <a:rPr lang="pt-BR" sz="2400" b="1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</a:p>
          <a:p>
            <a:pPr marL="0" indent="449263" algn="just" eaLnBrk="1" hangingPunct="1">
              <a:spcBef>
                <a:spcPct val="0"/>
              </a:spcBef>
              <a:buNone/>
            </a:pPr>
            <a:r>
              <a:rPr lang="pt-BR" sz="2400" b="1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                                             </a:t>
            </a:r>
          </a:p>
        </p:txBody>
      </p:sp>
      <p:sp>
        <p:nvSpPr>
          <p:cNvPr id="15365" name="Retângulo 2"/>
          <p:cNvSpPr>
            <a:spLocks noChangeArrowheads="1"/>
          </p:cNvSpPr>
          <p:nvPr/>
        </p:nvSpPr>
        <p:spPr bwMode="auto">
          <a:xfrm>
            <a:off x="2339752" y="5949281"/>
            <a:ext cx="547260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17463" algn="just"/>
            <a:r>
              <a:rPr lang="pt-BR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Figura </a:t>
            </a:r>
            <a:r>
              <a:rPr lang="pt-B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2: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Proporção de </a:t>
            </a:r>
            <a:r>
              <a:rPr lang="pt-BR" sz="1600" dirty="0" err="1">
                <a:latin typeface="Arial" pitchFamily="34" charset="0"/>
                <a:cs typeface="Arial" pitchFamily="34" charset="0"/>
              </a:rPr>
              <a:t>puérperas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com consulta até 42 dias após o parto, na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Unidade Básica de Saúde Laurença Abreu da Silva. </a:t>
            </a:r>
            <a:r>
              <a:rPr lang="pt-BR" sz="1600" dirty="0" err="1">
                <a:latin typeface="Arial" pitchFamily="34" charset="0"/>
                <a:cs typeface="Arial" pitchFamily="34" charset="0"/>
              </a:rPr>
              <a:t>União-PI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.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2014</a:t>
            </a:r>
            <a:endParaRPr lang="pt-BR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4079390446"/>
              </p:ext>
            </p:extLst>
          </p:nvPr>
        </p:nvGraphicFramePr>
        <p:xfrm>
          <a:off x="2339752" y="2852936"/>
          <a:ext cx="5400600" cy="3027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 Avaliação da Intervenção</a:t>
            </a:r>
            <a:br>
              <a:rPr lang="pt-BR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pt-BR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4.1 Resultados</a:t>
            </a:r>
            <a:endParaRPr lang="pt-BR" dirty="0" smtClean="0">
              <a:solidFill>
                <a:srgbClr val="7030A0"/>
              </a:solidFill>
            </a:endParaRPr>
          </a:p>
        </p:txBody>
      </p:sp>
      <p:sp>
        <p:nvSpPr>
          <p:cNvPr id="16387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413"/>
            <a:ext cx="9144000" cy="4997450"/>
          </a:xfrm>
        </p:spPr>
        <p:txBody>
          <a:bodyPr/>
          <a:lstStyle/>
          <a:p>
            <a:pPr marL="107950" indent="0" algn="just" eaLnBrk="1" hangingPunct="1">
              <a:lnSpc>
                <a:spcPct val="110000"/>
              </a:lnSpc>
              <a:spcBef>
                <a:spcPct val="0"/>
              </a:spcBef>
            </a:pPr>
            <a:r>
              <a:rPr lang="pt-BR" sz="2400" b="1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Objetivo 1: Ampliar a cobertura de pré-natal;</a:t>
            </a:r>
            <a:endParaRPr lang="pt-BR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7950" indent="0" algn="just" eaLnBrk="1" hangingPunct="1">
              <a:lnSpc>
                <a:spcPct val="110000"/>
              </a:lnSpc>
              <a:spcBef>
                <a:spcPct val="0"/>
              </a:spcBef>
            </a:pPr>
            <a:r>
              <a:rPr lang="pt-BR" sz="2400" b="1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Meta 1.3:</a:t>
            </a:r>
            <a:r>
              <a:rPr lang="pt-BR" sz="2400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Garantir a captação de 100% das gestantes residentes na área de abrangência da unidade de saúde no primeiro trimestre de gestação.</a:t>
            </a:r>
            <a:endParaRPr lang="pt-BR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1619672" y="5949280"/>
            <a:ext cx="597666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pt-BR" sz="1600" dirty="0" smtClean="0">
                <a:latin typeface="Arial" pitchFamily="34" charset="0"/>
                <a:cs typeface="Arial" pitchFamily="34" charset="0"/>
              </a:rPr>
              <a:t>Figura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3: Proporção de gestantes captadas no primeiro trimestre de gestação na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Unidade Básica de Saúde Laurença Abreu da Silva. </a:t>
            </a:r>
            <a:r>
              <a:rPr lang="pt-BR" sz="1600" dirty="0" err="1">
                <a:latin typeface="Arial" pitchFamily="34" charset="0"/>
                <a:cs typeface="Arial" pitchFamily="34" charset="0"/>
              </a:rPr>
              <a:t>União-PI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. 2014.</a:t>
            </a:r>
          </a:p>
          <a:p>
            <a:pPr algn="just"/>
            <a:endParaRPr lang="pt-BR" sz="1600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529878364"/>
              </p:ext>
            </p:extLst>
          </p:nvPr>
        </p:nvGraphicFramePr>
        <p:xfrm>
          <a:off x="1691680" y="2996952"/>
          <a:ext cx="5832648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100013"/>
            <a:ext cx="8229600" cy="1143001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 Avaliação da Intervenção</a:t>
            </a:r>
            <a:br>
              <a:rPr lang="pt-BR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pt-BR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4.1 Resultados</a:t>
            </a:r>
            <a:endParaRPr lang="pt-BR" dirty="0" smtClean="0">
              <a:solidFill>
                <a:srgbClr val="7030A0"/>
              </a:solidFill>
            </a:endParaRPr>
          </a:p>
        </p:txBody>
      </p:sp>
      <p:sp>
        <p:nvSpPr>
          <p:cNvPr id="17411" name="Espaço Reservado para Conteúdo 2"/>
          <p:cNvSpPr>
            <a:spLocks noGrp="1"/>
          </p:cNvSpPr>
          <p:nvPr>
            <p:ph idx="1"/>
          </p:nvPr>
        </p:nvSpPr>
        <p:spPr>
          <a:xfrm>
            <a:off x="0" y="1196975"/>
            <a:ext cx="8892480" cy="5373688"/>
          </a:xfrm>
        </p:spPr>
        <p:txBody>
          <a:bodyPr/>
          <a:lstStyle/>
          <a:p>
            <a:pPr marL="107950" indent="431800" algn="just" eaLnBrk="1" hangingPunct="1">
              <a:spcBef>
                <a:spcPct val="0"/>
              </a:spcBef>
            </a:pPr>
            <a:r>
              <a:rPr lang="pt-BR" sz="2400" b="1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Objetivo 2 : </a:t>
            </a:r>
            <a:r>
              <a:rPr lang="pt-BR" sz="24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Melhorar a adesão ao pré-natal</a:t>
            </a:r>
            <a:endParaRPr lang="pt-BR" sz="2400" b="1" dirty="0" smtClean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marL="107950" indent="431800" algn="just" eaLnBrk="1" hangingPunct="1">
              <a:spcBef>
                <a:spcPct val="0"/>
              </a:spcBef>
            </a:pPr>
            <a:r>
              <a:rPr lang="pt-BR" sz="2400" b="1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Meta 2.1:</a:t>
            </a:r>
            <a:r>
              <a:rPr lang="pt-BR" sz="24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Realizar busca ativa de 100% das gestantes e puérperas faltosas às consultas de pré-natal.</a:t>
            </a:r>
          </a:p>
          <a:p>
            <a:pPr marL="107950" indent="0" algn="just" eaLnBrk="1" hangingPunct="1">
              <a:spcBef>
                <a:spcPct val="0"/>
              </a:spcBef>
              <a:buNone/>
            </a:pPr>
            <a:endParaRPr lang="pt-BR" sz="2400" dirty="0" smtClean="0"/>
          </a:p>
          <a:p>
            <a:pPr marL="107950" indent="431800" algn="just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Todas as gestantes faltosas, que eram identificadas pela enfermeira na agenda de marcação de consultas tinham seus nomes repassados para os seus respectivos ACS</a:t>
            </a:r>
          </a:p>
          <a:p>
            <a:pPr marL="107950" indent="431800" algn="just" eaLnBrk="1" hangingPunct="1">
              <a:spcBef>
                <a:spcPct val="0"/>
              </a:spcBef>
              <a:buFont typeface="Wingdings" pitchFamily="2" charset="2"/>
              <a:buChar char="Ø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107950" indent="431800" algn="just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Realizam visitas domiciliares para remarcar a consulta e estimular essas usuárias a manter seu pré-natal em dia em 100% dos casos em todos os três meses da intervenção. </a:t>
            </a:r>
          </a:p>
          <a:p>
            <a:pPr marL="107950" indent="431800" algn="just" eaLnBrk="1" hangingPunct="1">
              <a:spcBef>
                <a:spcPct val="0"/>
              </a:spcBef>
              <a:buFont typeface="Arial" charset="0"/>
              <a:buNone/>
            </a:pPr>
            <a:endParaRPr lang="pt-BR" sz="2400" b="1" dirty="0" smtClean="0">
              <a:solidFill>
                <a:srgbClr val="000000"/>
              </a:solidFill>
              <a:latin typeface="Arial" charset="0"/>
              <a:ea typeface="Calibri" pitchFamily="34" charset="0"/>
              <a:cs typeface="Arial" charset="0"/>
            </a:endParaRPr>
          </a:p>
          <a:p>
            <a:pPr marL="107950" indent="431800" algn="just" eaLnBrk="1" hangingPunct="1">
              <a:spcBef>
                <a:spcPct val="0"/>
              </a:spcBef>
              <a:buFont typeface="Arial" charset="0"/>
              <a:buNone/>
            </a:pPr>
            <a:r>
              <a:rPr lang="pt-BR" sz="2400" b="1" dirty="0" smtClean="0">
                <a:solidFill>
                  <a:srgbClr val="000000"/>
                </a:solidFill>
                <a:latin typeface="Arial" charset="0"/>
                <a:ea typeface="Calibri" pitchFamily="34" charset="0"/>
                <a:cs typeface="Arial" charset="0"/>
              </a:rPr>
              <a:t>	</a:t>
            </a:r>
          </a:p>
          <a:p>
            <a:pPr marL="107950" indent="431800" algn="just" eaLnBrk="1" hangingPunct="1">
              <a:spcBef>
                <a:spcPct val="0"/>
              </a:spcBef>
              <a:buFont typeface="Arial" charset="0"/>
              <a:buNone/>
            </a:pPr>
            <a:r>
              <a:rPr lang="pt-BR" sz="2400" b="1" dirty="0" smtClean="0">
                <a:solidFill>
                  <a:srgbClr val="000000"/>
                </a:solidFill>
                <a:latin typeface="Arial" charset="0"/>
                <a:ea typeface="Calibri" pitchFamily="34" charset="0"/>
                <a:cs typeface="Arial" charset="0"/>
              </a:rPr>
              <a:t>	</a:t>
            </a:r>
            <a:endParaRPr lang="pt-BR" sz="2400" b="1" dirty="0" smtClean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100013"/>
            <a:ext cx="8229600" cy="1143001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 Avaliação da Intervenção</a:t>
            </a:r>
            <a:br>
              <a:rPr lang="pt-BR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4.1 Resultados</a:t>
            </a:r>
            <a:endParaRPr lang="pt-BR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435" name="Espaço Reservado para Conteúdo 2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661025"/>
          </a:xfrm>
        </p:spPr>
        <p:txBody>
          <a:bodyPr/>
          <a:lstStyle/>
          <a:p>
            <a:pPr marL="107950" indent="431800" algn="just" eaLnBrk="1" hangingPunct="1">
              <a:spcBef>
                <a:spcPct val="0"/>
              </a:spcBef>
            </a:pPr>
            <a:r>
              <a:rPr lang="pt-BR" sz="2400" b="1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Objetivo 2: </a:t>
            </a:r>
            <a:r>
              <a:rPr lang="pt-BR" sz="24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Melhorar a adesão ao pré-natal</a:t>
            </a:r>
            <a:endParaRPr lang="pt-BR" sz="2400" b="1" dirty="0" smtClean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marL="107950" indent="431800" algn="just" eaLnBrk="1" hangingPunct="1">
              <a:spcBef>
                <a:spcPct val="0"/>
              </a:spcBef>
            </a:pPr>
            <a:r>
              <a:rPr lang="pt-BR" sz="2400" b="1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Meta 2.2:</a:t>
            </a:r>
            <a:r>
              <a:rPr lang="pt-BR" sz="24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Realizar busca ativa de 100% de puérperas e faltosas às consultas de pré-natal.</a:t>
            </a:r>
          </a:p>
          <a:p>
            <a:pPr marL="107950" indent="0" algn="just" eaLnBrk="1" hangingPunct="1">
              <a:spcBef>
                <a:spcPct val="0"/>
              </a:spcBef>
              <a:buNone/>
            </a:pPr>
            <a:endParaRPr lang="pt-BR" sz="2400" b="1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marL="107950" indent="0" algn="just" eaLnBrk="1" hangingPunct="1">
              <a:spcBef>
                <a:spcPct val="0"/>
              </a:spcBef>
              <a:buNone/>
            </a:pPr>
            <a:endParaRPr lang="pt-BR" sz="2400" b="1" dirty="0" smtClean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marL="107950" indent="431800" algn="just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pt-BR" sz="2400" b="1" dirty="0" smtClean="0">
                <a:solidFill>
                  <a:srgbClr val="000000"/>
                </a:solidFill>
                <a:latin typeface="Arial" charset="0"/>
                <a:ea typeface="Calibri" pitchFamily="34" charset="0"/>
                <a:cs typeface="Arial" charset="0"/>
              </a:rPr>
              <a:t>	</a:t>
            </a:r>
            <a:r>
              <a:rPr lang="pt-BR" sz="2400" dirty="0" smtClean="0">
                <a:solidFill>
                  <a:srgbClr val="000000"/>
                </a:solidFill>
                <a:latin typeface="Arial" charset="0"/>
                <a:ea typeface="Calibri" pitchFamily="34" charset="0"/>
                <a:cs typeface="Arial" charset="0"/>
              </a:rPr>
              <a:t>O mesmo aconteceu com a busca ativa das </a:t>
            </a:r>
            <a:r>
              <a:rPr lang="pt-BR" sz="2400" dirty="0" err="1" smtClean="0">
                <a:solidFill>
                  <a:srgbClr val="000000"/>
                </a:solidFill>
                <a:latin typeface="Arial" charset="0"/>
                <a:ea typeface="Calibri" pitchFamily="34" charset="0"/>
                <a:cs typeface="Arial" charset="0"/>
              </a:rPr>
              <a:t>puérperas</a:t>
            </a:r>
            <a:r>
              <a:rPr lang="pt-BR" sz="2400" dirty="0" smtClean="0">
                <a:solidFill>
                  <a:srgbClr val="000000"/>
                </a:solidFill>
                <a:latin typeface="Arial" charset="0"/>
                <a:ea typeface="Calibri" pitchFamily="34" charset="0"/>
                <a:cs typeface="Arial" charset="0"/>
              </a:rPr>
              <a:t>, pois nos três meses de intervenção 100% foram buscadas por meio de visitas domiciliares pelos ACS.</a:t>
            </a:r>
            <a:endParaRPr lang="pt-BR" sz="24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790" y="0"/>
            <a:ext cx="8229600" cy="1143000"/>
          </a:xfrm>
        </p:spPr>
        <p:txBody>
          <a:bodyPr/>
          <a:lstStyle/>
          <a:p>
            <a:pPr algn="l"/>
            <a:r>
              <a:rPr lang="pt-BR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 Avaliação da Intervenção</a:t>
            </a:r>
            <a:br>
              <a:rPr lang="pt-BR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pt-BR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4.1 Resultados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340768"/>
            <a:ext cx="8964488" cy="4785396"/>
          </a:xfrm>
        </p:spPr>
        <p:txBody>
          <a:bodyPr/>
          <a:lstStyle/>
          <a:p>
            <a:pPr marL="0" indent="540385" algn="just">
              <a:spcBef>
                <a:spcPts val="0"/>
              </a:spcBef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Objetivo 3: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Melhorar a qualidade da atenção ao pré-natal e puerpério realizado na Unidade;</a:t>
            </a:r>
          </a:p>
          <a:p>
            <a:pPr marL="0" indent="540385" algn="just">
              <a:spcBef>
                <a:spcPts val="0"/>
              </a:spcBef>
              <a:spcAft>
                <a:spcPts val="0"/>
              </a:spcAft>
            </a:pPr>
            <a:r>
              <a:rPr lang="pt-BR" sz="2400" b="1" dirty="0">
                <a:latin typeface="Arial" pitchFamily="34" charset="0"/>
                <a:ea typeface="Times New Roman"/>
                <a:cs typeface="Arial" pitchFamily="34" charset="0"/>
              </a:rPr>
              <a:t>Meta </a:t>
            </a:r>
            <a:r>
              <a:rPr lang="pt-BR" sz="2400" b="1" dirty="0" smtClean="0">
                <a:latin typeface="Arial" pitchFamily="34" charset="0"/>
                <a:ea typeface="Times New Roman"/>
                <a:cs typeface="Arial" pitchFamily="34" charset="0"/>
              </a:rPr>
              <a:t>3.1:</a:t>
            </a:r>
            <a:r>
              <a:rPr lang="pt-BR" sz="2400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ea typeface="Times New Roman"/>
                <a:cs typeface="Arial" pitchFamily="34" charset="0"/>
              </a:rPr>
              <a:t>Realizar pelo menos um exame de mamas em 100% das gestantes durante o pré-natal</a:t>
            </a:r>
            <a:r>
              <a:rPr lang="pt-BR" sz="2400" dirty="0" smtClean="0">
                <a:latin typeface="Arial" pitchFamily="34" charset="0"/>
                <a:ea typeface="Times New Roman"/>
                <a:cs typeface="Arial" pitchFamily="34" charset="0"/>
              </a:rPr>
              <a:t>.</a:t>
            </a:r>
          </a:p>
          <a:p>
            <a:pPr marL="0" indent="540385" algn="just">
              <a:spcBef>
                <a:spcPts val="0"/>
              </a:spcBef>
              <a:spcAft>
                <a:spcPts val="0"/>
              </a:spcAft>
            </a:pPr>
            <a:r>
              <a:rPr lang="pt-BR" sz="2400" b="1" dirty="0">
                <a:latin typeface="Arial" pitchFamily="34" charset="0"/>
                <a:ea typeface="Times New Roman"/>
                <a:cs typeface="Arial" pitchFamily="34" charset="0"/>
              </a:rPr>
              <a:t>Meta </a:t>
            </a:r>
            <a:r>
              <a:rPr lang="pt-BR" sz="2400" b="1" dirty="0" smtClean="0">
                <a:latin typeface="Arial" pitchFamily="34" charset="0"/>
                <a:ea typeface="Times New Roman"/>
                <a:cs typeface="Arial" pitchFamily="34" charset="0"/>
              </a:rPr>
              <a:t>3.2:</a:t>
            </a:r>
            <a:r>
              <a:rPr lang="pt-BR" sz="2400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ea typeface="Times New Roman"/>
                <a:cs typeface="Arial" pitchFamily="34" charset="0"/>
              </a:rPr>
              <a:t>Realizar pelo menos um exame de mamas em 100% das </a:t>
            </a:r>
            <a:r>
              <a:rPr lang="pt-BR" sz="2400" dirty="0" smtClean="0">
                <a:latin typeface="Arial" pitchFamily="34" charset="0"/>
                <a:ea typeface="Times New Roman"/>
                <a:cs typeface="Arial" pitchFamily="34" charset="0"/>
              </a:rPr>
              <a:t>puérperas </a:t>
            </a:r>
            <a:r>
              <a:rPr lang="pt-BR" sz="2400" dirty="0">
                <a:latin typeface="Arial" pitchFamily="34" charset="0"/>
                <a:ea typeface="Times New Roman"/>
                <a:cs typeface="Arial" pitchFamily="34" charset="0"/>
              </a:rPr>
              <a:t>durante o pré-natal. </a:t>
            </a:r>
            <a:endParaRPr lang="pt-BR" sz="24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pt-BR" sz="2400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 smtClean="0">
                <a:latin typeface="Arial"/>
                <a:ea typeface="Calibri"/>
              </a:rPr>
              <a:t>  	Nos </a:t>
            </a:r>
            <a:r>
              <a:rPr lang="pt-BR" sz="2400" dirty="0">
                <a:latin typeface="Arial"/>
                <a:ea typeface="Calibri"/>
              </a:rPr>
              <a:t>três meses de intervenção 100% das </a:t>
            </a:r>
            <a:r>
              <a:rPr lang="pt-BR" sz="2400" dirty="0" smtClean="0">
                <a:latin typeface="Arial"/>
                <a:ea typeface="Calibri"/>
              </a:rPr>
              <a:t>gestantes e puérperas realizaram </a:t>
            </a:r>
            <a:r>
              <a:rPr lang="pt-BR" sz="2400" dirty="0">
                <a:latin typeface="Arial"/>
                <a:ea typeface="Calibri"/>
              </a:rPr>
              <a:t>pelo menos um exame das mamas por trimestre. </a:t>
            </a:r>
            <a:r>
              <a:rPr lang="pt-BR" sz="2400" dirty="0">
                <a:latin typeface="Arial" pitchFamily="34" charset="0"/>
                <a:ea typeface="Times New Roman"/>
                <a:cs typeface="Arial" pitchFamily="34" charset="0"/>
              </a:rPr>
              <a:t>	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344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Conteúdo 2"/>
          <p:cNvSpPr>
            <a:spLocks noGrp="1"/>
          </p:cNvSpPr>
          <p:nvPr>
            <p:ph idx="1"/>
          </p:nvPr>
        </p:nvSpPr>
        <p:spPr>
          <a:xfrm>
            <a:off x="0" y="1412875"/>
            <a:ext cx="9144000" cy="4741863"/>
          </a:xfrm>
        </p:spPr>
        <p:txBody>
          <a:bodyPr/>
          <a:lstStyle/>
          <a:p>
            <a:pPr marL="107950" indent="449263" algn="just" eaLnBrk="1" hangingPunct="1">
              <a:lnSpc>
                <a:spcPct val="110000"/>
              </a:lnSpc>
              <a:spcBef>
                <a:spcPct val="0"/>
              </a:spcBef>
            </a:pPr>
            <a:r>
              <a:rPr lang="pt-BR" sz="2400" b="1" dirty="0" smtClean="0">
                <a:solidFill>
                  <a:srgbClr val="000000"/>
                </a:solidFill>
                <a:latin typeface="Arial" charset="0"/>
                <a:ea typeface="Calibri" pitchFamily="34" charset="0"/>
                <a:cs typeface="Calibri" pitchFamily="34" charset="0"/>
              </a:rPr>
              <a:t>Objetivo 3:</a:t>
            </a:r>
            <a:r>
              <a:rPr lang="pt-BR" sz="2400" dirty="0" smtClean="0">
                <a:solidFill>
                  <a:srgbClr val="000000"/>
                </a:solidFill>
                <a:latin typeface="Arial" charset="0"/>
                <a:ea typeface="Calibri" pitchFamily="34" charset="0"/>
                <a:cs typeface="Calibri" pitchFamily="34" charset="0"/>
              </a:rPr>
              <a:t> Melhorar a qualidade da atenção ao pré-natal.</a:t>
            </a:r>
            <a:endParaRPr lang="pt-BR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7950" indent="449263" algn="just" eaLnBrk="1" hangingPunct="1">
              <a:lnSpc>
                <a:spcPct val="110000"/>
              </a:lnSpc>
              <a:spcBef>
                <a:spcPct val="0"/>
              </a:spcBef>
            </a:pPr>
            <a:r>
              <a:rPr lang="pt-BR" sz="2400" b="1" dirty="0" smtClean="0">
                <a:solidFill>
                  <a:srgbClr val="000000"/>
                </a:solidFill>
                <a:latin typeface="Arial" charset="0"/>
                <a:ea typeface="Calibri" pitchFamily="34" charset="0"/>
                <a:cs typeface="Calibri" pitchFamily="34" charset="0"/>
              </a:rPr>
              <a:t>Meta 3.3:</a:t>
            </a:r>
            <a:r>
              <a:rPr lang="pt-BR" sz="2400" dirty="0" smtClean="0">
                <a:solidFill>
                  <a:srgbClr val="000000"/>
                </a:solidFill>
                <a:latin typeface="Arial" charset="0"/>
                <a:ea typeface="Calibri" pitchFamily="34" charset="0"/>
                <a:cs typeface="Calibri" pitchFamily="34" charset="0"/>
              </a:rPr>
              <a:t> Realizar pelo menos um exame ginecológico por trimestre em 100% das gestantes durante o pré-natal.</a:t>
            </a:r>
          </a:p>
          <a:p>
            <a:pPr marL="107950" indent="449263" algn="just" eaLnBrk="1" hangingPunct="1">
              <a:lnSpc>
                <a:spcPct val="110000"/>
              </a:lnSpc>
              <a:spcBef>
                <a:spcPct val="0"/>
              </a:spcBef>
              <a:buNone/>
            </a:pPr>
            <a:endParaRPr lang="pt-BR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 Avaliação da Intervenção</a:t>
            </a:r>
            <a:br>
              <a:rPr lang="pt-BR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pt-BR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4.1 Resultados</a:t>
            </a:r>
            <a:endParaRPr lang="pt-BR" dirty="0" smtClean="0">
              <a:solidFill>
                <a:srgbClr val="7030A0"/>
              </a:solidFill>
            </a:endParaRPr>
          </a:p>
        </p:txBody>
      </p:sp>
      <p:sp>
        <p:nvSpPr>
          <p:cNvPr id="19461" name="Retângulo 1"/>
          <p:cNvSpPr>
            <a:spLocks noChangeArrowheads="1"/>
          </p:cNvSpPr>
          <p:nvPr/>
        </p:nvSpPr>
        <p:spPr bwMode="auto">
          <a:xfrm>
            <a:off x="2195736" y="5805265"/>
            <a:ext cx="54726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0000"/>
                </a:solidFill>
                <a:latin typeface="Arial" charset="0"/>
              </a:rPr>
              <a:t>Figura 4</a:t>
            </a:r>
            <a:r>
              <a:rPr lang="pt-BR" sz="1600" dirty="0" smtClean="0">
                <a:solidFill>
                  <a:srgbClr val="000000"/>
                </a:solidFill>
                <a:latin typeface="Arial" charset="0"/>
              </a:rPr>
              <a:t>:</a:t>
            </a:r>
            <a:r>
              <a:rPr lang="pt-BR" sz="1600" dirty="0"/>
              <a:t> Proporção de gestantes com pelo menos um exame ginecológico por trimestre na Unidade Básica de Saúde Laurença Abreu da Silva. </a:t>
            </a:r>
            <a:r>
              <a:rPr lang="pt-BR" sz="1600" dirty="0" err="1"/>
              <a:t>União-PI</a:t>
            </a:r>
            <a:r>
              <a:rPr lang="pt-BR" sz="1600" dirty="0"/>
              <a:t>. 2014.</a:t>
            </a: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4183562"/>
              </p:ext>
            </p:extLst>
          </p:nvPr>
        </p:nvGraphicFramePr>
        <p:xfrm>
          <a:off x="2195736" y="2708920"/>
          <a:ext cx="5328592" cy="3007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63" y="15875"/>
            <a:ext cx="8229600" cy="1143000"/>
          </a:xfrm>
        </p:spPr>
        <p:txBody>
          <a:bodyPr/>
          <a:lstStyle/>
          <a:p>
            <a:pPr algn="l">
              <a:defRPr/>
            </a:pPr>
            <a:r>
              <a:rPr lang="pt-BR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1. Introdução</a:t>
            </a:r>
            <a:endParaRPr lang="pt-BR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413"/>
            <a:ext cx="8964613" cy="4857750"/>
          </a:xfrm>
        </p:spPr>
        <p:txBody>
          <a:bodyPr/>
          <a:lstStyle/>
          <a:p>
            <a:pPr algn="just"/>
            <a:r>
              <a:rPr lang="pt-BR" sz="2800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A atenção pré-natal é reconhecida como uma etapa fundamental, que tem como objetivo monitorar e acompanhar a gestação para identificar, intervir nas situações de risco à saúde materna e fetal (BRASIL, 2006);</a:t>
            </a:r>
          </a:p>
          <a:p>
            <a:pPr algn="just"/>
            <a:endParaRPr lang="pt-BR" sz="2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/>
            <a:r>
              <a:rPr lang="pt-BR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Importância da ação programática para a comunidade, equipe e gestores;</a:t>
            </a:r>
          </a:p>
          <a:p>
            <a:endParaRPr lang="pt-BR" sz="2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067" y="7749"/>
            <a:ext cx="8229600" cy="1143000"/>
          </a:xfrm>
        </p:spPr>
        <p:txBody>
          <a:bodyPr/>
          <a:lstStyle/>
          <a:p>
            <a:pPr algn="l"/>
            <a:r>
              <a:rPr lang="pt-BR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 Avaliação da Intervenção</a:t>
            </a:r>
            <a:br>
              <a:rPr lang="pt-BR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pt-BR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4.1 Resultados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857403"/>
          </a:xfrm>
        </p:spPr>
        <p:txBody>
          <a:bodyPr/>
          <a:lstStyle/>
          <a:p>
            <a:pPr algn="just"/>
            <a:r>
              <a:rPr lang="pt-BR" sz="2400" b="1" dirty="0">
                <a:latin typeface="Arial" pitchFamily="34" charset="0"/>
                <a:cs typeface="Arial" pitchFamily="34" charset="0"/>
              </a:rPr>
              <a:t>Objetivo 3: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Melhorar a qualidade da atenção ao pré-natal e puerpério realizado na Unidade;</a:t>
            </a:r>
          </a:p>
          <a:p>
            <a:pPr algn="just"/>
            <a:r>
              <a:rPr lang="pt-BR" sz="2400" b="1" dirty="0"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3.4: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Realizar pelo menos um exame ginecológico por trimestre em 100% das puérperas durante o pré-natal.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" name="Objet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5820200"/>
              </p:ext>
            </p:extLst>
          </p:nvPr>
        </p:nvGraphicFramePr>
        <p:xfrm>
          <a:off x="2051720" y="2852936"/>
          <a:ext cx="5193289" cy="2901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tângulo 6"/>
          <p:cNvSpPr/>
          <p:nvPr/>
        </p:nvSpPr>
        <p:spPr>
          <a:xfrm>
            <a:off x="2051720" y="5780782"/>
            <a:ext cx="53285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latin typeface="Arial" pitchFamily="34" charset="0"/>
                <a:cs typeface="Arial" pitchFamily="34" charset="0"/>
              </a:rPr>
              <a:t>Figura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5: Proporção de puérperas com pelo menos um exame ginecológico por trimestre na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Unidade Básica de Saúde </a:t>
            </a:r>
            <a:r>
              <a:rPr lang="pt-BR" sz="1600" dirty="0" err="1">
                <a:latin typeface="Arial" pitchFamily="34" charset="0"/>
                <a:cs typeface="Arial" pitchFamily="34" charset="0"/>
              </a:rPr>
              <a:t>Laurença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Abreu da Silva. União-PI. 2014.</a:t>
            </a:r>
          </a:p>
          <a:p>
            <a:pPr algn="just"/>
            <a:r>
              <a:rPr lang="pt-BR" sz="16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12606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067" y="0"/>
            <a:ext cx="8229600" cy="1143000"/>
          </a:xfrm>
        </p:spPr>
        <p:txBody>
          <a:bodyPr/>
          <a:lstStyle/>
          <a:p>
            <a:pPr algn="l"/>
            <a:r>
              <a:rPr lang="pt-BR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 Avaliação da Intervenção</a:t>
            </a:r>
            <a:br>
              <a:rPr lang="pt-BR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pt-BR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4.1 Resultados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42646"/>
            <a:ext cx="9036496" cy="4883517"/>
          </a:xfrm>
        </p:spPr>
        <p:txBody>
          <a:bodyPr/>
          <a:lstStyle/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Objetivo 3: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Melhorar a qualidade da atenção ao pré-natal e puerpério realizado na Unidade;</a:t>
            </a:r>
          </a:p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3.5: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Garantir a 100% das gestantes a prescrição de suplementação de sulfato ferroso e ácido fólico conforme protocolo.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4967946"/>
              </p:ext>
            </p:extLst>
          </p:nvPr>
        </p:nvGraphicFramePr>
        <p:xfrm>
          <a:off x="1753852" y="3068960"/>
          <a:ext cx="5338428" cy="2958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/>
          <p:cNvSpPr/>
          <p:nvPr/>
        </p:nvSpPr>
        <p:spPr>
          <a:xfrm>
            <a:off x="1753852" y="6027003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latin typeface="Arial" pitchFamily="34" charset="0"/>
                <a:cs typeface="Arial" pitchFamily="34" charset="0"/>
              </a:rPr>
              <a:t>Figura 6: Proporção de gestantes com prescrição de suplementação de sulfato ferroso e ácido fólico na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Unidade Básica de Saúde </a:t>
            </a:r>
            <a:r>
              <a:rPr lang="pt-BR" sz="1600" dirty="0" err="1">
                <a:latin typeface="Arial" pitchFamily="34" charset="0"/>
                <a:cs typeface="Arial" pitchFamily="34" charset="0"/>
              </a:rPr>
              <a:t>Laurença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Abreu da Silva. União-PI. 2014.</a:t>
            </a:r>
          </a:p>
        </p:txBody>
      </p:sp>
    </p:spTree>
    <p:extLst>
      <p:ext uri="{BB962C8B-B14F-4D97-AF65-F5344CB8AC3E}">
        <p14:creationId xmlns:p14="http://schemas.microsoft.com/office/powerpoint/2010/main" val="3736714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790" y="31195"/>
            <a:ext cx="8229600" cy="1143000"/>
          </a:xfrm>
        </p:spPr>
        <p:txBody>
          <a:bodyPr/>
          <a:lstStyle/>
          <a:p>
            <a:pPr algn="l"/>
            <a:r>
              <a:rPr lang="pt-BR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 Avaliação da Intervenção</a:t>
            </a:r>
            <a:br>
              <a:rPr lang="pt-BR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pt-BR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4.1 Resultados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4525963"/>
          </a:xfrm>
        </p:spPr>
        <p:txBody>
          <a:bodyPr/>
          <a:lstStyle/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Objetivo 3: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Melhorar a qualidade da atenção ao pré-natal e puerpério realizado na Unidade;</a:t>
            </a:r>
          </a:p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3.5: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Garantir a 100% das gestantes a solicitação de exames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ea typeface="Calibri"/>
                <a:cs typeface="Arial" pitchFamily="34" charset="0"/>
              </a:rPr>
              <a:t>No </a:t>
            </a:r>
            <a:r>
              <a:rPr lang="pt-BR" sz="2400" dirty="0">
                <a:latin typeface="Arial" pitchFamily="34" charset="0"/>
                <a:ea typeface="Calibri"/>
                <a:cs typeface="Arial" pitchFamily="34" charset="0"/>
              </a:rPr>
              <a:t>primeiro mês da intervenção alcançamos 100% das solicitações </a:t>
            </a:r>
            <a:r>
              <a:rPr lang="pt-BR" sz="2400" dirty="0" smtClean="0">
                <a:latin typeface="Arial" pitchFamily="34" charset="0"/>
                <a:ea typeface="Calibri"/>
                <a:cs typeface="Arial" pitchFamily="34" charset="0"/>
              </a:rPr>
              <a:t>de exames e </a:t>
            </a:r>
            <a:r>
              <a:rPr lang="pt-BR" sz="2400" dirty="0">
                <a:latin typeface="Arial" pitchFamily="34" charset="0"/>
                <a:ea typeface="Calibri"/>
                <a:cs typeface="Arial" pitchFamily="34" charset="0"/>
              </a:rPr>
              <a:t>continuamos com o mesmo valor no segundo e terceiro mês.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7451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067" y="31195"/>
            <a:ext cx="8229600" cy="1143000"/>
          </a:xfrm>
        </p:spPr>
        <p:txBody>
          <a:bodyPr/>
          <a:lstStyle/>
          <a:p>
            <a:pPr algn="l"/>
            <a:r>
              <a:rPr lang="pt-BR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 Avaliação da Intervenção</a:t>
            </a:r>
            <a:br>
              <a:rPr lang="pt-BR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pt-BR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4.1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4857403"/>
          </a:xfrm>
        </p:spPr>
        <p:txBody>
          <a:bodyPr/>
          <a:lstStyle/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Objetivo 3: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Melhorar a qualidade da atenção ao pré-natal e puerpério realizado na Unidade;</a:t>
            </a:r>
          </a:p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3.6: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Garantir que 100% das gestantes completem o esquema da vacina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anti-tetânica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graphicFrame>
        <p:nvGraphicFramePr>
          <p:cNvPr id="4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2460020"/>
              </p:ext>
            </p:extLst>
          </p:nvPr>
        </p:nvGraphicFramePr>
        <p:xfrm>
          <a:off x="1907704" y="2924944"/>
          <a:ext cx="540060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1835696" y="5949280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latin typeface="Arial" pitchFamily="34" charset="0"/>
                <a:cs typeface="Arial" pitchFamily="34" charset="0"/>
              </a:rPr>
              <a:t>Figura 7: Proporção de gestantes com esquema vacinal antitetânica completo na Unidade Básica de Saúde </a:t>
            </a:r>
            <a:r>
              <a:rPr lang="pt-BR" sz="1600" dirty="0" err="1">
                <a:latin typeface="Arial" pitchFamily="34" charset="0"/>
                <a:cs typeface="Arial" pitchFamily="34" charset="0"/>
              </a:rPr>
              <a:t>Laurença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Abreu da Silva. União-PI. 2014.</a:t>
            </a:r>
          </a:p>
        </p:txBody>
      </p:sp>
    </p:spTree>
    <p:extLst>
      <p:ext uri="{BB962C8B-B14F-4D97-AF65-F5344CB8AC3E}">
        <p14:creationId xmlns:p14="http://schemas.microsoft.com/office/powerpoint/2010/main" val="1806139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067" y="31195"/>
            <a:ext cx="8229600" cy="1143000"/>
          </a:xfrm>
        </p:spPr>
        <p:txBody>
          <a:bodyPr/>
          <a:lstStyle/>
          <a:p>
            <a:pPr algn="l"/>
            <a:r>
              <a:rPr lang="pt-BR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 Avaliação da Intervenção</a:t>
            </a:r>
            <a:br>
              <a:rPr lang="pt-BR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pt-BR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4.1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12776"/>
            <a:ext cx="8686800" cy="4713387"/>
          </a:xfrm>
        </p:spPr>
        <p:txBody>
          <a:bodyPr/>
          <a:lstStyle/>
          <a:p>
            <a:pPr algn="just"/>
            <a:r>
              <a:rPr lang="pt-BR" sz="2400" b="1" dirty="0">
                <a:latin typeface="Arial" pitchFamily="34" charset="0"/>
                <a:cs typeface="Arial" pitchFamily="34" charset="0"/>
              </a:rPr>
              <a:t>Objetivo 3: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Melhorar a qualidade da atenção ao pré-natal e puerpério realizado na Unidade;</a:t>
            </a:r>
          </a:p>
          <a:p>
            <a:pPr algn="just"/>
            <a:r>
              <a:rPr lang="pt-BR" sz="2400" b="1" dirty="0"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3.7: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Garantir que 100% das gestantes completem o esquema da vacina de Hepatite B.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0521336"/>
              </p:ext>
            </p:extLst>
          </p:nvPr>
        </p:nvGraphicFramePr>
        <p:xfrm>
          <a:off x="1907704" y="2996952"/>
          <a:ext cx="5544616" cy="3030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1835696" y="6027638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latin typeface="Arial" pitchFamily="34" charset="0"/>
                <a:cs typeface="Arial" pitchFamily="34" charset="0"/>
              </a:rPr>
              <a:t>Figura 8: Proporção de gestantes com esquema de Hepatite B completo na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Unidade Básica de Saúde </a:t>
            </a:r>
            <a:r>
              <a:rPr lang="pt-BR" sz="1600" dirty="0" err="1">
                <a:latin typeface="Arial" pitchFamily="34" charset="0"/>
                <a:cs typeface="Arial" pitchFamily="34" charset="0"/>
              </a:rPr>
              <a:t>Laurença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Abreu da Silva. União-PI. 2014.</a:t>
            </a:r>
          </a:p>
        </p:txBody>
      </p:sp>
    </p:spTree>
    <p:extLst>
      <p:ext uri="{BB962C8B-B14F-4D97-AF65-F5344CB8AC3E}">
        <p14:creationId xmlns:p14="http://schemas.microsoft.com/office/powerpoint/2010/main" val="12582035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067" y="31195"/>
            <a:ext cx="8229600" cy="1143000"/>
          </a:xfrm>
        </p:spPr>
        <p:txBody>
          <a:bodyPr/>
          <a:lstStyle/>
          <a:p>
            <a:pPr algn="l"/>
            <a:r>
              <a:rPr lang="pt-BR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 Avaliação da Intervenção</a:t>
            </a:r>
            <a:br>
              <a:rPr lang="pt-BR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pt-BR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4.1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790" y="1412776"/>
            <a:ext cx="9002706" cy="4525963"/>
          </a:xfrm>
        </p:spPr>
        <p:txBody>
          <a:bodyPr/>
          <a:lstStyle/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Objetivo 3: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Melhorar a qualidade da atenção ao pré-natal e puerpério realizado na Unidade;</a:t>
            </a:r>
          </a:p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3.8: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Realizar avaliação de saúde bucal em 100% das gestantes durante o pré-natal.</a:t>
            </a:r>
          </a:p>
          <a:p>
            <a:pPr marL="0" indent="0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Em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relação avaliação da saúde bucal das gestantes, nos três meses da intervenção 100% delas foram avaliadas.</a:t>
            </a:r>
          </a:p>
        </p:txBody>
      </p:sp>
    </p:spTree>
    <p:extLst>
      <p:ext uri="{BB962C8B-B14F-4D97-AF65-F5344CB8AC3E}">
        <p14:creationId xmlns:p14="http://schemas.microsoft.com/office/powerpoint/2010/main" val="1258203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44" y="260648"/>
            <a:ext cx="8229600" cy="1143000"/>
          </a:xfrm>
        </p:spPr>
        <p:txBody>
          <a:bodyPr/>
          <a:lstStyle/>
          <a:p>
            <a:pPr algn="l"/>
            <a:r>
              <a:rPr lang="pt-BR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 Avaliação da Intervenção</a:t>
            </a:r>
            <a:br>
              <a:rPr lang="pt-BR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pt-BR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4.1 Resultados</a:t>
            </a:r>
            <a:endParaRPr lang="pt-BR" sz="3200" dirty="0">
              <a:solidFill>
                <a:srgbClr val="7030A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556792"/>
            <a:ext cx="8579296" cy="4569371"/>
          </a:xfrm>
        </p:spPr>
        <p:txBody>
          <a:bodyPr/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4: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Mapear gestantes de risco</a:t>
            </a:r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4.1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Avaliar risco gestacional em 100% das gestantes;</a:t>
            </a:r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4.2: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Avaliar o risco de intercorrências em 100% das puérperas.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Nos três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meses de intervenção alcançamos 100% de avaliação dos riscos. </a:t>
            </a:r>
          </a:p>
          <a:p>
            <a:pPr marL="0" indent="0"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1143000"/>
          </a:xfrm>
        </p:spPr>
        <p:txBody>
          <a:bodyPr/>
          <a:lstStyle/>
          <a:p>
            <a:pPr algn="l"/>
            <a:r>
              <a:rPr lang="pt-BR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 Avaliação da Intervenção</a:t>
            </a:r>
            <a:br>
              <a:rPr lang="pt-BR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pt-BR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4.1 Resultados</a:t>
            </a:r>
            <a:endParaRPr lang="pt-BR" sz="3200" dirty="0">
              <a:solidFill>
                <a:srgbClr val="7030A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896544"/>
          </a:xfrm>
        </p:spPr>
        <p:txBody>
          <a:bodyPr/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5: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Promover a saúde no pré-natal e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puerpério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4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Meta 5.1: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Garantir a 100% das gestantes orientação nutricional durante a gestação;</a:t>
            </a:r>
          </a:p>
          <a:p>
            <a:pPr>
              <a:buNone/>
            </a:pPr>
            <a:r>
              <a:rPr lang="pt-BR" sz="24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Meta 5.2: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Promover o aleitamento materno junto a 100% das gestantes.</a:t>
            </a:r>
            <a:endParaRPr lang="pt-BR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Meta 5.3: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Orientar 100% das gestantes cadastradas no Programa de Pré-Natal sobre planejamento familiar;</a:t>
            </a:r>
          </a:p>
          <a:p>
            <a:pPr algn="just">
              <a:buNone/>
            </a:pPr>
            <a:endParaRPr lang="pt-BR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Nos três meses da intervenção 100% das gestantes foram orientadas quanto a dieta, o aleitamento materno e planejamento familiar.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116632"/>
            <a:ext cx="85689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 smtClean="0">
              <a:solidFill>
                <a:srgbClr val="000000"/>
              </a:solidFill>
              <a:latin typeface="Arial" charset="0"/>
            </a:endParaRPr>
          </a:p>
          <a:p>
            <a:endParaRPr lang="pt-BR" sz="2400" dirty="0" smtClean="0">
              <a:solidFill>
                <a:srgbClr val="000000"/>
              </a:solidFill>
              <a:latin typeface="Arial" charset="0"/>
            </a:endParaRPr>
          </a:p>
          <a:p>
            <a:endParaRPr lang="pt-BR" sz="2400" dirty="0" smtClean="0">
              <a:solidFill>
                <a:srgbClr val="000000"/>
              </a:solidFill>
              <a:latin typeface="Arial" charset="0"/>
            </a:endParaRPr>
          </a:p>
          <a:p>
            <a:endParaRPr lang="pt-BR" sz="2400" dirty="0" smtClean="0">
              <a:solidFill>
                <a:srgbClr val="000000"/>
              </a:solidFill>
              <a:latin typeface="Arial" charset="0"/>
            </a:endParaRPr>
          </a:p>
          <a:p>
            <a:endParaRPr lang="pt-BR" sz="2400" dirty="0" smtClean="0">
              <a:solidFill>
                <a:srgbClr val="000000"/>
              </a:solidFill>
              <a:latin typeface="Arial" charset="0"/>
            </a:endParaRPr>
          </a:p>
          <a:p>
            <a:endParaRPr lang="pt-BR" sz="2400" dirty="0" smtClean="0">
              <a:solidFill>
                <a:srgbClr val="000000"/>
              </a:solidFill>
              <a:latin typeface="Arial" charset="0"/>
            </a:endParaRPr>
          </a:p>
          <a:p>
            <a:endParaRPr lang="pt-BR" sz="2400" dirty="0" smtClean="0">
              <a:solidFill>
                <a:srgbClr val="000000"/>
              </a:solidFill>
              <a:latin typeface="Arial" charset="0"/>
            </a:endParaRPr>
          </a:p>
          <a:p>
            <a:endParaRPr lang="pt-BR" sz="2400" dirty="0" smtClean="0">
              <a:solidFill>
                <a:srgbClr val="000000"/>
              </a:solidFill>
              <a:latin typeface="Arial" charset="0"/>
            </a:endParaRPr>
          </a:p>
          <a:p>
            <a:endParaRPr lang="pt-BR" sz="2400" dirty="0" smtClean="0">
              <a:solidFill>
                <a:srgbClr val="000000"/>
              </a:solidFill>
              <a:latin typeface="Arial" charset="0"/>
            </a:endParaRPr>
          </a:p>
          <a:p>
            <a:endParaRPr lang="pt-BR" sz="2400" dirty="0" smtClean="0">
              <a:solidFill>
                <a:srgbClr val="000000"/>
              </a:solidFill>
              <a:latin typeface="Arial" charset="0"/>
            </a:endParaRPr>
          </a:p>
          <a:p>
            <a:endParaRPr lang="pt-BR" sz="2400" dirty="0" smtClean="0">
              <a:solidFill>
                <a:srgbClr val="000000"/>
              </a:solidFill>
              <a:latin typeface="Arial" charset="0"/>
            </a:endParaRPr>
          </a:p>
          <a:p>
            <a:endParaRPr lang="pt-BR" sz="2400" dirty="0" smtClean="0">
              <a:solidFill>
                <a:srgbClr val="000000"/>
              </a:solidFill>
              <a:latin typeface="Arial" charset="0"/>
            </a:endParaRPr>
          </a:p>
          <a:p>
            <a:endParaRPr lang="pt-BR" sz="2400" dirty="0"/>
          </a:p>
        </p:txBody>
      </p:sp>
      <p:sp>
        <p:nvSpPr>
          <p:cNvPr id="6" name="Retângulo 5"/>
          <p:cNvSpPr/>
          <p:nvPr/>
        </p:nvSpPr>
        <p:spPr>
          <a:xfrm>
            <a:off x="6968" y="1484784"/>
            <a:ext cx="902952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indent="449263" algn="just"/>
            <a:r>
              <a:rPr lang="pt-BR" sz="24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Objetivo 5: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Promover a saúde no pré-natal.</a:t>
            </a:r>
            <a:endParaRPr lang="pt-BR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07950" indent="449263" algn="just"/>
            <a:r>
              <a:rPr lang="pt-BR" sz="24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Meta 5.4: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Garantir a 100% das puérperas orientação nutricional durante a gestação;</a:t>
            </a:r>
            <a:endParaRPr lang="pt-BR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07950" indent="449263" algn="just"/>
            <a:r>
              <a:rPr lang="pt-BR" sz="24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Meta 5.5: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Orientar 100% das gestantes cadastradas no Programa sobre aleitamento materno exclusivo;</a:t>
            </a:r>
            <a:endParaRPr lang="pt-BR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07950" indent="449263" algn="just"/>
            <a:r>
              <a:rPr lang="pt-BR" sz="24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Meta 5.6: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Orientar 100% das gestantes cadastradas no Programa de Pré-Natal e Puerpério sobre planejamento familiar;</a:t>
            </a:r>
            <a:endParaRPr lang="pt-BR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07950" indent="449263" algn="just"/>
            <a:endParaRPr lang="pt-BR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07950" indent="449263" algn="just">
              <a:buFont typeface="Wingdings" pitchFamily="2" charset="2"/>
              <a:buChar char="ü"/>
            </a:pP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Ao longo destes três meses de intervenção 100% das puérperas foram orientadas quanto alimentação, ao aleitamento materno e planejamento familiar.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algn="l"/>
            <a:r>
              <a:rPr lang="pt-BR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 Avaliação da Intervenção</a:t>
            </a:r>
            <a:br>
              <a:rPr lang="pt-BR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pt-BR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4.1 Resultados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790" y="9418"/>
            <a:ext cx="8229600" cy="1143000"/>
          </a:xfrm>
        </p:spPr>
        <p:txBody>
          <a:bodyPr/>
          <a:lstStyle/>
          <a:p>
            <a:pPr algn="l"/>
            <a:r>
              <a:rPr lang="pt-BR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 Avaliação da Intervenção</a:t>
            </a:r>
            <a:br>
              <a:rPr lang="pt-BR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pt-BR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4.1 Resultados</a:t>
            </a:r>
            <a:endParaRPr lang="pt-BR" sz="3200" dirty="0">
              <a:solidFill>
                <a:srgbClr val="7030A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328592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pt-BR" sz="2400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Objetivo 5:</a:t>
            </a:r>
            <a:r>
              <a:rPr lang="pt-BR" sz="24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Promover a saúde no pré-natal.</a:t>
            </a:r>
            <a:endParaRPr lang="pt-BR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t-BR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Meta 5.7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Orientar 100% das gestantes sobre os cuidados com o recém-nascido (teste do pezinho, decúbito dorsal para dormir);</a:t>
            </a:r>
            <a:endParaRPr lang="pt-BR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Meta 5.8: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Orientar 100% das puérperas cadastradas no Programa sobre os cuidados do recém-nascido;</a:t>
            </a:r>
          </a:p>
          <a:p>
            <a:pPr marL="0" indent="0">
              <a:spcBef>
                <a:spcPts val="0"/>
              </a:spcBef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Meta 5.9: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Orientar 100% das gestantes e puérperas sobre anticoncepção após o parto;</a:t>
            </a:r>
          </a:p>
          <a:p>
            <a:pPr marL="0" indent="0">
              <a:spcBef>
                <a:spcPts val="0"/>
              </a:spcBef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Meta 5.10: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Orientar 100% das gestantes e puérperas sobre os riscos do tabagismo e do uso de álcool e drogas na gestação;</a:t>
            </a:r>
          </a:p>
          <a:p>
            <a:pPr marL="0" indent="0">
              <a:spcBef>
                <a:spcPts val="0"/>
              </a:spcBef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Meta 5.11: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Orientar 100% das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gestantes sobre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higiene bucal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spcBef>
                <a:spcPts val="0"/>
              </a:spcBef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Nos três mês de intervenção 100% do público alvo foram orientados a respeito das metas supracitadas.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107950" indent="449263" algn="just">
              <a:spcBef>
                <a:spcPct val="0"/>
              </a:spcBef>
              <a:buNone/>
            </a:pPr>
            <a:endParaRPr lang="pt-BR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07950" indent="0" algn="just">
              <a:spcBef>
                <a:spcPct val="0"/>
              </a:spcBef>
              <a:buNone/>
            </a:pPr>
            <a:endParaRPr lang="pt-BR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6632"/>
            <a:ext cx="7620000" cy="903287"/>
          </a:xfrm>
        </p:spPr>
        <p:txBody>
          <a:bodyPr>
            <a:normAutofit fontScale="90000"/>
          </a:bodyPr>
          <a:lstStyle/>
          <a:p>
            <a:pPr marL="342900" indent="-342900" algn="l" eaLnBrk="1" hangingPunct="1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pt-BR" sz="3600" b="1" dirty="0" smtClean="0">
                <a:solidFill>
                  <a:srgbClr val="7030A0"/>
                </a:solidFill>
                <a:latin typeface="Arial" charset="0"/>
                <a:cs typeface="Times New Roman" pitchFamily="18" charset="0"/>
              </a:rPr>
              <a:t>Introdução</a:t>
            </a:r>
            <a:r>
              <a:rPr lang="pt-BR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pt-BR" sz="3600" b="1" dirty="0" smtClean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  <p:sp>
        <p:nvSpPr>
          <p:cNvPr id="7171" name="Espaço Reservado para Conteúdo 2"/>
          <p:cNvSpPr>
            <a:spLocks noGrp="1"/>
          </p:cNvSpPr>
          <p:nvPr>
            <p:ph idx="1"/>
          </p:nvPr>
        </p:nvSpPr>
        <p:spPr>
          <a:xfrm>
            <a:off x="0" y="836613"/>
            <a:ext cx="8964613" cy="6021387"/>
          </a:xfrm>
        </p:spPr>
        <p:txBody>
          <a:bodyPr/>
          <a:lstStyle/>
          <a:p>
            <a:pPr marL="107950" indent="431800" algn="just" eaLnBrk="1" hangingPunct="1">
              <a:spcBef>
                <a:spcPct val="0"/>
              </a:spcBef>
              <a:defRPr/>
            </a:pPr>
            <a:r>
              <a:rPr lang="pt-BR" sz="2400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Município de União, no Piauí, situado há 55 km da capital Teresina-PI possui uma população de 43.590 habitantes</a:t>
            </a:r>
            <a:r>
              <a:rPr lang="pt-BR" sz="2400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. </a:t>
            </a:r>
          </a:p>
          <a:p>
            <a:pPr marL="107950" indent="0" algn="just" eaLnBrk="1" hangingPunct="1">
              <a:spcBef>
                <a:spcPct val="0"/>
              </a:spcBef>
              <a:buNone/>
              <a:defRPr/>
            </a:pPr>
            <a:endParaRPr lang="pt-BR" sz="2400" dirty="0" smtClean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marL="107950" indent="431800" algn="just" eaLnBrk="1" hangingPunct="1">
              <a:spcBef>
                <a:spcPct val="0"/>
              </a:spcBef>
              <a:defRPr/>
            </a:pPr>
            <a:r>
              <a:rPr lang="pt-BR" sz="2400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A área de cobertura têm 2.150 habitantes;</a:t>
            </a:r>
            <a:endParaRPr lang="pt-BR" sz="2400" dirty="0" smtClean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marL="107950" indent="0" algn="just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pt-BR" sz="2400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</a:p>
          <a:p>
            <a:pPr marL="107950" indent="431800" algn="just" eaLnBrk="1" hangingPunct="1">
              <a:spcBef>
                <a:spcPct val="0"/>
              </a:spcBef>
              <a:defRPr/>
            </a:pPr>
            <a:r>
              <a:rPr lang="pt-BR" sz="2400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Dezesseis  Equipes de Estratégia em Saúde da Família</a:t>
            </a:r>
            <a:r>
              <a:rPr lang="pt-BR" sz="2400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;</a:t>
            </a:r>
          </a:p>
          <a:p>
            <a:pPr marL="107950" indent="0" algn="just" eaLnBrk="1" hangingPunct="1">
              <a:spcBef>
                <a:spcPct val="0"/>
              </a:spcBef>
              <a:buNone/>
              <a:defRPr/>
            </a:pPr>
            <a:endParaRPr lang="pt-BR" sz="2400" dirty="0" smtClean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marL="107950" indent="431800" algn="just" eaLnBrk="1" hangingPunct="1">
              <a:spcBef>
                <a:spcPct val="0"/>
              </a:spcBef>
              <a:defRPr/>
            </a:pPr>
            <a:r>
              <a:rPr lang="pt-BR" sz="2400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Três CAPS (Centro de Atenção Psicossocial );</a:t>
            </a:r>
          </a:p>
          <a:p>
            <a:pPr marL="107950" indent="0" algn="just" eaLnBrk="1" hangingPunct="1">
              <a:spcBef>
                <a:spcPct val="0"/>
              </a:spcBef>
              <a:buFont typeface="Arial" charset="0"/>
              <a:buNone/>
              <a:defRPr/>
            </a:pPr>
            <a:endParaRPr lang="pt-BR" sz="2400" dirty="0" smtClean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marL="107950" indent="431800" algn="just" eaLnBrk="1" hangingPunct="1">
              <a:spcBef>
                <a:spcPct val="0"/>
              </a:spcBef>
              <a:defRPr/>
            </a:pPr>
            <a:r>
              <a:rPr lang="pt-BR" sz="2400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Um Centro de Especialidades Odontológicas (CEO);</a:t>
            </a:r>
          </a:p>
          <a:p>
            <a:pPr marL="107950" indent="0" algn="just" eaLnBrk="1" hangingPunct="1">
              <a:spcBef>
                <a:spcPct val="0"/>
              </a:spcBef>
              <a:buFont typeface="Arial" charset="0"/>
              <a:buNone/>
              <a:defRPr/>
            </a:pPr>
            <a:endParaRPr lang="pt-BR" sz="2400" dirty="0" smtClean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marL="107950" indent="431800" algn="just" eaLnBrk="1" hangingPunct="1">
              <a:spcBef>
                <a:spcPct val="0"/>
              </a:spcBef>
              <a:defRPr/>
            </a:pPr>
            <a:r>
              <a:rPr lang="pt-BR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U</a:t>
            </a:r>
            <a:r>
              <a:rPr lang="pt-BR" sz="2400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m Núcleo de Atenção Integral a Saúde da Família (NASF);</a:t>
            </a:r>
          </a:p>
          <a:p>
            <a:pPr marL="107950" indent="431800" algn="just" eaLnBrk="1" hangingPunct="1">
              <a:spcBef>
                <a:spcPct val="0"/>
              </a:spcBef>
              <a:defRPr/>
            </a:pPr>
            <a:endParaRPr lang="pt-BR" sz="2400" dirty="0" smtClean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marL="107950" indent="431800" algn="just" eaLnBrk="1" hangingPunct="1">
              <a:spcBef>
                <a:spcPct val="0"/>
              </a:spcBef>
              <a:defRPr/>
            </a:pPr>
            <a:r>
              <a:rPr lang="pt-BR" sz="2400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Quinhentas e vinte e sete  Famílias cadastradas. </a:t>
            </a:r>
          </a:p>
          <a:p>
            <a:pPr marL="107950" indent="431800" algn="just" eaLnBrk="1" hangingPunct="1">
              <a:spcBef>
                <a:spcPct val="0"/>
              </a:spcBef>
              <a:defRPr/>
            </a:pPr>
            <a:endParaRPr lang="pt-BR" sz="2400" dirty="0" smtClean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marL="107950" indent="431800" algn="just" eaLnBrk="1" hangingPunct="1">
              <a:spcBef>
                <a:spcPct val="0"/>
              </a:spcBef>
              <a:defRPr/>
            </a:pPr>
            <a:endParaRPr lang="pt-BR" sz="2400" dirty="0" smtClean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pt-BR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 Avaliação da Intervenção</a:t>
            </a:r>
            <a:br>
              <a:rPr lang="pt-BR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pt-BR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4.1 Resultados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790" y="1196752"/>
            <a:ext cx="9002706" cy="4525963"/>
          </a:xfrm>
        </p:spPr>
        <p:txBody>
          <a:bodyPr/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7: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Ampliar a cobertura de primeira consulta odontológica no pré-natal;</a:t>
            </a: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7.1: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Ampliar a cobertura de primeira consulta odontológica programática para 100% das gestantes cadastradas.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áfic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673683"/>
              </p:ext>
            </p:extLst>
          </p:nvPr>
        </p:nvGraphicFramePr>
        <p:xfrm>
          <a:off x="2267744" y="2852936"/>
          <a:ext cx="5445621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2123728" y="6000853"/>
            <a:ext cx="5760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latin typeface="Arial" pitchFamily="34" charset="0"/>
                <a:cs typeface="Arial" pitchFamily="34" charset="0"/>
              </a:rPr>
              <a:t>Figura 9: Proporção de gestantes com primeira consulta odontológica programática Unidade Básica de Saúde </a:t>
            </a:r>
            <a:r>
              <a:rPr lang="pt-BR" sz="1600" dirty="0" err="1">
                <a:latin typeface="Arial" pitchFamily="34" charset="0"/>
                <a:cs typeface="Arial" pitchFamily="34" charset="0"/>
              </a:rPr>
              <a:t>Laurença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Abreu da Silva. União-PI. 2014.</a:t>
            </a:r>
          </a:p>
        </p:txBody>
      </p:sp>
    </p:spTree>
    <p:extLst>
      <p:ext uri="{BB962C8B-B14F-4D97-AF65-F5344CB8AC3E}">
        <p14:creationId xmlns:p14="http://schemas.microsoft.com/office/powerpoint/2010/main" val="11389905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1142"/>
            <a:ext cx="8229600" cy="1143000"/>
          </a:xfrm>
        </p:spPr>
        <p:txBody>
          <a:bodyPr/>
          <a:lstStyle/>
          <a:p>
            <a:pPr algn="l"/>
            <a:r>
              <a:rPr lang="pt-BR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 Avaliação da Intervenção</a:t>
            </a:r>
            <a:br>
              <a:rPr lang="pt-BR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pt-BR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4.1 Resultados</a:t>
            </a:r>
            <a:endParaRPr lang="pt-BR" sz="3200" dirty="0">
              <a:solidFill>
                <a:srgbClr val="7030A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124744"/>
            <a:ext cx="8686800" cy="4641379"/>
          </a:xfrm>
        </p:spPr>
        <p:txBody>
          <a:bodyPr/>
          <a:lstStyle/>
          <a:p>
            <a:pPr algn="just"/>
            <a:r>
              <a:rPr lang="pt-BR" sz="2400" b="1" dirty="0">
                <a:latin typeface="Arial" pitchFamily="34" charset="0"/>
                <a:cs typeface="Arial" pitchFamily="34" charset="0"/>
              </a:rPr>
              <a:t>Objetivo 8: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Melhorar a adesão ao atendimento odontológico no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pré-natal;</a:t>
            </a:r>
          </a:p>
          <a:p>
            <a:pPr algn="just"/>
            <a:r>
              <a:rPr lang="pt-BR" sz="2400" b="1" dirty="0"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8.3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Realizar as consultas subsequentes para 100% das gestantes que necessitam pertencentes à área de abrangência e cadastradas no programa de Pré-Natal da unidade.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áfic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787216"/>
              </p:ext>
            </p:extLst>
          </p:nvPr>
        </p:nvGraphicFramePr>
        <p:xfrm>
          <a:off x="1979712" y="3140968"/>
          <a:ext cx="5256584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1979712" y="5877272"/>
            <a:ext cx="5472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latin typeface="Arial"/>
                <a:ea typeface="Calibri"/>
              </a:rPr>
              <a:t>Figura 10: Proporção de gestantes com consultas subsequentes realizadas Unidade Básica de Saúde </a:t>
            </a:r>
            <a:r>
              <a:rPr lang="pt-BR" sz="1600" dirty="0" err="1">
                <a:latin typeface="Arial"/>
                <a:ea typeface="Calibri"/>
              </a:rPr>
              <a:t>Laurença</a:t>
            </a:r>
            <a:r>
              <a:rPr lang="pt-BR" sz="1600" dirty="0">
                <a:latin typeface="Arial"/>
                <a:ea typeface="Calibri"/>
              </a:rPr>
              <a:t> Abreu da Silva. União-PI. 2014.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286869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1008112"/>
          </a:xfrm>
        </p:spPr>
        <p:txBody>
          <a:bodyPr/>
          <a:lstStyle/>
          <a:p>
            <a:pPr algn="l"/>
            <a:r>
              <a:rPr lang="pt-BR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 Avaliação da Intervenção</a:t>
            </a:r>
            <a:br>
              <a:rPr lang="pt-BR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pt-BR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4.1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/>
          <a:lstStyle/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Objetivo 10: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Melhorar a qualidade da atenção à saúde bucal durante o pré-natal;</a:t>
            </a:r>
          </a:p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10.1: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Concluir o tratamento odontológico em 100% das gestantes com primeira consulta odontológica programática.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áfic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853745"/>
              </p:ext>
            </p:extLst>
          </p:nvPr>
        </p:nvGraphicFramePr>
        <p:xfrm>
          <a:off x="1691680" y="3212976"/>
          <a:ext cx="626469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1691680" y="5949280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latin typeface="Arial" pitchFamily="34" charset="0"/>
                <a:cs typeface="Arial" pitchFamily="34" charset="0"/>
              </a:rPr>
              <a:t>Figura 11: Proporção de gestantes com a primeira consulta odontológica programada com o tratamento odontológico concluído Unidade Básica de Saúde </a:t>
            </a:r>
            <a:r>
              <a:rPr lang="pt-BR" sz="1600" dirty="0" err="1">
                <a:latin typeface="Arial" pitchFamily="34" charset="0"/>
                <a:cs typeface="Arial" pitchFamily="34" charset="0"/>
              </a:rPr>
              <a:t>Laurença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Abreu da Silva. União-PI. 2014.</a:t>
            </a:r>
          </a:p>
        </p:txBody>
      </p:sp>
    </p:spTree>
    <p:extLst>
      <p:ext uri="{BB962C8B-B14F-4D97-AF65-F5344CB8AC3E}">
        <p14:creationId xmlns:p14="http://schemas.microsoft.com/office/powerpoint/2010/main" val="12819238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0"/>
            <a:ext cx="7620000" cy="936626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4.2 Discussão</a:t>
            </a:r>
            <a:endParaRPr lang="pt-BR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Espaço Reservado para Conteúdo 2"/>
          <p:cNvSpPr>
            <a:spLocks noGrp="1"/>
          </p:cNvSpPr>
          <p:nvPr>
            <p:ph idx="1"/>
          </p:nvPr>
        </p:nvSpPr>
        <p:spPr>
          <a:xfrm>
            <a:off x="0" y="908050"/>
            <a:ext cx="8459788" cy="5834063"/>
          </a:xfrm>
        </p:spPr>
        <p:txBody>
          <a:bodyPr/>
          <a:lstStyle/>
          <a:p>
            <a:pPr marL="107950" indent="0" algn="just" eaLnBrk="1" hangingPunct="1">
              <a:spcBef>
                <a:spcPct val="0"/>
              </a:spcBef>
              <a:buFont typeface="Arial" charset="0"/>
              <a:buNone/>
              <a:defRPr/>
            </a:pPr>
            <a:endParaRPr lang="pt-BR" sz="2400" dirty="0" smtClean="0">
              <a:solidFill>
                <a:srgbClr val="000000"/>
              </a:solidFill>
              <a:latin typeface="Arial" charset="0"/>
              <a:cs typeface="Calibri" pitchFamily="34" charset="0"/>
            </a:endParaRPr>
          </a:p>
          <a:p>
            <a:pPr marL="107950" indent="449263" algn="just" eaLnBrk="1" hangingPunct="1">
              <a:spcBef>
                <a:spcPct val="0"/>
              </a:spcBef>
              <a:defRPr/>
            </a:pPr>
            <a:r>
              <a:rPr lang="pt-BR" sz="2400" dirty="0" smtClean="0">
                <a:solidFill>
                  <a:srgbClr val="000000"/>
                </a:solidFill>
                <a:latin typeface="Arial" charset="0"/>
                <a:cs typeface="Calibri" pitchFamily="34" charset="0"/>
              </a:rPr>
              <a:t>Proporcionou se  melhorias nos registros;</a:t>
            </a:r>
          </a:p>
          <a:p>
            <a:pPr marL="107950" indent="0" algn="just" eaLnBrk="1" hangingPunct="1">
              <a:spcBef>
                <a:spcPct val="0"/>
              </a:spcBef>
              <a:buFont typeface="Arial" charset="0"/>
              <a:buNone/>
              <a:defRPr/>
            </a:pPr>
            <a:endParaRPr lang="pt-BR" sz="2400" dirty="0" smtClean="0">
              <a:solidFill>
                <a:srgbClr val="000000"/>
              </a:solidFill>
              <a:latin typeface="Arial" charset="0"/>
              <a:cs typeface="Calibri" pitchFamily="34" charset="0"/>
            </a:endParaRPr>
          </a:p>
          <a:p>
            <a:pPr marL="107950" indent="449263" algn="just" eaLnBrk="1" hangingPunct="1">
              <a:spcBef>
                <a:spcPct val="0"/>
              </a:spcBef>
              <a:defRPr/>
            </a:pPr>
            <a:r>
              <a:rPr lang="pt-BR" sz="2400" dirty="0" smtClean="0">
                <a:solidFill>
                  <a:srgbClr val="000000"/>
                </a:solidFill>
                <a:latin typeface="Arial" charset="0"/>
                <a:cs typeface="Calibri" pitchFamily="34" charset="0"/>
              </a:rPr>
              <a:t>Qualificação da atenção com destaque para:</a:t>
            </a:r>
          </a:p>
          <a:p>
            <a:pPr marL="107950" indent="449263" algn="just" eaLnBrk="1" hangingPunct="1">
              <a:spcBef>
                <a:spcPct val="0"/>
              </a:spcBef>
              <a:buFontTx/>
              <a:buChar char="-"/>
              <a:defRPr/>
            </a:pPr>
            <a:endParaRPr lang="pt-BR" sz="2400" dirty="0" smtClean="0">
              <a:solidFill>
                <a:srgbClr val="000000"/>
              </a:solidFill>
              <a:latin typeface="Arial" charset="0"/>
              <a:cs typeface="Calibri" pitchFamily="34" charset="0"/>
            </a:endParaRPr>
          </a:p>
          <a:p>
            <a:pPr marL="107950" indent="449263" algn="just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pt-BR" sz="2400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Mapeamento de Mulheres em idade Fértil</a:t>
            </a:r>
          </a:p>
          <a:p>
            <a:pPr marL="107950" indent="449263" algn="just" eaLnBrk="1" hangingPunct="1">
              <a:spcBef>
                <a:spcPct val="0"/>
              </a:spcBef>
              <a:buFontTx/>
              <a:buChar char="-"/>
              <a:defRPr/>
            </a:pPr>
            <a:endParaRPr lang="pt-BR" sz="2400" dirty="0" smtClean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marL="107950" indent="449263" algn="just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pt-BR" sz="2400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Esquema vacinal em dia 100% das gestantes acompanhadas durante o pré-natal e puerpério.</a:t>
            </a:r>
            <a:endParaRPr lang="pt-BR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7620000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4.2 Discussão</a:t>
            </a:r>
            <a:endParaRPr lang="pt-BR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Espaço Reservado para Conteúdo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348064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pt-BR" sz="2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Contribuição direta aos gestores o cadastro de 100% das gestantes e 100% das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puérperas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da área de cobertura da unidade de saúde.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100% das gestantes tiveram a prescrição do Sulfato Ferroso e Ácido Fólico e foram avaliadas sobre os riscos gestacionais.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93,1% concluíram o esquema vacinal da antitetânica e da Hepatite B. 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100% das gestantes e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puérperas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foram avaliadas quanto à necessidade de atendimento odontológico  e  orientadas sobre a higiene oral, das quais 96% concluíram o tratamento.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endParaRPr lang="pt-BR" sz="2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7620000" cy="90805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 Reflexão Crítica</a:t>
            </a:r>
            <a:endParaRPr lang="pt-BR" sz="3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819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908050"/>
            <a:ext cx="8353301" cy="5492750"/>
          </a:xfrm>
        </p:spPr>
        <p:txBody>
          <a:bodyPr/>
          <a:lstStyle/>
          <a:p>
            <a:pPr marL="107950" indent="-17463"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pt-BR" sz="2400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Crescimento pessoal;</a:t>
            </a:r>
          </a:p>
          <a:p>
            <a:pPr marL="107950" indent="-17463"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pt-BR" sz="2400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Importância da parceria  dos gestores, da comunidade e  dos colaboradores;</a:t>
            </a:r>
          </a:p>
          <a:p>
            <a:pPr marL="107950" indent="-17463"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pt-BR" sz="2400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Valorização do atendimento humanizado, com planejamento das ações, engajamento da equipe;</a:t>
            </a:r>
          </a:p>
          <a:p>
            <a:pPr marL="107950" indent="-17463"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pt-BR" sz="2400" dirty="0" smtClean="0">
                <a:solidFill>
                  <a:srgbClr val="000000"/>
                </a:solidFill>
                <a:latin typeface="Arial" charset="0"/>
                <a:ea typeface="Calibri" pitchFamily="34" charset="0"/>
                <a:cs typeface="Calibri" pitchFamily="34" charset="0"/>
              </a:rPr>
              <a:t> Valorização do diálogo franco, a sensibilidade e a capacidade de percepção de quem acompanha o pré-natal.</a:t>
            </a:r>
            <a:endParaRPr lang="pt-BR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7950" indent="-17463" eaLnBrk="1" hangingPunct="1">
              <a:lnSpc>
                <a:spcPct val="115000"/>
              </a:lnSpc>
              <a:spcAft>
                <a:spcPts val="1000"/>
              </a:spcAft>
            </a:pPr>
            <a:endParaRPr lang="pt-BR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7950" indent="-17463" algn="just" eaLnBrk="1" hangingPunct="1">
              <a:lnSpc>
                <a:spcPct val="150000"/>
              </a:lnSpc>
              <a:spcBef>
                <a:spcPct val="0"/>
              </a:spcBef>
            </a:pPr>
            <a:endParaRPr lang="pt-BR" sz="24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27584" y="2132856"/>
            <a:ext cx="7416824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0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OBRIGADA !!</a:t>
            </a:r>
            <a:endParaRPr lang="pt-BR" sz="8000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4F81BD">
                  <a:satMod val="200000"/>
                  <a:tint val="3000"/>
                </a:srgbClr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Conteúdo 2"/>
          <p:cNvSpPr>
            <a:spLocks noGrp="1"/>
          </p:cNvSpPr>
          <p:nvPr>
            <p:ph idx="1"/>
          </p:nvPr>
        </p:nvSpPr>
        <p:spPr>
          <a:xfrm>
            <a:off x="0" y="620713"/>
            <a:ext cx="9144000" cy="5689600"/>
          </a:xfrm>
        </p:spPr>
        <p:txBody>
          <a:bodyPr/>
          <a:lstStyle/>
          <a:p>
            <a:pPr marL="107950" indent="0" eaLnBrk="1" hangingPunct="1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pt-BR" sz="2400" b="1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Caracterização do município</a:t>
            </a:r>
          </a:p>
          <a:p>
            <a:pPr marL="107950" indent="0" algn="just" eaLnBrk="1" hangingPunct="1">
              <a:lnSpc>
                <a:spcPct val="120000"/>
              </a:lnSpc>
              <a:spcBef>
                <a:spcPct val="0"/>
              </a:spcBef>
            </a:pPr>
            <a:r>
              <a:rPr lang="pt-BR" sz="2400" b="1" dirty="0" smtClean="0">
                <a:latin typeface="Arial" charset="0"/>
                <a:ea typeface="Times New Roman" pitchFamily="18" charset="0"/>
                <a:cs typeface="Arial" charset="0"/>
              </a:rPr>
              <a:t>  No que tange aos exames complementares: </a:t>
            </a:r>
          </a:p>
          <a:p>
            <a:pPr marL="107950" indent="0" algn="just" eaLnBrk="1" hangingPunct="1">
              <a:lnSpc>
                <a:spcPct val="120000"/>
              </a:lnSpc>
              <a:spcBef>
                <a:spcPct val="0"/>
              </a:spcBef>
            </a:pPr>
            <a:r>
              <a:rPr lang="pt-BR" sz="2400" b="1" dirty="0" smtClean="0">
                <a:latin typeface="Arial" charset="0"/>
                <a:ea typeface="Times New Roman" pitchFamily="18" charset="0"/>
                <a:cs typeface="Arial" charset="0"/>
              </a:rPr>
              <a:t>  </a:t>
            </a:r>
            <a:r>
              <a:rPr lang="pt-BR" sz="2400" dirty="0" smtClean="0">
                <a:latin typeface="Arial" charset="0"/>
                <a:ea typeface="Times New Roman" pitchFamily="18" charset="0"/>
                <a:cs typeface="Arial" charset="0"/>
              </a:rPr>
              <a:t>A </a:t>
            </a:r>
            <a:r>
              <a:rPr lang="pt-BR" sz="2400" dirty="0" smtClean="0">
                <a:latin typeface="Arial" charset="0"/>
                <a:ea typeface="Times New Roman" pitchFamily="18" charset="0"/>
                <a:cs typeface="Arial" charset="0"/>
              </a:rPr>
              <a:t>maioria realizados no próprio município;</a:t>
            </a:r>
          </a:p>
          <a:p>
            <a:pPr marL="107950" indent="0" algn="just" eaLnBrk="1" hangingPunct="1">
              <a:lnSpc>
                <a:spcPct val="120000"/>
              </a:lnSpc>
              <a:spcBef>
                <a:spcPct val="0"/>
              </a:spcBef>
            </a:pPr>
            <a:r>
              <a:rPr lang="pt-BR" sz="24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pt-BR" sz="24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Dispõe dos serviços hospitalares de urgência e </a:t>
            </a:r>
            <a:r>
              <a:rPr lang="pt-BR" sz="24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emergência; </a:t>
            </a:r>
          </a:p>
          <a:p>
            <a:pPr marL="107950" indent="0" algn="just"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pt-BR" sz="2400" dirty="0" smtClean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marL="107950" indent="0" algn="just" eaLnBrk="1" hangingPunct="1">
              <a:lnSpc>
                <a:spcPct val="120000"/>
              </a:lnSpc>
              <a:spcBef>
                <a:spcPct val="0"/>
              </a:spcBef>
            </a:pPr>
            <a:r>
              <a:rPr lang="pt-BR" sz="2400" b="1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pt-BR" sz="2400" b="1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Equipe: </a:t>
            </a:r>
            <a:r>
              <a:rPr lang="pt-BR" sz="24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uma recepcionista, cinco ACS, uma enfermeira; uma médica, uma técnica de enfermagem.</a:t>
            </a:r>
            <a:endParaRPr lang="pt-BR" sz="2400" dirty="0" smtClean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marL="107950" indent="0" algn="just" eaLnBrk="1" hangingPunct="1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pt-BR" sz="24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pt-BR" sz="2400" b="1" dirty="0" smtClean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marL="107950" indent="0" algn="just" eaLnBrk="1" hangingPunct="1">
              <a:lnSpc>
                <a:spcPct val="120000"/>
              </a:lnSpc>
              <a:spcBef>
                <a:spcPct val="0"/>
              </a:spcBef>
            </a:pPr>
            <a:r>
              <a:rPr lang="pt-BR" sz="24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pt-BR" sz="2400" b="1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Estrutura Física: </a:t>
            </a:r>
          </a:p>
          <a:p>
            <a:pPr marL="107950" indent="0" algn="just" eaLnBrk="1" hangingPunct="1">
              <a:lnSpc>
                <a:spcPct val="120000"/>
              </a:lnSpc>
              <a:spcBef>
                <a:spcPct val="0"/>
              </a:spcBef>
            </a:pPr>
            <a:r>
              <a:rPr lang="pt-BR" sz="24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Macas para exames, iluminação adequada, privacidade adequada para exames clínico e materiais necessários; </a:t>
            </a:r>
          </a:p>
          <a:p>
            <a:pPr marL="107950" indent="0" algn="just" eaLnBrk="1" hangingPunct="1">
              <a:lnSpc>
                <a:spcPct val="120000"/>
              </a:lnSpc>
              <a:spcBef>
                <a:spcPct val="0"/>
              </a:spcBef>
            </a:pPr>
            <a:r>
              <a:rPr lang="pt-BR" sz="24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Salas de atendimentos, dois banheiros, Sala de recepção e sala que funciona como  farmácia e curativos.</a:t>
            </a:r>
            <a:endParaRPr lang="pt-BR" sz="2400" b="1" dirty="0" smtClean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marL="107950" indent="0" eaLnBrk="1" hangingPunct="1">
              <a:lnSpc>
                <a:spcPct val="120000"/>
              </a:lnSpc>
              <a:spcBef>
                <a:spcPct val="0"/>
              </a:spcBef>
            </a:pPr>
            <a:endParaRPr lang="pt-BR" sz="24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-9525"/>
            <a:ext cx="8229600" cy="1143000"/>
          </a:xfrm>
        </p:spPr>
        <p:txBody>
          <a:bodyPr>
            <a:normAutofit fontScale="90000"/>
          </a:bodyPr>
          <a:lstStyle/>
          <a:p>
            <a:pPr marL="342900" indent="-342900" algn="l" eaLnBrk="1" hangingPunct="1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Introdução</a:t>
            </a:r>
            <a:r>
              <a:rPr lang="pt-B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pt-BR" sz="3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875" y="28575"/>
            <a:ext cx="8229600" cy="1143000"/>
          </a:xfrm>
        </p:spPr>
        <p:txBody>
          <a:bodyPr/>
          <a:lstStyle/>
          <a:p>
            <a:pPr algn="l">
              <a:defRPr/>
            </a:pPr>
            <a:r>
              <a:rPr lang="pt-BR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1- Introdução</a:t>
            </a:r>
            <a:endParaRPr lang="pt-BR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52512"/>
            <a:ext cx="9036496" cy="5184799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Situação da ação programática antes da intervenção</a:t>
            </a:r>
          </a:p>
          <a:p>
            <a:pPr marL="0" indent="0">
              <a:buFont typeface="Arial" charset="0"/>
              <a:buNone/>
              <a:defRPr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</a:rPr>
              <a:t>Cobertura de gestantes em torno de 55,81%;</a:t>
            </a:r>
          </a:p>
          <a:p>
            <a:pPr>
              <a:defRPr/>
            </a:pPr>
            <a:endParaRPr lang="pt-BR" sz="2400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pPr>
              <a:defRPr/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</a:rPr>
              <a:t>Puérperas Consultam se antes dos 42 dias de pós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</a:rPr>
              <a:t>parto;</a:t>
            </a:r>
          </a:p>
          <a:p>
            <a:pPr marL="0" indent="0">
              <a:buNone/>
              <a:defRPr/>
            </a:pPr>
            <a:endParaRPr lang="pt-BR" sz="2400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pPr>
              <a:defRPr/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</a:rPr>
              <a:t>Não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</a:rPr>
              <a:t>fazia parte da rotina ações de promoção e prevenção da saúde a este público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;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Não possuíam registros adequados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acompanhamento;</a:t>
            </a:r>
          </a:p>
          <a:p>
            <a:pPr>
              <a:defRPr/>
            </a:pPr>
            <a:endParaRPr lang="pt-BR" sz="2400" dirty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defRPr/>
            </a:pPr>
            <a:r>
              <a:rPr lang="pt-BR" sz="2400">
                <a:solidFill>
                  <a:srgbClr val="000000"/>
                </a:solidFill>
                <a:latin typeface="Arial"/>
                <a:ea typeface="Times New Roman"/>
              </a:rPr>
              <a:t>Atualmente 29(131,8%) gestantes 8(100%) puérperas cadastradas;</a:t>
            </a:r>
          </a:p>
          <a:p>
            <a:pPr marL="0" indent="0">
              <a:buNone/>
              <a:defRPr/>
            </a:pPr>
            <a:endParaRPr lang="pt-BR" sz="2400" dirty="0" smtClean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100013"/>
            <a:ext cx="7620000" cy="865188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 Objetivos</a:t>
            </a:r>
            <a:endParaRPr lang="pt-BR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1"/>
          </p:nvPr>
        </p:nvSpPr>
        <p:spPr>
          <a:xfrm>
            <a:off x="0" y="1052513"/>
            <a:ext cx="8459788" cy="5805487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pt-BR" sz="2400" b="1" dirty="0" smtClean="0">
                <a:latin typeface="Arial" charset="0"/>
                <a:ea typeface="Times New Roman" pitchFamily="18" charset="0"/>
                <a:cs typeface="Arial" charset="0"/>
              </a:rPr>
              <a:t>2.1 Objetivo geral 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endParaRPr lang="pt-BR" sz="2400" dirty="0" smtClean="0">
              <a:latin typeface="Arial" charset="0"/>
              <a:ea typeface="Times New Roman" pitchFamily="18" charset="0"/>
              <a:cs typeface="Arial" charset="0"/>
            </a:endParaRPr>
          </a:p>
          <a:p>
            <a:pPr marL="0" indent="0" algn="just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pt-BR" sz="2400" dirty="0" smtClean="0">
                <a:latin typeface="Arial" charset="0"/>
                <a:ea typeface="Times New Roman" pitchFamily="18" charset="0"/>
                <a:cs typeface="Arial" charset="0"/>
              </a:rPr>
              <a:t>	</a:t>
            </a:r>
            <a:r>
              <a:rPr lang="pt-BR" sz="24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Melhorar a atenção ao pré-natal e puerpério na Unidade Básica de Saúde Laurença Abreu da Silva no Município de União, Piauí.</a:t>
            </a:r>
            <a:endParaRPr lang="pt-BR" sz="24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marL="114300" indent="0" eaLnBrk="1" hangingPunct="1">
              <a:lnSpc>
                <a:spcPct val="150000"/>
              </a:lnSpc>
              <a:spcBef>
                <a:spcPts val="1200"/>
              </a:spcBef>
              <a:buFont typeface="Arial" charset="0"/>
              <a:buNone/>
              <a:defRPr/>
            </a:pPr>
            <a:endParaRPr lang="pt-BR" sz="24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7620000" cy="1008063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3 Metodologia</a:t>
            </a:r>
            <a:br>
              <a:rPr lang="pt-BR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pt-BR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3.1 Ações</a:t>
            </a:r>
            <a:endParaRPr lang="pt-BR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413"/>
            <a:ext cx="9036050" cy="5589587"/>
          </a:xfrm>
        </p:spPr>
        <p:txBody>
          <a:bodyPr/>
          <a:lstStyle/>
          <a:p>
            <a:pPr marL="114300" indent="0" eaLnBrk="1" hangingPunct="1">
              <a:buFont typeface="Arial" charset="0"/>
              <a:buNone/>
            </a:pPr>
            <a:r>
              <a:rPr lang="pt-BR" sz="2400" b="1" dirty="0" smtClean="0">
                <a:latin typeface="Arial" charset="0"/>
                <a:ea typeface="Calibri" pitchFamily="34" charset="0"/>
                <a:cs typeface="Calibri" pitchFamily="34" charset="0"/>
              </a:rPr>
              <a:t>3.1 Detalhamento das Ações</a:t>
            </a:r>
          </a:p>
          <a:p>
            <a:pPr marL="114300" indent="0" eaLnBrk="1" hangingPunct="1">
              <a:buFont typeface="Arial" charset="0"/>
              <a:buNone/>
            </a:pPr>
            <a:r>
              <a:rPr lang="pt-BR" sz="2400" b="1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Eixo: Monitoramento e avaliação:</a:t>
            </a:r>
          </a:p>
          <a:p>
            <a:pPr marL="114300" indent="0" eaLnBrk="1" hangingPunct="1">
              <a:buFont typeface="Arial" charset="0"/>
              <a:buNone/>
            </a:pPr>
            <a:endParaRPr lang="pt-BR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 algn="just" eaLnBrk="1" hangingPunct="1">
              <a:spcBef>
                <a:spcPct val="0"/>
              </a:spcBef>
            </a:pPr>
            <a:r>
              <a:rPr lang="pt-BR" sz="24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Capacitação da equipe;</a:t>
            </a:r>
          </a:p>
          <a:p>
            <a:pPr marL="114300" indent="0" algn="just" eaLnBrk="1" hangingPunct="1">
              <a:spcBef>
                <a:spcPct val="0"/>
              </a:spcBef>
              <a:buFont typeface="Arial" charset="0"/>
              <a:buNone/>
            </a:pPr>
            <a:endParaRPr lang="pt-BR" sz="2400" dirty="0" smtClean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marL="114300" indent="0" algn="just" eaLnBrk="1" hangingPunct="1">
              <a:spcBef>
                <a:spcPct val="0"/>
              </a:spcBef>
            </a:pPr>
            <a:r>
              <a:rPr lang="pt-BR" sz="24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Gestantes e </a:t>
            </a:r>
            <a:r>
              <a:rPr lang="pt-BR" sz="2400" dirty="0" err="1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puérperas</a:t>
            </a:r>
            <a:r>
              <a:rPr lang="pt-BR" sz="24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cadastradas no programa de pré-natal tiveram seu prontuário e ficha da gestante monitorados e avaliados;</a:t>
            </a:r>
          </a:p>
          <a:p>
            <a:pPr marL="114300" indent="0" algn="just" eaLnBrk="1" hangingPunct="1">
              <a:spcBef>
                <a:spcPct val="0"/>
              </a:spcBef>
              <a:buFont typeface="Arial" charset="0"/>
              <a:buNone/>
            </a:pPr>
            <a:endParaRPr lang="pt-BR" sz="2400" dirty="0" smtClean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marL="114300" indent="0" algn="just" eaLnBrk="1" hangingPunct="1">
              <a:spcBef>
                <a:spcPct val="0"/>
              </a:spcBef>
            </a:pPr>
            <a:r>
              <a:rPr lang="pt-BR" sz="2400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Adotou se um livro de registro;</a:t>
            </a:r>
          </a:p>
          <a:p>
            <a:pPr marL="114300" indent="0" algn="just" eaLnBrk="1" hangingPunct="1">
              <a:spcBef>
                <a:spcPct val="0"/>
              </a:spcBef>
              <a:buFont typeface="Arial" charset="0"/>
              <a:buNone/>
            </a:pPr>
            <a:endParaRPr lang="pt-BR" sz="2400" dirty="0" smtClean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marL="114300" indent="0" algn="just" eaLnBrk="1" hangingPunct="1">
              <a:spcBef>
                <a:spcPct val="0"/>
              </a:spcBef>
            </a:pPr>
            <a:r>
              <a:rPr lang="pt-BR" sz="2400" dirty="0" smtClean="0">
                <a:latin typeface="Arial" charset="0"/>
                <a:ea typeface="Calibri" pitchFamily="34" charset="0"/>
                <a:cs typeface="Calibri" pitchFamily="34" charset="0"/>
              </a:rPr>
              <a:t> Monitorar solicitação de Exames de Urina Tipo 1</a:t>
            </a:r>
          </a:p>
          <a:p>
            <a:pPr marL="114300" indent="0" algn="just" eaLnBrk="1" hangingPunct="1">
              <a:spcBef>
                <a:spcPct val="0"/>
              </a:spcBef>
            </a:pPr>
            <a:endParaRPr lang="pt-BR" sz="2400" dirty="0" smtClean="0">
              <a:latin typeface="Arial" charset="0"/>
              <a:ea typeface="Calibri" pitchFamily="34" charset="0"/>
              <a:cs typeface="Calibri" pitchFamily="34" charset="0"/>
            </a:endParaRPr>
          </a:p>
          <a:p>
            <a:pPr marL="114300" indent="0" algn="just" eaLnBrk="1" hangingPunct="1">
              <a:spcBef>
                <a:spcPct val="0"/>
              </a:spcBef>
            </a:pPr>
            <a:endParaRPr lang="pt-BR" sz="2400" dirty="0" smtClean="0">
              <a:latin typeface="Arial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5875" y="11113"/>
            <a:ext cx="7620000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 Metodologia</a:t>
            </a:r>
            <a:br>
              <a:rPr lang="pt-BR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pt-BR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3.1 Ações</a:t>
            </a:r>
            <a:endParaRPr lang="pt-BR" sz="3200" dirty="0">
              <a:solidFill>
                <a:srgbClr val="7030A0"/>
              </a:solidFill>
            </a:endParaRPr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661025"/>
          </a:xfrm>
        </p:spPr>
        <p:txBody>
          <a:bodyPr/>
          <a:lstStyle/>
          <a:p>
            <a:pPr marL="114300" indent="0" eaLnBrk="1" hangingPunct="1">
              <a:lnSpc>
                <a:spcPct val="120000"/>
              </a:lnSpc>
              <a:spcBef>
                <a:spcPct val="0"/>
              </a:spcBef>
              <a:buClr>
                <a:srgbClr val="F07F09"/>
              </a:buClr>
              <a:buFont typeface="Arial" charset="0"/>
              <a:buNone/>
            </a:pPr>
            <a:r>
              <a:rPr lang="pt-BR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Detalhamento da ação</a:t>
            </a:r>
          </a:p>
          <a:p>
            <a:pPr marL="114300" indent="0" eaLnBrk="1" hangingPunct="1">
              <a:lnSpc>
                <a:spcPct val="120000"/>
              </a:lnSpc>
              <a:spcBef>
                <a:spcPct val="0"/>
              </a:spcBef>
              <a:buClr>
                <a:srgbClr val="F07F09"/>
              </a:buClr>
              <a:buFont typeface="Arial" charset="0"/>
              <a:buNone/>
            </a:pPr>
            <a:r>
              <a:rPr lang="pt-BR" sz="2400" b="1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Eixo: Organização e gestão do serviço:</a:t>
            </a:r>
            <a:endParaRPr lang="pt-BR" sz="24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114300" indent="0" algn="just" eaLnBrk="1" hangingPunct="1">
              <a:spcBef>
                <a:spcPct val="0"/>
              </a:spcBef>
            </a:pPr>
            <a:r>
              <a:rPr lang="pt-BR" sz="2400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pt-BR" sz="24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Todas as gestantes e </a:t>
            </a:r>
            <a:r>
              <a:rPr lang="pt-BR" sz="2400" dirty="0" err="1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puérperas</a:t>
            </a:r>
            <a:r>
              <a:rPr lang="pt-BR" sz="24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identificadas foram ser cadastradas;</a:t>
            </a:r>
          </a:p>
          <a:p>
            <a:pPr marL="114300" indent="0" algn="just" eaLnBrk="1" hangingPunct="1">
              <a:spcBef>
                <a:spcPct val="0"/>
              </a:spcBef>
            </a:pPr>
            <a:r>
              <a:rPr lang="pt-BR" sz="24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Realizou-se busca ativa através de ACS;</a:t>
            </a:r>
          </a:p>
          <a:p>
            <a:pPr marL="114300" indent="0" algn="just" eaLnBrk="1" hangingPunct="1">
              <a:spcBef>
                <a:spcPct val="0"/>
              </a:spcBef>
              <a:buNone/>
            </a:pPr>
            <a:endParaRPr lang="pt-BR" sz="2400" dirty="0" smtClean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marL="114300" indent="0" algn="just" eaLnBrk="1" hangingPunct="1">
              <a:spcBef>
                <a:spcPct val="0"/>
              </a:spcBef>
            </a:pPr>
            <a:r>
              <a:rPr lang="pt-BR" sz="24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Manteve-se o registro na ficha de acompanhamento do Programa;</a:t>
            </a:r>
          </a:p>
          <a:p>
            <a:pPr marL="114300" indent="0" algn="just" eaLnBrk="1" hangingPunct="1">
              <a:spcBef>
                <a:spcPct val="0"/>
              </a:spcBef>
            </a:pPr>
            <a:r>
              <a:rPr lang="pt-BR" sz="24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Definiu-se local específico para armazenar as fichas na UBS; </a:t>
            </a:r>
          </a:p>
          <a:p>
            <a:pPr marL="114300" indent="0" algn="just" eaLnBrk="1" hangingPunct="1">
              <a:spcBef>
                <a:spcPct val="0"/>
              </a:spcBef>
            </a:pPr>
            <a:endParaRPr lang="pt-BR" sz="2400" dirty="0" smtClean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marL="114300" indent="0" algn="just" eaLnBrk="1" hangingPunct="1">
              <a:spcBef>
                <a:spcPct val="0"/>
              </a:spcBef>
            </a:pPr>
            <a:r>
              <a:rPr lang="pt-BR" sz="24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Determinou se quais  pessoas seriam responsáveis pelo monitoramento e a avaliação do programa;</a:t>
            </a:r>
          </a:p>
          <a:p>
            <a:pPr marL="114300" indent="0" eaLnBrk="1" hangingPunct="1">
              <a:buNone/>
            </a:pPr>
            <a:endParaRPr lang="pt-BR" sz="2400" dirty="0" smtClean="0"/>
          </a:p>
          <a:p>
            <a:pPr marL="114300" indent="0" eaLnBrk="1" hangingPunct="1">
              <a:buNone/>
            </a:pPr>
            <a:endParaRPr lang="pt-BR" sz="2400" dirty="0" smtClean="0"/>
          </a:p>
          <a:p>
            <a:pPr marL="114300" indent="0" eaLnBrk="1" hangingPunct="1">
              <a:buNone/>
            </a:pPr>
            <a:endParaRPr lang="pt-BR" sz="2400" dirty="0" smtClean="0"/>
          </a:p>
          <a:p>
            <a:pPr marL="114300" indent="0" eaLnBrk="1" hangingPunct="1">
              <a:buNone/>
            </a:pPr>
            <a:endParaRPr lang="pt-B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9050"/>
            <a:ext cx="8229600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 Metodologia</a:t>
            </a:r>
            <a:br>
              <a:rPr lang="pt-BR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3.1 Ações</a:t>
            </a:r>
            <a:endParaRPr lang="pt-BR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24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661025"/>
          </a:xfrm>
        </p:spPr>
        <p:txBody>
          <a:bodyPr/>
          <a:lstStyle/>
          <a:p>
            <a:pPr marL="114300" indent="0" eaLnBrk="1" hangingPunct="1">
              <a:lnSpc>
                <a:spcPct val="110000"/>
              </a:lnSpc>
              <a:spcBef>
                <a:spcPct val="0"/>
              </a:spcBef>
              <a:buClr>
                <a:srgbClr val="F07F09"/>
              </a:buClr>
              <a:buFont typeface="Arial" charset="0"/>
              <a:buNone/>
            </a:pPr>
            <a:r>
              <a:rPr lang="pt-BR" sz="2400" b="1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Eixo: Organização e gestão do serviço:</a:t>
            </a:r>
            <a:endParaRPr lang="pt-BR" sz="24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114300" indent="0" algn="just" eaLnBrk="1" hangingPunct="1">
              <a:lnSpc>
                <a:spcPct val="110000"/>
              </a:lnSpc>
              <a:spcBef>
                <a:spcPct val="0"/>
              </a:spcBef>
            </a:pPr>
            <a:endParaRPr lang="pt-BR" sz="2400" dirty="0" smtClean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marL="114300" indent="0" algn="just" eaLnBrk="1" hangingPunct="1">
              <a:lnSpc>
                <a:spcPct val="110000"/>
              </a:lnSpc>
              <a:spcBef>
                <a:spcPct val="0"/>
              </a:spcBef>
            </a:pPr>
            <a:r>
              <a:rPr lang="pt-BR" sz="24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Organizou-se a agenda;</a:t>
            </a:r>
          </a:p>
          <a:p>
            <a:pPr marL="114300" indent="0" algn="just" eaLnBrk="1" hangingPunct="1">
              <a:lnSpc>
                <a:spcPct val="110000"/>
              </a:lnSpc>
              <a:spcBef>
                <a:spcPct val="0"/>
              </a:spcBef>
              <a:buNone/>
            </a:pPr>
            <a:endParaRPr lang="pt-BR" sz="2400" dirty="0" smtClean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marL="114300" indent="0" algn="just" eaLnBrk="1" hangingPunct="1">
              <a:lnSpc>
                <a:spcPct val="110000"/>
              </a:lnSpc>
              <a:spcBef>
                <a:spcPct val="0"/>
              </a:spcBef>
            </a:pPr>
            <a:r>
              <a:rPr lang="pt-BR" sz="24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A Médica apresentou as fichas e orientou a equipe como as preencher e mantê-las ativas;</a:t>
            </a:r>
          </a:p>
          <a:p>
            <a:pPr marL="114300" indent="0" algn="just" eaLnBrk="1" hangingPunct="1">
              <a:lnSpc>
                <a:spcPct val="110000"/>
              </a:lnSpc>
              <a:spcBef>
                <a:spcPct val="0"/>
              </a:spcBef>
            </a:pPr>
            <a:endParaRPr lang="pt-BR" sz="2400" dirty="0" smtClean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marL="114300" indent="0" algn="just" eaLnBrk="1" hangingPunct="1">
              <a:lnSpc>
                <a:spcPct val="110000"/>
              </a:lnSpc>
              <a:spcBef>
                <a:spcPct val="0"/>
              </a:spcBef>
            </a:pPr>
            <a:r>
              <a:rPr lang="pt-BR" sz="24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Identificou se na Ficha Espelho as gestantes de alto risco gestacional;</a:t>
            </a:r>
          </a:p>
          <a:p>
            <a:pPr marL="114300" indent="0" algn="just"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pt-BR" sz="24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</a:p>
          <a:p>
            <a:pPr marL="114300" indent="0" algn="just" eaLnBrk="1" hangingPunct="1">
              <a:lnSpc>
                <a:spcPct val="110000"/>
              </a:lnSpc>
              <a:spcBef>
                <a:spcPct val="0"/>
              </a:spcBef>
            </a:pPr>
            <a:r>
              <a:rPr lang="pt-BR" sz="2400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Durante as reuniões foram estabelecidos os papeis de cada membro;</a:t>
            </a:r>
            <a:endParaRPr lang="pt-B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ys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Thays</Template>
  <TotalTime>185</TotalTime>
  <Words>2179</Words>
  <Application>Microsoft Office PowerPoint</Application>
  <PresentationFormat>Apresentação na tela (4:3)</PresentationFormat>
  <Paragraphs>271</Paragraphs>
  <Slides>36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7" baseType="lpstr">
      <vt:lpstr>Thays</vt:lpstr>
      <vt:lpstr>Apresentação do PowerPoint</vt:lpstr>
      <vt:lpstr>1. Introdução</vt:lpstr>
      <vt:lpstr>Introdução </vt:lpstr>
      <vt:lpstr>Introdução </vt:lpstr>
      <vt:lpstr>1- Introdução</vt:lpstr>
      <vt:lpstr>2 Objetivos</vt:lpstr>
      <vt:lpstr> 3 Metodologia 3.1 Ações</vt:lpstr>
      <vt:lpstr>3 Metodologia 3.1 Ações</vt:lpstr>
      <vt:lpstr>3 Metodologia 3.1 Ações</vt:lpstr>
      <vt:lpstr>3 Metodologia 3.1 Ações</vt:lpstr>
      <vt:lpstr>3 Metodologia 3.1 Ações</vt:lpstr>
      <vt:lpstr>3 Metodologia 3.2 Logística</vt:lpstr>
      <vt:lpstr>4 Avaliação da Intervenção 4.1 Resultados</vt:lpstr>
      <vt:lpstr>4 Avaliação da Intervenção 4.1 Resultados</vt:lpstr>
      <vt:lpstr>4 Avaliação da Intervenção 4.1 Resultados</vt:lpstr>
      <vt:lpstr>4 Avaliação da Intervenção 4.1 Resultados</vt:lpstr>
      <vt:lpstr>4 Avaliação da Intervenção 4.1 Resultados</vt:lpstr>
      <vt:lpstr>4 Avaliação da Intervenção 4.1 Resultados</vt:lpstr>
      <vt:lpstr>4 Avaliação da Intervenção 4.1 Resultados</vt:lpstr>
      <vt:lpstr>4 Avaliação da Intervenção 4.1 Resultados</vt:lpstr>
      <vt:lpstr>4 Avaliação da Intervenção 4.1 Resultados</vt:lpstr>
      <vt:lpstr>4 Avaliação da Intervenção 4.1 Resultados</vt:lpstr>
      <vt:lpstr>4 Avaliação da Intervenção 4.1 Resultados</vt:lpstr>
      <vt:lpstr>4 Avaliação da Intervenção 4.1 Resultados</vt:lpstr>
      <vt:lpstr>4 Avaliação da Intervenção 4.1 Resultados</vt:lpstr>
      <vt:lpstr>4 Avaliação da Intervenção 4.1 Resultados</vt:lpstr>
      <vt:lpstr>4 Avaliação da Intervenção 4.1 Resultados</vt:lpstr>
      <vt:lpstr>4 Avaliação da Intervenção 4.1 Resultados</vt:lpstr>
      <vt:lpstr>4 Avaliação da Intervenção 4.1 Resultados</vt:lpstr>
      <vt:lpstr>4 Avaliação da Intervenção 4.1 Resultados</vt:lpstr>
      <vt:lpstr>4 Avaliação da Intervenção 4.1 Resultados</vt:lpstr>
      <vt:lpstr>4 Avaliação da Intervenção 4.1 Resultados</vt:lpstr>
      <vt:lpstr>4.2 Discussão</vt:lpstr>
      <vt:lpstr>4.2 Discussão</vt:lpstr>
      <vt:lpstr>5 Reflexão Crítica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Cliente</dc:creator>
  <cp:lastModifiedBy>cliente</cp:lastModifiedBy>
  <cp:revision>20</cp:revision>
  <dcterms:created xsi:type="dcterms:W3CDTF">2015-01-22T14:15:18Z</dcterms:created>
  <dcterms:modified xsi:type="dcterms:W3CDTF">2015-01-27T03:00:14Z</dcterms:modified>
</cp:coreProperties>
</file>