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6" r:id="rId3"/>
    <p:sldId id="259" r:id="rId4"/>
    <p:sldId id="308" r:id="rId5"/>
    <p:sldId id="309" r:id="rId6"/>
    <p:sldId id="260" r:id="rId7"/>
    <p:sldId id="261" r:id="rId8"/>
    <p:sldId id="262" r:id="rId9"/>
    <p:sldId id="307" r:id="rId10"/>
    <p:sldId id="310" r:id="rId11"/>
    <p:sldId id="263" r:id="rId12"/>
    <p:sldId id="265" r:id="rId13"/>
    <p:sldId id="267" r:id="rId14"/>
    <p:sldId id="269" r:id="rId15"/>
    <p:sldId id="271" r:id="rId16"/>
    <p:sldId id="273" r:id="rId17"/>
    <p:sldId id="275" r:id="rId18"/>
    <p:sldId id="277" r:id="rId19"/>
    <p:sldId id="279" r:id="rId20"/>
    <p:sldId id="281" r:id="rId21"/>
    <p:sldId id="283" r:id="rId22"/>
    <p:sldId id="285" r:id="rId23"/>
    <p:sldId id="287" r:id="rId24"/>
    <p:sldId id="289" r:id="rId25"/>
    <p:sldId id="291" r:id="rId26"/>
    <p:sldId id="295" r:id="rId27"/>
    <p:sldId id="296" r:id="rId28"/>
    <p:sldId id="297" r:id="rId29"/>
    <p:sldId id="298" r:id="rId30"/>
    <p:sldId id="299" r:id="rId31"/>
    <p:sldId id="302" r:id="rId32"/>
    <p:sldId id="304" r:id="rId33"/>
    <p:sldId id="305" r:id="rId34"/>
    <p:sldId id="306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angela de Leon Veleda de Souza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s\Desktop\Planilha%20Thaise%20arrumad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s\Desktop\Planilha%20Thaise%20arrumad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s\Desktop\Planilha%20Thaise%20arrumad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s\Desktop\Planilha%20Thaise%20arrumad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s\Desktop\THAISE%20-%20SAUDE%20BUC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s\Desktop\Planilha%20Thaise%20arrumad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s\Desktop\Planilha%20Thaise%20arrumad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s\Desktop\Planilha%20Thaise%20arrumad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s\Desktop\Planilha%20Thaise%20arrumad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s\Desktop\Planilha%20Thaise%20arrumad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s\Desktop\Planilha%20Thaise%20arrumad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s\Desktop\Planilha%20Thaise%20arrumad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os\Desktop\Planilha%20Thaise%20arrumad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#,#00%</c:formatCode>
                <c:ptCount val="3"/>
                <c:pt idx="0">
                  <c:v>0.27522935779816499</c:v>
                </c:pt>
                <c:pt idx="1">
                  <c:v>0.94495412844036697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133952"/>
        <c:axId val="46583168"/>
      </c:barChart>
      <c:catAx>
        <c:axId val="51133952"/>
        <c:scaling>
          <c:orientation val="minMax"/>
        </c:scaling>
        <c:delete val="0"/>
        <c:axPos val="b"/>
        <c:numFmt formatCode="ge\r\a\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6583168"/>
        <c:crosses val="autoZero"/>
        <c:auto val="1"/>
        <c:lblAlgn val="ctr"/>
        <c:lblOffset val="100"/>
        <c:noMultiLvlLbl val="0"/>
      </c:catAx>
      <c:valAx>
        <c:axId val="465831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0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11339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816325888397"/>
          <c:y val="6.9079995203294206E-2"/>
          <c:w val="0.84570768855567202"/>
          <c:h val="0.84489817978526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Indicadores!$C$62</c:f>
              <c:strCache>
                <c:ptCount val="1"/>
                <c:pt idx="0">
                  <c:v>Proporção de crianças de 6 a 72 meses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Indicadores!$D$61:$F$61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Indicadores!$D$62:$F$62</c:f>
              <c:numCache>
                <c:formatCode>#,#00%</c:formatCode>
                <c:ptCount val="3"/>
                <c:pt idx="0">
                  <c:v>0.39130434782608697</c:v>
                </c:pt>
                <c:pt idx="1">
                  <c:v>0.27777777777777801</c:v>
                </c:pt>
                <c:pt idx="2">
                  <c:v>0.282608695652174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045760"/>
        <c:axId val="69092480"/>
      </c:barChart>
      <c:catAx>
        <c:axId val="69045760"/>
        <c:scaling>
          <c:orientation val="minMax"/>
        </c:scaling>
        <c:delete val="0"/>
        <c:axPos val="b"/>
        <c:numFmt formatCode="ge\r\a\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092480"/>
        <c:crosses val="autoZero"/>
        <c:auto val="1"/>
        <c:lblAlgn val="ctr"/>
        <c:lblOffset val="100"/>
        <c:noMultiLvlLbl val="0"/>
      </c:catAx>
      <c:valAx>
        <c:axId val="6909248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0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0457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Indicadores!$C$95</c:f>
              <c:strCache>
                <c:ptCount val="1"/>
                <c:pt idx="0">
                  <c:v>Número de crianças colocadas para mamar durante a primeira consulta.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Indicadores!$D$94:$F$94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Indicadores!$D$95:$F$95</c:f>
              <c:numCache>
                <c:formatCode>#,#00%</c:formatCode>
                <c:ptCount val="3"/>
                <c:pt idx="0">
                  <c:v>0.233333333333333</c:v>
                </c:pt>
                <c:pt idx="1">
                  <c:v>0.31067961165048502</c:v>
                </c:pt>
                <c:pt idx="2">
                  <c:v>0.32110091743119301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322752"/>
        <c:axId val="69097664"/>
      </c:barChart>
      <c:catAx>
        <c:axId val="69322752"/>
        <c:scaling>
          <c:orientation val="minMax"/>
        </c:scaling>
        <c:delete val="0"/>
        <c:axPos val="b"/>
        <c:numFmt formatCode="ge\r\a\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097664"/>
        <c:crosses val="autoZero"/>
        <c:auto val="1"/>
        <c:lblAlgn val="ctr"/>
        <c:lblOffset val="100"/>
        <c:noMultiLvlLbl val="0"/>
      </c:catAx>
      <c:valAx>
        <c:axId val="690976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0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3227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Indicadores!$C$108</c:f>
              <c:strCache>
                <c:ptCount val="1"/>
                <c:pt idx="0">
                  <c:v>Proporção de crianças cujas mães receberam orientação sobre higiene bucal, etiologia e prevenção da cárie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Indicadores!$D$107:$F$107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Indicadores!$D$108:$F$108</c:f>
              <c:numCache>
                <c:formatCode>#,#00%</c:formatCode>
                <c:ptCount val="3"/>
                <c:pt idx="0">
                  <c:v>0.93333333333333302</c:v>
                </c:pt>
                <c:pt idx="1">
                  <c:v>0.970873786407767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419520"/>
        <c:axId val="69133440"/>
      </c:barChart>
      <c:catAx>
        <c:axId val="69419520"/>
        <c:scaling>
          <c:orientation val="minMax"/>
        </c:scaling>
        <c:delete val="0"/>
        <c:axPos val="b"/>
        <c:numFmt formatCode="ge\r\a\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133440"/>
        <c:crosses val="autoZero"/>
        <c:auto val="1"/>
        <c:lblAlgn val="ctr"/>
        <c:lblOffset val="100"/>
        <c:noMultiLvlLbl val="0"/>
      </c:catAx>
      <c:valAx>
        <c:axId val="691334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0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4195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00012305487199"/>
          <c:y val="5.98309826656283E-2"/>
          <c:w val="0.84072663409486303"/>
          <c:h val="0.811966965667752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residentes na área de abrangência da unidade de saúde com primeira consulta odontológica programática.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#,#00%</c:formatCode>
                <c:ptCount val="3"/>
                <c:pt idx="0">
                  <c:v>8.3333333333333301E-2</c:v>
                </c:pt>
                <c:pt idx="1">
                  <c:v>0.21296296296296299</c:v>
                </c:pt>
                <c:pt idx="2">
                  <c:v>0.240740740740741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421056"/>
        <c:axId val="69136320"/>
      </c:barChart>
      <c:catAx>
        <c:axId val="69421056"/>
        <c:scaling>
          <c:orientation val="minMax"/>
        </c:scaling>
        <c:delete val="0"/>
        <c:axPos val="b"/>
        <c:numFmt formatCode="ge\r\a\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13632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691363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0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421056"/>
        <c:crossesAt val="1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85190430029199"/>
          <c:y val="5.91664583564789E-2"/>
          <c:w val="0.86596468069075105"/>
          <c:h val="0.86715654279154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com primeira consulta na primeira semana de vida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Indicadores!$D$9:$F$9</c:f>
              <c:numCache>
                <c:formatCode>#,#00%</c:formatCode>
                <c:ptCount val="3"/>
                <c:pt idx="0">
                  <c:v>0.63333333333333297</c:v>
                </c:pt>
                <c:pt idx="1">
                  <c:v>0.74757281553398103</c:v>
                </c:pt>
                <c:pt idx="2">
                  <c:v>0.75229357798165097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730944"/>
        <c:axId val="46585472"/>
      </c:barChart>
      <c:catAx>
        <c:axId val="51730944"/>
        <c:scaling>
          <c:orientation val="minMax"/>
        </c:scaling>
        <c:delete val="0"/>
        <c:axPos val="b"/>
        <c:numFmt formatCode="ge\r\a\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6585472"/>
        <c:crosses val="autoZero"/>
        <c:auto val="1"/>
        <c:lblAlgn val="ctr"/>
        <c:lblOffset val="100"/>
        <c:noMultiLvlLbl val="0"/>
      </c:catAx>
      <c:valAx>
        <c:axId val="4658547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0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17309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crianças com monitoramento de crescimento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Indicadores!$D$13:$F$13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Indicadores!$D$14:$F$14</c:f>
              <c:numCache>
                <c:formatCode>#,#00%</c:formatCode>
                <c:ptCount val="3"/>
                <c:pt idx="0">
                  <c:v>0.6</c:v>
                </c:pt>
                <c:pt idx="1">
                  <c:v>0.74757281553398103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66272"/>
        <c:axId val="73482240"/>
      </c:barChart>
      <c:catAx>
        <c:axId val="46966272"/>
        <c:scaling>
          <c:orientation val="minMax"/>
        </c:scaling>
        <c:delete val="0"/>
        <c:axPos val="b"/>
        <c:numFmt formatCode="ge\r\a\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482240"/>
        <c:crosses val="autoZero"/>
        <c:auto val="1"/>
        <c:lblAlgn val="ctr"/>
        <c:lblOffset val="100"/>
        <c:noMultiLvlLbl val="0"/>
      </c:catAx>
      <c:valAx>
        <c:axId val="734822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0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69662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crianças com excesso de peso monitoradas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Indicadores!$D$23:$F$23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Indicadores!$D$24:$F$24</c:f>
              <c:numCache>
                <c:formatCode>#,#00%</c:formatCode>
                <c:ptCount val="3"/>
                <c:pt idx="0">
                  <c:v>0</c:v>
                </c:pt>
                <c:pt idx="1">
                  <c:v>0.71428571428571397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687936"/>
        <c:axId val="73485120"/>
      </c:barChart>
      <c:catAx>
        <c:axId val="51687936"/>
        <c:scaling>
          <c:orientation val="minMax"/>
        </c:scaling>
        <c:delete val="0"/>
        <c:axPos val="b"/>
        <c:numFmt formatCode="ge\r\a\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485120"/>
        <c:crosses val="autoZero"/>
        <c:auto val="1"/>
        <c:lblAlgn val="ctr"/>
        <c:lblOffset val="100"/>
        <c:noMultiLvlLbl val="0"/>
      </c:catAx>
      <c:valAx>
        <c:axId val="734851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0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16879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178137484565"/>
          <c:y val="5.0365274729234299E-2"/>
          <c:w val="0.864143780619961"/>
          <c:h val="0.83599045714340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Indicadores!$C$29</c:f>
              <c:strCache>
                <c:ptCount val="1"/>
                <c:pt idx="0">
                  <c:v>Proporção de crianças com monitoramento de desenvolvimento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Indicadores!$D$28:$F$28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Indicadores!$D$29:$F$29</c:f>
              <c:numCache>
                <c:formatCode>#,#00%</c:formatCode>
                <c:ptCount val="3"/>
                <c:pt idx="0">
                  <c:v>0.63333333333333297</c:v>
                </c:pt>
                <c:pt idx="1">
                  <c:v>0.74757281553398103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689472"/>
        <c:axId val="73487424"/>
      </c:barChart>
      <c:catAx>
        <c:axId val="51689472"/>
        <c:scaling>
          <c:orientation val="minMax"/>
        </c:scaling>
        <c:delete val="0"/>
        <c:axPos val="b"/>
        <c:numFmt formatCode="ge\r\a\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487424"/>
        <c:crosses val="autoZero"/>
        <c:auto val="1"/>
        <c:lblAlgn val="ctr"/>
        <c:lblOffset val="100"/>
        <c:noMultiLvlLbl val="0"/>
      </c:catAx>
      <c:valAx>
        <c:axId val="734874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0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16894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Indicadores!$C$34</c:f>
              <c:strCache>
                <c:ptCount val="1"/>
                <c:pt idx="0">
                  <c:v>Proporção de crianças com vacinação em dia para a idade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Indicadores!$D$33:$F$33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Indicadores!$D$34:$F$34</c:f>
              <c:numCache>
                <c:formatCode>#,#00%</c:formatCode>
                <c:ptCount val="3"/>
                <c:pt idx="0">
                  <c:v>0.93333333333333302</c:v>
                </c:pt>
                <c:pt idx="1">
                  <c:v>0.990291262135922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691008"/>
        <c:axId val="73489728"/>
      </c:barChart>
      <c:catAx>
        <c:axId val="51691008"/>
        <c:scaling>
          <c:orientation val="minMax"/>
        </c:scaling>
        <c:delete val="0"/>
        <c:axPos val="b"/>
        <c:numFmt formatCode="ge\r\a\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3489728"/>
        <c:crosses val="autoZero"/>
        <c:auto val="1"/>
        <c:lblAlgn val="ctr"/>
        <c:lblOffset val="100"/>
        <c:noMultiLvlLbl val="0"/>
      </c:catAx>
      <c:valAx>
        <c:axId val="73489728"/>
        <c:scaling>
          <c:orientation val="minMax"/>
          <c:max val="1"/>
          <c:min val="0.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0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16910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crianças de 6 a 24 meses com suplementação de ferro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Indicadores!$D$39:$F$39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Indicadores!$D$40:$F$40</c:f>
              <c:numCache>
                <c:formatCode>#,#00%</c:formatCode>
                <c:ptCount val="3"/>
                <c:pt idx="0">
                  <c:v>0.91666666666666596</c:v>
                </c:pt>
                <c:pt idx="1">
                  <c:v>0.8125</c:v>
                </c:pt>
                <c:pt idx="2">
                  <c:v>0.84375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920832"/>
        <c:axId val="68806336"/>
      </c:barChart>
      <c:catAx>
        <c:axId val="68920832"/>
        <c:scaling>
          <c:orientation val="minMax"/>
        </c:scaling>
        <c:delete val="0"/>
        <c:axPos val="b"/>
        <c:numFmt formatCode="ge\r\a\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806336"/>
        <c:crosses val="autoZero"/>
        <c:auto val="1"/>
        <c:lblAlgn val="ctr"/>
        <c:lblOffset val="100"/>
        <c:noMultiLvlLbl val="0"/>
      </c:catAx>
      <c:valAx>
        <c:axId val="6880633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0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9208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Indicadores!$D$45:$F$45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Indicadores!$D$46:$F$46</c:f>
              <c:numCache>
                <c:formatCode>#,#00%</c:formatCode>
                <c:ptCount val="3"/>
                <c:pt idx="0">
                  <c:v>0.7</c:v>
                </c:pt>
                <c:pt idx="1">
                  <c:v>0.71844660194174803</c:v>
                </c:pt>
                <c:pt idx="2">
                  <c:v>0.73394495412844096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922880"/>
        <c:axId val="68808640"/>
      </c:barChart>
      <c:catAx>
        <c:axId val="68922880"/>
        <c:scaling>
          <c:orientation val="minMax"/>
        </c:scaling>
        <c:delete val="0"/>
        <c:axPos val="b"/>
        <c:numFmt formatCode="ge\r\a\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808640"/>
        <c:crosses val="autoZero"/>
        <c:auto val="1"/>
        <c:lblAlgn val="ctr"/>
        <c:lblOffset val="100"/>
        <c:noMultiLvlLbl val="0"/>
      </c:catAx>
      <c:valAx>
        <c:axId val="688086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0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9228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crianças entre 6 e 72 meses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Indicadores!$D$56:$F$56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Indicadores!$D$57:$F$57</c:f>
              <c:numCache>
                <c:formatCode>#,#00%</c:formatCode>
                <c:ptCount val="3"/>
                <c:pt idx="0">
                  <c:v>0.52173913043478304</c:v>
                </c:pt>
                <c:pt idx="1">
                  <c:v>0.43333333333333302</c:v>
                </c:pt>
                <c:pt idx="2">
                  <c:v>0.44565217391304401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044224"/>
        <c:axId val="68811520"/>
      </c:barChart>
      <c:catAx>
        <c:axId val="69044224"/>
        <c:scaling>
          <c:orientation val="minMax"/>
        </c:scaling>
        <c:delete val="0"/>
        <c:axPos val="b"/>
        <c:numFmt formatCode="ge\r\a\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811520"/>
        <c:crosses val="autoZero"/>
        <c:auto val="1"/>
        <c:lblAlgn val="ctr"/>
        <c:lblOffset val="100"/>
        <c:noMultiLvlLbl val="0"/>
      </c:catAx>
      <c:valAx>
        <c:axId val="688115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#,#0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90442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A9AD-6296-4607-95E2-5F7683D3E6C0}" type="datetimeFigureOut">
              <a:rPr lang="pt-BR" smtClean="0"/>
              <a:t>26/01/2015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DBD50E-B4DD-415D-BDEC-5EA0A8F30E4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A9AD-6296-4607-95E2-5F7683D3E6C0}" type="datetimeFigureOut">
              <a:rPr lang="pt-BR" smtClean="0"/>
              <a:t>26/01/2015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D50E-B4DD-415D-BDEC-5EA0A8F30E4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A9AD-6296-4607-95E2-5F7683D3E6C0}" type="datetimeFigureOut">
              <a:rPr lang="pt-BR" smtClean="0"/>
              <a:t>26/01/2015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D50E-B4DD-415D-BDEC-5EA0A8F30E4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A9AD-6296-4607-95E2-5F7683D3E6C0}" type="datetimeFigureOut">
              <a:rPr lang="pt-BR" smtClean="0"/>
              <a:t>26/01/2015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D50E-B4DD-415D-BDEC-5EA0A8F30E4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A9AD-6296-4607-95E2-5F7683D3E6C0}" type="datetimeFigureOut">
              <a:rPr lang="pt-BR" smtClean="0"/>
              <a:t>26/01/2015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D50E-B4DD-415D-BDEC-5EA0A8F30E4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A9AD-6296-4607-95E2-5F7683D3E6C0}" type="datetimeFigureOut">
              <a:rPr lang="pt-BR" smtClean="0"/>
              <a:t>26/01/2015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D50E-B4DD-415D-BDEC-5EA0A8F30E4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A9AD-6296-4607-95E2-5F7683D3E6C0}" type="datetimeFigureOut">
              <a:rPr lang="pt-BR" smtClean="0"/>
              <a:t>26/01/2015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D50E-B4DD-415D-BDEC-5EA0A8F30E48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A9AD-6296-4607-95E2-5F7683D3E6C0}" type="datetimeFigureOut">
              <a:rPr lang="pt-BR" smtClean="0"/>
              <a:t>26/01/2015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D50E-B4DD-415D-BDEC-5EA0A8F30E4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A9AD-6296-4607-95E2-5F7683D3E6C0}" type="datetimeFigureOut">
              <a:rPr lang="pt-BR" smtClean="0"/>
              <a:t>26/01/2015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D50E-B4DD-415D-BDEC-5EA0A8F30E4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A9AD-6296-4607-95E2-5F7683D3E6C0}" type="datetimeFigureOut">
              <a:rPr lang="pt-BR" smtClean="0"/>
              <a:t>26/01/2015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D50E-B4DD-415D-BDEC-5EA0A8F30E4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A9AD-6296-4607-95E2-5F7683D3E6C0}" type="datetimeFigureOut">
              <a:rPr lang="pt-BR" smtClean="0"/>
              <a:t>26/01/2015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D50E-B4DD-415D-BDEC-5EA0A8F30E4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36DA9AD-6296-4607-95E2-5F7683D3E6C0}" type="datetimeFigureOut">
              <a:rPr lang="pt-BR" smtClean="0"/>
              <a:t>26/01/2015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ADBD50E-B4DD-415D-BDEC-5EA0A8F30E48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656"/>
            <a:ext cx="4176464" cy="5793507"/>
          </a:xfrm>
        </p:spPr>
      </p:pic>
      <p:sp>
        <p:nvSpPr>
          <p:cNvPr id="2" name="CaixaDeTexto 1"/>
          <p:cNvSpPr txBox="1"/>
          <p:nvPr/>
        </p:nvSpPr>
        <p:spPr>
          <a:xfrm>
            <a:off x="251520" y="40466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Mapa</a:t>
            </a:r>
            <a:r>
              <a:rPr lang="en-US" sz="2000" dirty="0" smtClean="0"/>
              <a:t> </a:t>
            </a:r>
            <a:r>
              <a:rPr lang="en-US" sz="2000" dirty="0" err="1"/>
              <a:t>U</a:t>
            </a:r>
            <a:r>
              <a:rPr lang="en-US" sz="2000" dirty="0" err="1" smtClean="0"/>
              <a:t>rbanístico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909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24" y="836712"/>
            <a:ext cx="6567902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051720" y="5373216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Palestrando</a:t>
            </a:r>
            <a:r>
              <a:rPr lang="en-US" sz="2200" dirty="0" smtClean="0"/>
              <a:t> no </a:t>
            </a:r>
            <a:r>
              <a:rPr lang="en-US" sz="2200" dirty="0" err="1" smtClean="0"/>
              <a:t>Curso</a:t>
            </a:r>
            <a:r>
              <a:rPr lang="en-US" sz="2200" dirty="0" smtClean="0"/>
              <a:t> de </a:t>
            </a:r>
            <a:r>
              <a:rPr lang="en-US" sz="2200" dirty="0" err="1" smtClean="0"/>
              <a:t>Gestante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341696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908720"/>
          </a:xfrm>
        </p:spPr>
        <p:txBody>
          <a:bodyPr/>
          <a:lstStyle/>
          <a:p>
            <a:pPr algn="l"/>
            <a:r>
              <a:rPr lang="pt-BR" sz="2800" dirty="0" smtClean="0">
                <a:solidFill>
                  <a:schemeClr val="tx1"/>
                </a:solidFill>
              </a:rPr>
              <a:t>Objetivos, metas e resultados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u="sng" dirty="0" smtClean="0">
                <a:solidFill>
                  <a:schemeClr val="tx1"/>
                </a:solidFill>
              </a:rPr>
              <a:t>Objetivo 1</a:t>
            </a:r>
            <a:r>
              <a:rPr lang="pt-BR" sz="2000" dirty="0" smtClean="0">
                <a:solidFill>
                  <a:schemeClr val="tx1"/>
                </a:solidFill>
              </a:rPr>
              <a:t>: Ampliar a cobertura do Programa de Saúde da Criança</a:t>
            </a:r>
          </a:p>
          <a:p>
            <a:pPr marL="0" indent="0">
              <a:buNone/>
            </a:pPr>
            <a:r>
              <a:rPr lang="pt-BR" sz="2000" u="sng" dirty="0" smtClean="0">
                <a:solidFill>
                  <a:schemeClr val="tx1"/>
                </a:solidFill>
              </a:rPr>
              <a:t>Meta 1: </a:t>
            </a:r>
            <a:r>
              <a:rPr lang="pt-BR" sz="2000" dirty="0" smtClean="0">
                <a:solidFill>
                  <a:schemeClr val="tx1"/>
                </a:solidFill>
              </a:rPr>
              <a:t>Ampliar a cobertura a 80% das crianças entre zero a 72 meses da área de abrangência da ESF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u="sng" dirty="0">
                <a:solidFill>
                  <a:schemeClr val="tx1"/>
                </a:solidFill>
              </a:rPr>
              <a:t>Resultado 1</a:t>
            </a:r>
            <a:r>
              <a:rPr lang="pt-BR" sz="2000" u="sng" dirty="0" smtClean="0">
                <a:solidFill>
                  <a:schemeClr val="tx1"/>
                </a:solidFill>
              </a:rPr>
              <a:t>:</a:t>
            </a:r>
            <a:r>
              <a:rPr lang="pt-BR" sz="2000" dirty="0" smtClean="0">
                <a:solidFill>
                  <a:schemeClr val="tx1"/>
                </a:solidFill>
              </a:rPr>
              <a:t> Proporção de crianças entre zero e 72 meses inscritas no programa.</a:t>
            </a:r>
            <a:endParaRPr lang="pt-BR" sz="2000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461076"/>
              </p:ext>
            </p:extLst>
          </p:nvPr>
        </p:nvGraphicFramePr>
        <p:xfrm>
          <a:off x="1907704" y="3429000"/>
          <a:ext cx="518457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0772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91264" cy="6165304"/>
          </a:xfrm>
        </p:spPr>
        <p:txBody>
          <a:bodyPr/>
          <a:lstStyle/>
          <a:p>
            <a:pPr marL="0" indent="0">
              <a:buNone/>
            </a:pPr>
            <a:r>
              <a:rPr lang="pt-BR" sz="2000" b="1" u="sng" dirty="0" smtClean="0">
                <a:solidFill>
                  <a:schemeClr val="tx1"/>
                </a:solidFill>
              </a:rPr>
              <a:t>Objetivo 2: </a:t>
            </a:r>
            <a:r>
              <a:rPr lang="pt-BR" sz="2000" dirty="0" smtClean="0">
                <a:solidFill>
                  <a:schemeClr val="tx1"/>
                </a:solidFill>
              </a:rPr>
              <a:t>Melhorar a qualidade do atendimento à criança</a:t>
            </a:r>
            <a:endParaRPr lang="pt-BR" sz="2000" b="1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u="sng" dirty="0" smtClean="0">
                <a:solidFill>
                  <a:schemeClr val="tx1"/>
                </a:solidFill>
              </a:rPr>
              <a:t>Meta 2.1:</a:t>
            </a:r>
            <a:r>
              <a:rPr lang="pt-BR" sz="2000" dirty="0" smtClean="0">
                <a:solidFill>
                  <a:schemeClr val="tx1"/>
                </a:solidFill>
              </a:rPr>
              <a:t> Realizar a primeira consulta na primeira semana de vida para 100% das crianças cadastradas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u="sng" dirty="0">
                <a:solidFill>
                  <a:schemeClr val="tx1"/>
                </a:solidFill>
              </a:rPr>
              <a:t>Resultado 2.1</a:t>
            </a:r>
            <a:r>
              <a:rPr lang="pt-BR" sz="2000" u="sng" dirty="0" smtClean="0">
                <a:solidFill>
                  <a:schemeClr val="tx1"/>
                </a:solidFill>
              </a:rPr>
              <a:t>:</a:t>
            </a:r>
            <a:r>
              <a:rPr lang="pt-BR" sz="2000" dirty="0" smtClean="0">
                <a:solidFill>
                  <a:schemeClr val="tx1"/>
                </a:solidFill>
              </a:rPr>
              <a:t> Proporção de crianças com primeira consulta na primeira semana de vida </a:t>
            </a:r>
            <a:endParaRPr lang="pt-BR" sz="2000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21792"/>
              </p:ext>
            </p:extLst>
          </p:nvPr>
        </p:nvGraphicFramePr>
        <p:xfrm>
          <a:off x="1979712" y="2996952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48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pt-BR" sz="2000" b="1" u="sng" dirty="0">
                <a:solidFill>
                  <a:schemeClr val="tx1"/>
                </a:solidFill>
              </a:rPr>
              <a:t>Objetivo 2: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Melhorar a qualidade do atendimento à criança</a:t>
            </a:r>
            <a:endParaRPr lang="pt-BR" sz="2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u="sng" dirty="0" smtClean="0">
                <a:solidFill>
                  <a:schemeClr val="tx1"/>
                </a:solidFill>
              </a:rPr>
              <a:t>Meta 2.2:</a:t>
            </a:r>
            <a:r>
              <a:rPr lang="pt-BR" sz="2000" dirty="0" smtClean="0">
                <a:solidFill>
                  <a:schemeClr val="tx1"/>
                </a:solidFill>
              </a:rPr>
              <a:t> Monitorar o crescimento em 100% das crianças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u="sng" dirty="0">
                <a:solidFill>
                  <a:schemeClr val="tx1"/>
                </a:solidFill>
              </a:rPr>
              <a:t>Resultado 2.2</a:t>
            </a:r>
            <a:r>
              <a:rPr lang="pt-BR" sz="2000" u="sng" dirty="0" smtClean="0">
                <a:solidFill>
                  <a:schemeClr val="tx1"/>
                </a:solidFill>
              </a:rPr>
              <a:t>:</a:t>
            </a:r>
            <a:r>
              <a:rPr lang="pt-BR" sz="2000" dirty="0" smtClean="0">
                <a:solidFill>
                  <a:schemeClr val="tx1"/>
                </a:solidFill>
              </a:rPr>
              <a:t> Proporção de crianças com monitoramento do crescimento</a:t>
            </a: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264354"/>
              </p:ext>
            </p:extLst>
          </p:nvPr>
        </p:nvGraphicFramePr>
        <p:xfrm>
          <a:off x="1691680" y="2708920"/>
          <a:ext cx="583264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06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pt-BR" b="1" u="sng" dirty="0">
                <a:solidFill>
                  <a:schemeClr val="tx1"/>
                </a:solidFill>
              </a:rPr>
              <a:t>Objetivo 2: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Melhorar a qualidade do atendimento à criança</a:t>
            </a:r>
            <a:endParaRPr lang="pt-BR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u="sng" dirty="0" smtClean="0">
                <a:solidFill>
                  <a:schemeClr val="tx1"/>
                </a:solidFill>
              </a:rPr>
              <a:t>Meta 2.3: </a:t>
            </a:r>
            <a:r>
              <a:rPr lang="pt-BR" dirty="0">
                <a:solidFill>
                  <a:schemeClr val="tx1"/>
                </a:solidFill>
              </a:rPr>
              <a:t>M</a:t>
            </a:r>
            <a:r>
              <a:rPr lang="pt-BR" dirty="0" smtClean="0">
                <a:solidFill>
                  <a:schemeClr val="tx1"/>
                </a:solidFill>
              </a:rPr>
              <a:t>onitorar 100% das crianças com déficit de peso</a:t>
            </a:r>
            <a:endParaRPr lang="pt-BR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u="sng" dirty="0">
                <a:solidFill>
                  <a:schemeClr val="tx1"/>
                </a:solidFill>
              </a:rPr>
              <a:t>Resultado 2.3</a:t>
            </a:r>
            <a:r>
              <a:rPr lang="pt-BR" u="sng" dirty="0" smtClean="0">
                <a:solidFill>
                  <a:schemeClr val="tx1"/>
                </a:solidFill>
              </a:rPr>
              <a:t>:</a:t>
            </a:r>
            <a:r>
              <a:rPr lang="pt-BR" dirty="0" smtClean="0">
                <a:solidFill>
                  <a:schemeClr val="tx1"/>
                </a:solidFill>
              </a:rPr>
              <a:t> Diagnosticamos cinco crianças com déficit de peso e 100% delas foram monitoradas nos três meses de intervenção.</a:t>
            </a:r>
            <a:endParaRPr lang="pt-BR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1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u="sng" dirty="0">
                <a:solidFill>
                  <a:schemeClr val="tx1"/>
                </a:solidFill>
              </a:rPr>
              <a:t>Objetivo 2: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Melhorar a qualidade do atendimento à criança</a:t>
            </a:r>
            <a:endParaRPr lang="pt-BR" sz="2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u="sng" dirty="0" smtClean="0">
                <a:solidFill>
                  <a:schemeClr val="tx1"/>
                </a:solidFill>
              </a:rPr>
              <a:t>Meta 2.4:</a:t>
            </a:r>
            <a:r>
              <a:rPr lang="pt-BR" sz="2000" dirty="0" smtClean="0">
                <a:solidFill>
                  <a:schemeClr val="tx1"/>
                </a:solidFill>
              </a:rPr>
              <a:t> Monitorar 100% das crianças com excesso de peso</a:t>
            </a:r>
          </a:p>
          <a:p>
            <a:pPr marL="0" indent="0">
              <a:buNone/>
            </a:pPr>
            <a:endParaRPr lang="en-US" sz="2000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u="sng" dirty="0">
                <a:solidFill>
                  <a:schemeClr val="tx1"/>
                </a:solidFill>
              </a:rPr>
              <a:t>Resultado 2.4</a:t>
            </a:r>
            <a:r>
              <a:rPr lang="pt-BR" sz="2000" u="sng" dirty="0" smtClean="0">
                <a:solidFill>
                  <a:schemeClr val="tx1"/>
                </a:solidFill>
              </a:rPr>
              <a:t>: </a:t>
            </a:r>
            <a:r>
              <a:rPr lang="pt-BR" sz="2000" dirty="0" smtClean="0">
                <a:solidFill>
                  <a:schemeClr val="tx1"/>
                </a:solidFill>
              </a:rPr>
              <a:t> Proporção de crianças com excesso de peso monitoradas</a:t>
            </a:r>
            <a:endParaRPr lang="pt-BR" sz="2000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886119"/>
              </p:ext>
            </p:extLst>
          </p:nvPr>
        </p:nvGraphicFramePr>
        <p:xfrm>
          <a:off x="1619672" y="3068960"/>
          <a:ext cx="576064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71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pt-BR" sz="2000" b="1" u="sng" dirty="0">
                <a:solidFill>
                  <a:schemeClr val="tx1"/>
                </a:solidFill>
              </a:rPr>
              <a:t>Objetivo 2: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Melhorar a qualidade do atendimento à criança</a:t>
            </a:r>
            <a:endParaRPr lang="pt-BR" sz="2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u="sng" dirty="0" smtClean="0">
                <a:solidFill>
                  <a:schemeClr val="tx1"/>
                </a:solidFill>
              </a:rPr>
              <a:t>Meta 2.5</a:t>
            </a:r>
            <a:r>
              <a:rPr lang="pt-BR" sz="2000" dirty="0" smtClean="0">
                <a:solidFill>
                  <a:schemeClr val="tx1"/>
                </a:solidFill>
              </a:rPr>
              <a:t>: Monitorar o desenvolvimento em 100% das crianças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u="sng" dirty="0">
                <a:solidFill>
                  <a:schemeClr val="tx1"/>
                </a:solidFill>
              </a:rPr>
              <a:t>Resultado 2.5</a:t>
            </a:r>
            <a:r>
              <a:rPr lang="pt-BR" sz="2000" dirty="0" smtClean="0">
                <a:solidFill>
                  <a:schemeClr val="tx1"/>
                </a:solidFill>
              </a:rPr>
              <a:t>: Proporção de crianças com monitoramento do desenvolvimento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0269"/>
              </p:ext>
            </p:extLst>
          </p:nvPr>
        </p:nvGraphicFramePr>
        <p:xfrm>
          <a:off x="1547664" y="2852936"/>
          <a:ext cx="612068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29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5688632"/>
          </a:xfrm>
        </p:spPr>
        <p:txBody>
          <a:bodyPr/>
          <a:lstStyle/>
          <a:p>
            <a:pPr marL="0" indent="0">
              <a:buNone/>
            </a:pPr>
            <a:r>
              <a:rPr lang="pt-BR" sz="2000" b="1" u="sng" dirty="0">
                <a:solidFill>
                  <a:schemeClr val="tx1"/>
                </a:solidFill>
              </a:rPr>
              <a:t>Objetivo 2: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Melhorar a qualidade do atendimento à criança</a:t>
            </a:r>
            <a:endParaRPr lang="pt-BR" sz="2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u="sng" dirty="0" smtClean="0">
                <a:solidFill>
                  <a:schemeClr val="tx1"/>
                </a:solidFill>
              </a:rPr>
              <a:t>Meta 2.6</a:t>
            </a:r>
            <a:r>
              <a:rPr lang="pt-BR" sz="2000" dirty="0" smtClean="0">
                <a:solidFill>
                  <a:schemeClr val="tx1"/>
                </a:solidFill>
              </a:rPr>
              <a:t>: Vacinar 100% das crianças de acordo com a idade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u="sng" dirty="0">
                <a:solidFill>
                  <a:schemeClr val="tx1"/>
                </a:solidFill>
              </a:rPr>
              <a:t>Resultado 2.6</a:t>
            </a:r>
            <a:r>
              <a:rPr lang="pt-BR" sz="2000" u="sng" dirty="0" smtClean="0">
                <a:solidFill>
                  <a:schemeClr val="tx1"/>
                </a:solidFill>
              </a:rPr>
              <a:t>:</a:t>
            </a:r>
            <a:r>
              <a:rPr lang="pt-BR" sz="2000" dirty="0" smtClean="0">
                <a:solidFill>
                  <a:schemeClr val="tx1"/>
                </a:solidFill>
              </a:rPr>
              <a:t> Proporção de crianças com vacinação em dia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026515"/>
              </p:ext>
            </p:extLst>
          </p:nvPr>
        </p:nvGraphicFramePr>
        <p:xfrm>
          <a:off x="1619672" y="2852936"/>
          <a:ext cx="6048672" cy="3663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16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91264" cy="5688632"/>
          </a:xfrm>
        </p:spPr>
        <p:txBody>
          <a:bodyPr/>
          <a:lstStyle/>
          <a:p>
            <a:pPr marL="0" indent="0">
              <a:buNone/>
            </a:pPr>
            <a:r>
              <a:rPr lang="pt-BR" sz="2000" b="1" u="sng" dirty="0">
                <a:solidFill>
                  <a:schemeClr val="tx1"/>
                </a:solidFill>
              </a:rPr>
              <a:t>Objetivo 2: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Melhorar a qualidade do atendimento à criança</a:t>
            </a:r>
            <a:endParaRPr lang="pt-BR" sz="2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u="sng" dirty="0" smtClean="0">
                <a:solidFill>
                  <a:schemeClr val="tx1"/>
                </a:solidFill>
              </a:rPr>
              <a:t>Meta 2.7</a:t>
            </a:r>
            <a:r>
              <a:rPr lang="pt-BR" sz="2000" dirty="0" smtClean="0">
                <a:solidFill>
                  <a:schemeClr val="tx1"/>
                </a:solidFill>
              </a:rPr>
              <a:t>: Realizar a suplementação de ferro em 100% das crianças de 6 a 24 meses de idade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u="sng" dirty="0">
                <a:solidFill>
                  <a:schemeClr val="tx1"/>
                </a:solidFill>
              </a:rPr>
              <a:t>Resultado 2.7</a:t>
            </a:r>
            <a:r>
              <a:rPr lang="pt-BR" sz="2000" u="sng" dirty="0" smtClean="0">
                <a:solidFill>
                  <a:schemeClr val="tx1"/>
                </a:solidFill>
              </a:rPr>
              <a:t>: </a:t>
            </a:r>
            <a:r>
              <a:rPr lang="pt-BR" sz="2000" dirty="0" smtClean="0">
                <a:solidFill>
                  <a:schemeClr val="tx1"/>
                </a:solidFill>
              </a:rPr>
              <a:t>Proporção </a:t>
            </a:r>
            <a:r>
              <a:rPr lang="pt-BR" sz="2000" dirty="0">
                <a:solidFill>
                  <a:schemeClr val="tx1"/>
                </a:solidFill>
              </a:rPr>
              <a:t>de crianças de 6 a 24 meses com suplementação de ferro</a:t>
            </a:r>
            <a:endParaRPr lang="pt-BR" sz="2000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954178"/>
              </p:ext>
            </p:extLst>
          </p:nvPr>
        </p:nvGraphicFramePr>
        <p:xfrm>
          <a:off x="1691680" y="3284984"/>
          <a:ext cx="583264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40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pt-BR" sz="2000" b="1" u="sng" dirty="0">
                <a:solidFill>
                  <a:schemeClr val="tx1"/>
                </a:solidFill>
              </a:rPr>
              <a:t>Objetivo 2: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Melhorar a qualidade do atendimento à criança</a:t>
            </a:r>
            <a:endParaRPr lang="pt-BR" sz="2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u="sng" dirty="0" smtClean="0">
                <a:solidFill>
                  <a:schemeClr val="tx1"/>
                </a:solidFill>
              </a:rPr>
              <a:t>Meta 2.8</a:t>
            </a:r>
            <a:r>
              <a:rPr lang="pt-BR" sz="2000" dirty="0" smtClean="0">
                <a:solidFill>
                  <a:schemeClr val="tx1"/>
                </a:solidFill>
              </a:rPr>
              <a:t>: Realizar triagem auditiva a 100% das crianças cadastradas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u="sng" dirty="0">
                <a:solidFill>
                  <a:schemeClr val="tx1"/>
                </a:solidFill>
              </a:rPr>
              <a:t>Resultado 2.8</a:t>
            </a:r>
            <a:r>
              <a:rPr lang="pt-BR" sz="2000" dirty="0" smtClean="0">
                <a:solidFill>
                  <a:schemeClr val="tx1"/>
                </a:solidFill>
              </a:rPr>
              <a:t>: Proporção </a:t>
            </a:r>
            <a:r>
              <a:rPr lang="pt-BR" sz="2000" dirty="0">
                <a:solidFill>
                  <a:schemeClr val="tx1"/>
                </a:solidFill>
              </a:rPr>
              <a:t>de crianças com triagem auditiva. ESF Jardim do </a:t>
            </a:r>
            <a:r>
              <a:rPr lang="pt-BR" sz="2000" dirty="0" smtClean="0">
                <a:solidFill>
                  <a:schemeClr val="tx1"/>
                </a:solidFill>
              </a:rPr>
              <a:t>Sol</a:t>
            </a: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545146"/>
              </p:ext>
            </p:extLst>
          </p:nvPr>
        </p:nvGraphicFramePr>
        <p:xfrm>
          <a:off x="1763688" y="3212976"/>
          <a:ext cx="547260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29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2520280"/>
          </a:xfrm>
        </p:spPr>
        <p:txBody>
          <a:bodyPr/>
          <a:lstStyle/>
          <a:p>
            <a:r>
              <a:rPr lang="pt-BR" sz="2400" b="1" dirty="0" smtClean="0">
                <a:effectLst/>
              </a:rPr>
              <a:t/>
            </a:r>
            <a:br>
              <a:rPr lang="pt-BR" sz="2400" b="1" dirty="0" smtClean="0">
                <a:effectLst/>
              </a:rPr>
            </a:br>
            <a:r>
              <a:rPr lang="pt-BR" sz="2400" b="1" dirty="0">
                <a:effectLst/>
              </a:rPr>
              <a:t/>
            </a:r>
            <a:br>
              <a:rPr lang="pt-BR" sz="2400" b="1" dirty="0">
                <a:effectLst/>
              </a:rPr>
            </a:br>
            <a:r>
              <a:rPr lang="pt-BR" sz="2400" b="1" dirty="0" smtClean="0">
                <a:effectLst/>
              </a:rPr>
              <a:t/>
            </a:r>
            <a:br>
              <a:rPr lang="pt-BR" sz="2400" b="1" dirty="0" smtClean="0">
                <a:effectLst/>
              </a:rPr>
            </a:br>
            <a:r>
              <a:rPr lang="pt-BR" sz="2400" b="1" dirty="0">
                <a:effectLst/>
              </a:rPr>
              <a:t/>
            </a:r>
            <a:br>
              <a:rPr lang="pt-BR" sz="2400" b="1" dirty="0">
                <a:effectLst/>
              </a:rPr>
            </a:br>
            <a:r>
              <a:rPr lang="pt-BR" sz="2400" b="1" dirty="0" smtClean="0">
                <a:effectLst/>
              </a:rPr>
              <a:t/>
            </a:r>
            <a:br>
              <a:rPr lang="pt-BR" sz="2400" b="1" dirty="0" smtClean="0">
                <a:effectLst/>
              </a:rPr>
            </a:br>
            <a:r>
              <a:rPr lang="pt-BR" sz="2400" b="1" dirty="0" smtClean="0">
                <a:effectLst/>
              </a:rPr>
              <a:t/>
            </a:r>
            <a:br>
              <a:rPr lang="pt-BR" sz="2400" b="1" dirty="0" smtClean="0">
                <a:effectLst/>
              </a:rPr>
            </a:br>
            <a:r>
              <a:rPr lang="pt-BR" sz="2400" b="1" dirty="0">
                <a:effectLst/>
              </a:rPr>
              <a:t/>
            </a:r>
            <a:br>
              <a:rPr lang="pt-BR" sz="2400" b="1" dirty="0">
                <a:effectLst/>
              </a:rPr>
            </a:br>
            <a:r>
              <a:rPr lang="pt-BR" sz="2400" b="1" dirty="0" smtClean="0">
                <a:effectLst/>
              </a:rPr>
              <a:t/>
            </a:r>
            <a:br>
              <a:rPr lang="pt-BR" sz="2400" b="1" dirty="0" smtClean="0">
                <a:effectLst/>
              </a:rPr>
            </a:br>
            <a:r>
              <a:rPr lang="pt-BR" sz="2400" b="1" dirty="0">
                <a:effectLst/>
              </a:rPr>
              <a:t/>
            </a:r>
            <a:br>
              <a:rPr lang="pt-BR" sz="2400" b="1" dirty="0">
                <a:effectLst/>
              </a:rPr>
            </a:br>
            <a:r>
              <a:rPr lang="pt-BR" sz="2400" b="1" dirty="0" smtClean="0">
                <a:effectLst/>
              </a:rPr>
              <a:t/>
            </a:r>
            <a:br>
              <a:rPr lang="pt-BR" sz="2400" b="1" dirty="0" smtClean="0">
                <a:effectLst/>
              </a:rPr>
            </a:br>
            <a:r>
              <a:rPr lang="pt-BR" sz="2400" b="1" dirty="0">
                <a:effectLst/>
              </a:rPr>
              <a:t/>
            </a:r>
            <a:br>
              <a:rPr lang="pt-BR" sz="2400" b="1" dirty="0">
                <a:effectLst/>
              </a:rPr>
            </a:br>
            <a:r>
              <a:rPr lang="pt-BR" sz="2400" b="1" dirty="0" smtClean="0">
                <a:effectLst/>
              </a:rPr>
              <a:t/>
            </a:r>
            <a:br>
              <a:rPr lang="pt-BR" sz="2400" b="1" dirty="0" smtClean="0">
                <a:effectLst/>
              </a:rPr>
            </a:br>
            <a:r>
              <a:rPr lang="pt-BR" sz="2400" b="1" dirty="0">
                <a:effectLst/>
              </a:rPr>
              <a:t/>
            </a:r>
            <a:br>
              <a:rPr lang="pt-BR" sz="2400" b="1" dirty="0">
                <a:effectLst/>
              </a:rPr>
            </a:br>
            <a:r>
              <a:rPr lang="pt-BR" sz="2200" b="1" dirty="0" smtClean="0">
                <a:effectLst/>
              </a:rPr>
              <a:t>Universidade Aberta do </a:t>
            </a:r>
            <a:r>
              <a:rPr lang="pt-BR" sz="2200" b="1" dirty="0">
                <a:effectLst/>
              </a:rPr>
              <a:t>SUS – UNASUS</a:t>
            </a:r>
            <a:r>
              <a:rPr lang="pt-BR" sz="2200" dirty="0">
                <a:effectLst/>
              </a:rPr>
              <a:t/>
            </a:r>
            <a:br>
              <a:rPr lang="pt-BR" sz="2200" dirty="0">
                <a:effectLst/>
              </a:rPr>
            </a:br>
            <a:r>
              <a:rPr lang="pt-BR" sz="2200" b="1" dirty="0" smtClean="0">
                <a:effectLst/>
              </a:rPr>
              <a:t>Universidade Federal de Pelotas</a:t>
            </a:r>
            <a:r>
              <a:rPr lang="pt-BR" sz="2200" dirty="0">
                <a:effectLst/>
              </a:rPr>
              <a:t/>
            </a:r>
            <a:br>
              <a:rPr lang="pt-BR" sz="2200" dirty="0">
                <a:effectLst/>
              </a:rPr>
            </a:br>
            <a:r>
              <a:rPr lang="pt-BR" sz="2200" b="1" dirty="0" smtClean="0">
                <a:effectLst/>
              </a:rPr>
              <a:t>Departamento de Medicina Social</a:t>
            </a:r>
            <a:r>
              <a:rPr lang="pt-BR" sz="2200" dirty="0">
                <a:effectLst/>
              </a:rPr>
              <a:t/>
            </a:r>
            <a:br>
              <a:rPr lang="pt-BR" sz="2200" dirty="0">
                <a:effectLst/>
              </a:rPr>
            </a:br>
            <a:r>
              <a:rPr lang="pt-BR" sz="2200" b="1" dirty="0" smtClean="0">
                <a:effectLst/>
              </a:rPr>
              <a:t>Especialização em Saúde Da Família</a:t>
            </a:r>
            <a:r>
              <a:rPr lang="pt-BR" sz="2400" dirty="0">
                <a:effectLst/>
              </a:rPr>
              <a:t/>
            </a:r>
            <a:br>
              <a:rPr lang="pt-BR" sz="2400" dirty="0">
                <a:effectLst/>
              </a:rPr>
            </a:br>
            <a:r>
              <a:rPr lang="pt-BR" sz="2400" dirty="0">
                <a:effectLst/>
              </a:rPr>
              <a:t/>
            </a:r>
            <a:br>
              <a:rPr lang="pt-BR" sz="2400" dirty="0">
                <a:effectLst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580112" y="5157192"/>
            <a:ext cx="2592288" cy="792088"/>
          </a:xfrm>
        </p:spPr>
        <p:txBody>
          <a:bodyPr>
            <a:normAutofit/>
          </a:bodyPr>
          <a:lstStyle/>
          <a:p>
            <a:r>
              <a:rPr lang="pt-BR" dirty="0" err="1" smtClean="0">
                <a:solidFill>
                  <a:schemeClr val="tx2"/>
                </a:solidFill>
                <a:latin typeface="+mn-lt"/>
              </a:rPr>
              <a:t>Thaíse</a:t>
            </a:r>
            <a:r>
              <a:rPr lang="pt-BR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pt-BR" dirty="0" err="1" smtClean="0">
                <a:solidFill>
                  <a:schemeClr val="tx2"/>
                </a:solidFill>
                <a:latin typeface="+mn-lt"/>
              </a:rPr>
              <a:t>Federizzi</a:t>
            </a:r>
            <a:endParaRPr lang="pt-BR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7624" y="2636912"/>
            <a:ext cx="6912768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+mn-lt"/>
              </a:rPr>
              <a:t>Melhoria da atenção à Saúde da Criança compreendida entre zero a 72 meses de idade na Estratégia Saúde da Família Jardim do Sol do município de Marau/RS</a:t>
            </a:r>
            <a:endParaRPr lang="pt-B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0994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pt-BR" b="1" u="sng" dirty="0">
                <a:solidFill>
                  <a:schemeClr val="tx1"/>
                </a:solidFill>
              </a:rPr>
              <a:t>Objetivo 2:</a:t>
            </a:r>
            <a:r>
              <a:rPr lang="pt-BR" b="1" dirty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Melhorar a qualidade do atendimento à criança</a:t>
            </a:r>
            <a:endParaRPr lang="pt-BR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u="sng" dirty="0">
                <a:solidFill>
                  <a:schemeClr val="tx1"/>
                </a:solidFill>
              </a:rPr>
              <a:t>Meta </a:t>
            </a:r>
            <a:r>
              <a:rPr lang="pt-BR" u="sng" dirty="0" smtClean="0">
                <a:solidFill>
                  <a:schemeClr val="tx1"/>
                </a:solidFill>
              </a:rPr>
              <a:t>2.9:</a:t>
            </a:r>
            <a:r>
              <a:rPr lang="pt-BR" dirty="0" smtClean="0">
                <a:solidFill>
                  <a:schemeClr val="tx1"/>
                </a:solidFill>
              </a:rPr>
              <a:t> Realizar teste do pezinho a 100% das crianças até o sétimo dia de vida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u="sng" dirty="0">
                <a:solidFill>
                  <a:schemeClr val="tx1"/>
                </a:solidFill>
              </a:rPr>
              <a:t>Resultado 2.9: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O </a:t>
            </a:r>
            <a:r>
              <a:rPr lang="pt-BR" dirty="0">
                <a:solidFill>
                  <a:schemeClr val="tx1"/>
                </a:solidFill>
              </a:rPr>
              <a:t>teste do pezinho estava documentado na Carteira da Criança a 100% das crianças rastreadas, dentro dos primeiros sete dias de vida, para todas as crianças avaliadas na intervenção.</a:t>
            </a:r>
            <a:endParaRPr lang="pt-BR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5904656"/>
          </a:xfrm>
        </p:spPr>
        <p:txBody>
          <a:bodyPr/>
          <a:lstStyle/>
          <a:p>
            <a:pPr marL="0" indent="0">
              <a:buNone/>
            </a:pPr>
            <a:r>
              <a:rPr lang="pt-BR" sz="2000" b="1" u="sng" dirty="0">
                <a:solidFill>
                  <a:schemeClr val="tx1"/>
                </a:solidFill>
              </a:rPr>
              <a:t>Objetivo 2: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Melhorar a qualidade do atendimento à criança</a:t>
            </a:r>
            <a:endParaRPr lang="pt-BR" sz="2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u="sng" dirty="0" smtClean="0">
                <a:solidFill>
                  <a:schemeClr val="tx1"/>
                </a:solidFill>
              </a:rPr>
              <a:t>Meta 2.10:</a:t>
            </a:r>
            <a:r>
              <a:rPr lang="pt-BR" sz="2000" dirty="0" smtClean="0">
                <a:solidFill>
                  <a:schemeClr val="tx1"/>
                </a:solidFill>
              </a:rPr>
              <a:t> Realizar avaliação da necessidade de atendimento odontológico em 100% das crianças de 6 a 72 meses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u="sng" dirty="0">
                <a:solidFill>
                  <a:schemeClr val="tx1"/>
                </a:solidFill>
              </a:rPr>
              <a:t>Resultado 2.10</a:t>
            </a:r>
            <a:r>
              <a:rPr lang="pt-BR" sz="2000" u="sng" dirty="0" smtClean="0">
                <a:solidFill>
                  <a:schemeClr val="tx1"/>
                </a:solidFill>
              </a:rPr>
              <a:t>: </a:t>
            </a:r>
            <a:r>
              <a:rPr lang="pt-BR" sz="2000" dirty="0" smtClean="0">
                <a:solidFill>
                  <a:schemeClr val="tx1"/>
                </a:solidFill>
              </a:rPr>
              <a:t>Proporção </a:t>
            </a:r>
            <a:r>
              <a:rPr lang="pt-BR" sz="2000" dirty="0">
                <a:solidFill>
                  <a:schemeClr val="tx1"/>
                </a:solidFill>
              </a:rPr>
              <a:t>de crianças entre 6 e 72 meses com avaliação de necessidade de atendimento odontológico</a:t>
            </a:r>
            <a:endParaRPr lang="pt-BR" sz="2000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776886"/>
              </p:ext>
            </p:extLst>
          </p:nvPr>
        </p:nvGraphicFramePr>
        <p:xfrm>
          <a:off x="1619672" y="3140968"/>
          <a:ext cx="590465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469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pt-BR" sz="2000" b="1" u="sng" dirty="0">
                <a:solidFill>
                  <a:schemeClr val="tx1"/>
                </a:solidFill>
              </a:rPr>
              <a:t>Objetivo 2: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Melhorar a qualidade do atendimento à criança</a:t>
            </a:r>
            <a:endParaRPr lang="pt-BR" sz="2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u="sng" dirty="0" smtClean="0">
                <a:solidFill>
                  <a:schemeClr val="tx1"/>
                </a:solidFill>
              </a:rPr>
              <a:t>Meta 2.11: </a:t>
            </a:r>
            <a:r>
              <a:rPr lang="pt-BR" sz="2000" dirty="0">
                <a:solidFill>
                  <a:schemeClr val="tx1"/>
                </a:solidFill>
              </a:rPr>
              <a:t>R</a:t>
            </a:r>
            <a:r>
              <a:rPr lang="pt-BR" sz="2000" dirty="0" smtClean="0">
                <a:solidFill>
                  <a:schemeClr val="tx1"/>
                </a:solidFill>
              </a:rPr>
              <a:t>ealizar primeira consulta odontológica para 100% das crianças de 6 a 72 meses de idade moradoras da área de abrangência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u="sng" dirty="0">
                <a:solidFill>
                  <a:schemeClr val="tx1"/>
                </a:solidFill>
              </a:rPr>
              <a:t>Resultado 2.11</a:t>
            </a:r>
            <a:r>
              <a:rPr lang="pt-BR" sz="2000" dirty="0" smtClean="0">
                <a:solidFill>
                  <a:schemeClr val="tx1"/>
                </a:solidFill>
              </a:rPr>
              <a:t>: Proporção </a:t>
            </a:r>
            <a:r>
              <a:rPr lang="pt-BR" sz="2000" dirty="0">
                <a:solidFill>
                  <a:schemeClr val="tx1"/>
                </a:solidFill>
              </a:rPr>
              <a:t>de crianças entre 6 e 72 meses </a:t>
            </a:r>
            <a:r>
              <a:rPr lang="pt-BR" sz="2000" dirty="0" smtClean="0">
                <a:solidFill>
                  <a:schemeClr val="tx1"/>
                </a:solidFill>
              </a:rPr>
              <a:t>com primeira avaliação odontológica realizada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</a:rPr>
              <a:t> </a:t>
            </a: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785088"/>
              </p:ext>
            </p:extLst>
          </p:nvPr>
        </p:nvGraphicFramePr>
        <p:xfrm>
          <a:off x="1619672" y="3068960"/>
          <a:ext cx="590465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245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pt-BR" b="1" u="sng" dirty="0">
                <a:solidFill>
                  <a:schemeClr val="tx1"/>
                </a:solidFill>
              </a:rPr>
              <a:t>Objetivo </a:t>
            </a:r>
            <a:r>
              <a:rPr lang="pt-BR" b="1" u="sng" dirty="0" smtClean="0">
                <a:solidFill>
                  <a:schemeClr val="tx1"/>
                </a:solidFill>
              </a:rPr>
              <a:t>3: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tx1"/>
                </a:solidFill>
              </a:rPr>
              <a:t>Melhorar a </a:t>
            </a:r>
            <a:r>
              <a:rPr lang="pt-BR" dirty="0" smtClean="0">
                <a:solidFill>
                  <a:schemeClr val="tx1"/>
                </a:solidFill>
              </a:rPr>
              <a:t>adesão ao programa de Saúde da Criança.</a:t>
            </a:r>
          </a:p>
          <a:p>
            <a:pPr marL="0" indent="0">
              <a:buNone/>
            </a:pPr>
            <a:endParaRPr lang="pt-BR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u="sng" dirty="0" smtClean="0">
                <a:solidFill>
                  <a:schemeClr val="tx1"/>
                </a:solidFill>
              </a:rPr>
              <a:t>Meta 3.1:</a:t>
            </a:r>
            <a:r>
              <a:rPr lang="pt-BR" dirty="0" smtClean="0">
                <a:solidFill>
                  <a:schemeClr val="tx1"/>
                </a:solidFill>
              </a:rPr>
              <a:t> Fazer busca-ativa a 100% das crianças faltosas às consultas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u="sng" dirty="0">
                <a:solidFill>
                  <a:schemeClr val="tx1"/>
                </a:solidFill>
              </a:rPr>
              <a:t>Resultado 3.1: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Foi realizado busca-ativa em </a:t>
            </a:r>
            <a:r>
              <a:rPr lang="pt-BR" dirty="0">
                <a:solidFill>
                  <a:schemeClr val="tx1"/>
                </a:solidFill>
              </a:rPr>
              <a:t>100% </a:t>
            </a:r>
            <a:r>
              <a:rPr lang="pt-BR" dirty="0" smtClean="0">
                <a:solidFill>
                  <a:schemeClr val="tx1"/>
                </a:solidFill>
              </a:rPr>
              <a:t>das crianças faltosas em todos os meses da intervenção.</a:t>
            </a: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pt-BR" b="1" u="sng" dirty="0">
                <a:solidFill>
                  <a:schemeClr val="tx1"/>
                </a:solidFill>
              </a:rPr>
              <a:t>Objetivo </a:t>
            </a:r>
            <a:r>
              <a:rPr lang="pt-BR" b="1" u="sng" dirty="0" smtClean="0">
                <a:solidFill>
                  <a:schemeClr val="tx1"/>
                </a:solidFill>
              </a:rPr>
              <a:t>4: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Melhorar o registro das informações</a:t>
            </a: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u="sng" dirty="0">
                <a:solidFill>
                  <a:schemeClr val="tx1"/>
                </a:solidFill>
              </a:rPr>
              <a:t>Meta </a:t>
            </a:r>
            <a:r>
              <a:rPr lang="pt-BR" u="sng" dirty="0" smtClean="0">
                <a:solidFill>
                  <a:schemeClr val="tx1"/>
                </a:solidFill>
              </a:rPr>
              <a:t>4.1:</a:t>
            </a:r>
            <a:r>
              <a:rPr lang="pt-BR" dirty="0" smtClean="0">
                <a:solidFill>
                  <a:schemeClr val="tx1"/>
                </a:solidFill>
              </a:rPr>
              <a:t> Manter registro na ficha espelho de saúde da criança de 100% das crianças que consultam o serviço.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u="sng" dirty="0">
                <a:solidFill>
                  <a:schemeClr val="tx1"/>
                </a:solidFill>
              </a:rPr>
              <a:t>Resultado </a:t>
            </a:r>
            <a:r>
              <a:rPr lang="pt-BR" dirty="0" smtClean="0">
                <a:solidFill>
                  <a:schemeClr val="tx1"/>
                </a:solidFill>
              </a:rPr>
              <a:t>4.1: Todas </a:t>
            </a:r>
            <a:r>
              <a:rPr lang="pt-BR" dirty="0">
                <a:solidFill>
                  <a:schemeClr val="tx1"/>
                </a:solidFill>
              </a:rPr>
              <a:t>as crianças tiveram sua ficha espelho atualizada na intervenção, totalizando 100% de eficácia nos três meses do projeto.</a:t>
            </a:r>
            <a:endParaRPr lang="pt-BR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2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pt-BR" b="1" u="sng" dirty="0">
                <a:solidFill>
                  <a:schemeClr val="tx1"/>
                </a:solidFill>
              </a:rPr>
              <a:t>Objetivo </a:t>
            </a:r>
            <a:r>
              <a:rPr lang="pt-BR" b="1" u="sng" dirty="0" smtClean="0">
                <a:solidFill>
                  <a:schemeClr val="tx1"/>
                </a:solidFill>
              </a:rPr>
              <a:t>5: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Mapear as crianças de risco pertencentes à área de abrangência</a:t>
            </a:r>
            <a:r>
              <a:rPr lang="pt-BR" b="1" u="sng" dirty="0" smtClean="0">
                <a:solidFill>
                  <a:schemeClr val="tx1"/>
                </a:solidFill>
              </a:rPr>
              <a:t> </a:t>
            </a: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u="sng" dirty="0">
                <a:solidFill>
                  <a:schemeClr val="tx1"/>
                </a:solidFill>
              </a:rPr>
              <a:t>Meta </a:t>
            </a:r>
            <a:r>
              <a:rPr lang="pt-BR" u="sng" dirty="0" smtClean="0">
                <a:solidFill>
                  <a:schemeClr val="tx1"/>
                </a:solidFill>
              </a:rPr>
              <a:t>5.1:</a:t>
            </a:r>
            <a:r>
              <a:rPr lang="pt-BR" dirty="0" smtClean="0">
                <a:solidFill>
                  <a:schemeClr val="tx1"/>
                </a:solidFill>
              </a:rPr>
              <a:t> realizar avaliação de risco em 100% das crianças cadastradas no programa.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u="sng" dirty="0">
                <a:solidFill>
                  <a:schemeClr val="tx1"/>
                </a:solidFill>
              </a:rPr>
              <a:t>Resultado 5.1</a:t>
            </a:r>
            <a:r>
              <a:rPr lang="pt-BR" dirty="0">
                <a:solidFill>
                  <a:schemeClr val="tx1"/>
                </a:solidFill>
              </a:rPr>
              <a:t>: a avaliação e classificação das crianças de risco foram realizadas a 100% das crianças, imediatamente no ato do cadastramento, atingindo a meta </a:t>
            </a:r>
            <a:r>
              <a:rPr lang="pt-BR" dirty="0" smtClean="0">
                <a:solidFill>
                  <a:schemeClr val="tx1"/>
                </a:solidFill>
              </a:rPr>
              <a:t>estabelecida, nos três meses de intervenção.</a:t>
            </a:r>
            <a:endParaRPr lang="pt-BR" dirty="0"/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pt-BR" b="1" u="sng" dirty="0">
                <a:solidFill>
                  <a:schemeClr val="tx1"/>
                </a:solidFill>
              </a:rPr>
              <a:t>Objetivo 6</a:t>
            </a:r>
            <a:r>
              <a:rPr lang="pt-BR" b="1" dirty="0">
                <a:solidFill>
                  <a:schemeClr val="tx1"/>
                </a:solidFill>
              </a:rPr>
              <a:t>: Promover a saúde das crianças</a:t>
            </a: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u="sng" dirty="0">
                <a:solidFill>
                  <a:schemeClr val="tx1"/>
                </a:solidFill>
              </a:rPr>
              <a:t>Meta 6.1</a:t>
            </a:r>
            <a:r>
              <a:rPr lang="pt-BR" u="sng" dirty="0" smtClean="0">
                <a:solidFill>
                  <a:schemeClr val="tx1"/>
                </a:solidFill>
              </a:rPr>
              <a:t>:</a:t>
            </a:r>
            <a:r>
              <a:rPr lang="pt-BR" dirty="0" smtClean="0">
                <a:solidFill>
                  <a:schemeClr val="tx1"/>
                </a:solidFill>
              </a:rPr>
              <a:t> Dar orientações para prevenir acidentes na infância em 100% das consultas de saúde da criança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u="sng" dirty="0">
                <a:solidFill>
                  <a:schemeClr val="tx1"/>
                </a:solidFill>
              </a:rPr>
              <a:t>Resultado 6.1: </a:t>
            </a:r>
            <a:r>
              <a:rPr lang="pt-BR" dirty="0">
                <a:solidFill>
                  <a:schemeClr val="tx1"/>
                </a:solidFill>
              </a:rPr>
              <a:t>Em todas as consulta realizadas nos três meses de intervenção foram fornecidas orientações para prevenir acidentes na infância, de acordo com a faixa etária da criança, a 100 % dos cuidadores, atingindo a meta estipulada. </a:t>
            </a:r>
            <a:endParaRPr lang="pt-BR" u="sng" dirty="0"/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pt-BR" sz="2000" b="1" u="sng" dirty="0">
                <a:solidFill>
                  <a:schemeClr val="tx1"/>
                </a:solidFill>
              </a:rPr>
              <a:t>Objetivo 6</a:t>
            </a:r>
            <a:r>
              <a:rPr lang="pt-BR" sz="2000" b="1" dirty="0">
                <a:solidFill>
                  <a:schemeClr val="tx1"/>
                </a:solidFill>
              </a:rPr>
              <a:t>: Promover a saúde das crianças</a:t>
            </a:r>
            <a:endParaRPr lang="pt-B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u="sng" dirty="0" smtClean="0">
                <a:solidFill>
                  <a:schemeClr val="tx1"/>
                </a:solidFill>
              </a:rPr>
              <a:t>Meta 6.2: </a:t>
            </a:r>
            <a:r>
              <a:rPr lang="pt-BR" sz="2000" dirty="0" smtClean="0">
                <a:solidFill>
                  <a:schemeClr val="tx1"/>
                </a:solidFill>
              </a:rPr>
              <a:t>colocar 100% das crianças para mamar durante a primeira consulta 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u="sng" dirty="0" smtClean="0">
                <a:solidFill>
                  <a:schemeClr val="tx1"/>
                </a:solidFill>
              </a:rPr>
              <a:t>Resultado </a:t>
            </a:r>
            <a:r>
              <a:rPr lang="pt-BR" sz="2000" u="sng" dirty="0">
                <a:solidFill>
                  <a:schemeClr val="tx1"/>
                </a:solidFill>
              </a:rPr>
              <a:t>6.2</a:t>
            </a:r>
            <a:r>
              <a:rPr lang="pt-BR" sz="2000" u="sng" dirty="0" smtClean="0">
                <a:solidFill>
                  <a:schemeClr val="tx1"/>
                </a:solidFill>
              </a:rPr>
              <a:t>: Proporção de </a:t>
            </a:r>
            <a:r>
              <a:rPr lang="pt-BR" sz="2000" dirty="0">
                <a:solidFill>
                  <a:schemeClr val="tx1"/>
                </a:solidFill>
              </a:rPr>
              <a:t>crianças colocadas para mamar durante a primeira consulta.</a:t>
            </a:r>
            <a:endParaRPr lang="pt-BR" sz="2000" u="sng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938493"/>
              </p:ext>
            </p:extLst>
          </p:nvPr>
        </p:nvGraphicFramePr>
        <p:xfrm>
          <a:off x="1475656" y="3140968"/>
          <a:ext cx="612068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85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pt-BR" b="1" u="sng" dirty="0">
                <a:solidFill>
                  <a:schemeClr val="tx1"/>
                </a:solidFill>
              </a:rPr>
              <a:t>Objetivo 6</a:t>
            </a:r>
            <a:r>
              <a:rPr lang="pt-BR" b="1" dirty="0">
                <a:solidFill>
                  <a:schemeClr val="tx1"/>
                </a:solidFill>
              </a:rPr>
              <a:t>: Promover a saúde das crianças</a:t>
            </a:r>
            <a:endParaRPr lang="pt-B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u="sng" dirty="0">
                <a:solidFill>
                  <a:schemeClr val="tx1"/>
                </a:solidFill>
              </a:rPr>
              <a:t>Meta </a:t>
            </a:r>
            <a:r>
              <a:rPr lang="pt-BR" u="sng" dirty="0" smtClean="0">
                <a:solidFill>
                  <a:schemeClr val="tx1"/>
                </a:solidFill>
              </a:rPr>
              <a:t>6.3:</a:t>
            </a:r>
            <a:r>
              <a:rPr lang="pt-BR" dirty="0" smtClean="0">
                <a:solidFill>
                  <a:schemeClr val="tx1"/>
                </a:solidFill>
              </a:rPr>
              <a:t> fornecer orientações nutricionais de acordo com a faixa etária para 100 % das crianças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u="sng" dirty="0">
                <a:solidFill>
                  <a:schemeClr val="tx1"/>
                </a:solidFill>
              </a:rPr>
              <a:t>Resultado 6.3:</a:t>
            </a:r>
            <a:r>
              <a:rPr lang="pt-BR" dirty="0">
                <a:solidFill>
                  <a:schemeClr val="tx1"/>
                </a:solidFill>
              </a:rPr>
              <a:t> Em todas as consultas realizadas os familiares receberam orientação nutricional de acordo com a faixa etária da criança, totalizando 100% dessa ação nos três meses de intervenção.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291264" cy="5688632"/>
          </a:xfrm>
        </p:spPr>
        <p:txBody>
          <a:bodyPr/>
          <a:lstStyle/>
          <a:p>
            <a:pPr marL="0" indent="0">
              <a:buNone/>
            </a:pPr>
            <a:r>
              <a:rPr lang="pt-BR" sz="2000" b="1" u="sng" dirty="0">
                <a:solidFill>
                  <a:schemeClr val="tx1"/>
                </a:solidFill>
              </a:rPr>
              <a:t>Objetivo 6</a:t>
            </a:r>
            <a:r>
              <a:rPr lang="pt-BR" sz="2000" b="1" dirty="0">
                <a:solidFill>
                  <a:schemeClr val="tx1"/>
                </a:solidFill>
              </a:rPr>
              <a:t>: Promover a saúde das crianças</a:t>
            </a:r>
            <a:endParaRPr lang="pt-BR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u="sng" dirty="0" smtClean="0">
                <a:solidFill>
                  <a:schemeClr val="tx1"/>
                </a:solidFill>
              </a:rPr>
              <a:t>Meta 6.4:</a:t>
            </a:r>
            <a:r>
              <a:rPr lang="pt-BR" sz="2000" dirty="0" smtClean="0">
                <a:solidFill>
                  <a:schemeClr val="tx1"/>
                </a:solidFill>
              </a:rPr>
              <a:t> fornecer orientações sobre higiene bucal para 100% das crianças de acordo com a faixa etária.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000" u="sng" dirty="0">
                <a:solidFill>
                  <a:schemeClr val="tx1"/>
                </a:solidFill>
              </a:rPr>
              <a:t>Resultado 6.4</a:t>
            </a:r>
            <a:r>
              <a:rPr lang="pt-BR" sz="2000" dirty="0" smtClean="0">
                <a:solidFill>
                  <a:schemeClr val="tx1"/>
                </a:solidFill>
              </a:rPr>
              <a:t>: Proporção </a:t>
            </a:r>
            <a:r>
              <a:rPr lang="pt-BR" sz="2000" dirty="0">
                <a:solidFill>
                  <a:schemeClr val="tx1"/>
                </a:solidFill>
              </a:rPr>
              <a:t>de crianças cujas mães receberam orientação sobre higiene bucal, etiologia e prevenção da cárie.</a:t>
            </a:r>
            <a:endParaRPr lang="pt-BR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477871"/>
              </p:ext>
            </p:extLst>
          </p:nvPr>
        </p:nvGraphicFramePr>
        <p:xfrm>
          <a:off x="1691680" y="3356992"/>
          <a:ext cx="583264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97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ESF Jardim do Sol:</a:t>
            </a:r>
          </a:p>
          <a:p>
            <a:pPr marL="457200" lvl="1" indent="0">
              <a:buNone/>
            </a:pPr>
            <a:r>
              <a:rPr lang="pt-BR" dirty="0" smtClean="0">
                <a:solidFill>
                  <a:schemeClr val="tx1"/>
                </a:solidFill>
              </a:rPr>
              <a:t>	</a:t>
            </a:r>
            <a:r>
              <a:rPr lang="pt-BR" sz="2400" dirty="0" smtClean="0">
                <a:solidFill>
                  <a:schemeClr val="tx1"/>
                </a:solidFill>
              </a:rPr>
              <a:t>- composta por uma única equipe ESF</a:t>
            </a:r>
          </a:p>
          <a:p>
            <a:pPr marL="457200" lvl="1" indent="0"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	- </a:t>
            </a:r>
            <a:r>
              <a:rPr lang="pt-BR" sz="2400" dirty="0">
                <a:solidFill>
                  <a:schemeClr val="tx1"/>
                </a:solidFill>
              </a:rPr>
              <a:t>abriga 3.500 habitantes</a:t>
            </a:r>
          </a:p>
          <a:p>
            <a:pPr marL="457200" lvl="1" indent="0"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	- dividida em 5 </a:t>
            </a:r>
            <a:r>
              <a:rPr lang="pt-BR" sz="2400" dirty="0" err="1" smtClean="0">
                <a:solidFill>
                  <a:schemeClr val="tx1"/>
                </a:solidFill>
              </a:rPr>
              <a:t>microáreas</a:t>
            </a:r>
            <a:endParaRPr lang="pt-BR" sz="24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pt-BR" sz="2400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A puericultura era realizada somente a menores de 24 meses de idade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	</a:t>
            </a:r>
            <a:r>
              <a:rPr lang="pt-BR" dirty="0" smtClean="0">
                <a:solidFill>
                  <a:schemeClr val="tx1"/>
                </a:solidFill>
              </a:rPr>
              <a:t>-  SIAB 2012: 108 crianças menores de cinco anos 	</a:t>
            </a:r>
          </a:p>
          <a:p>
            <a:pPr marL="457200" lvl="1" indent="0">
              <a:buNone/>
            </a:pPr>
            <a:r>
              <a:rPr lang="pt-BR" sz="2400" dirty="0"/>
              <a:t>	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66945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91264" cy="5904656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b="1" u="sng" dirty="0">
                <a:solidFill>
                  <a:schemeClr val="tx1"/>
                </a:solidFill>
              </a:rPr>
              <a:t>Objetivo </a:t>
            </a:r>
            <a:r>
              <a:rPr lang="pt-BR" sz="2000" b="1" u="sng" dirty="0" smtClean="0">
                <a:solidFill>
                  <a:schemeClr val="tx1"/>
                </a:solidFill>
              </a:rPr>
              <a:t>7</a:t>
            </a:r>
            <a:r>
              <a:rPr lang="pt-BR" sz="2000" b="1" dirty="0" smtClean="0">
                <a:solidFill>
                  <a:schemeClr val="tx1"/>
                </a:solidFill>
              </a:rPr>
              <a:t>: Ampliar a cobertura de atenção à saúde bucal da criança</a:t>
            </a:r>
            <a:endParaRPr lang="pt-BR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000" u="sng" dirty="0" smtClean="0">
                <a:solidFill>
                  <a:schemeClr val="tx1"/>
                </a:solidFill>
              </a:rPr>
              <a:t>Meta 7.1:</a:t>
            </a:r>
            <a:r>
              <a:rPr lang="pt-BR" sz="2000" dirty="0" smtClean="0">
                <a:solidFill>
                  <a:schemeClr val="tx1"/>
                </a:solidFill>
              </a:rPr>
              <a:t> aumentar a cobertura da atenção à saúde bucal a 80% das crianças da área de abrangência da Unidade de Saúde entre 0 a 72 meses.</a:t>
            </a:r>
          </a:p>
          <a:p>
            <a:pPr marL="0" indent="0" algn="just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2000" u="sng" dirty="0">
                <a:solidFill>
                  <a:schemeClr val="tx1"/>
                </a:solidFill>
              </a:rPr>
              <a:t>Resultado 7.1</a:t>
            </a:r>
            <a:r>
              <a:rPr lang="pt-BR" sz="2000" u="sng" dirty="0" smtClean="0">
                <a:solidFill>
                  <a:schemeClr val="tx1"/>
                </a:solidFill>
              </a:rPr>
              <a:t>: </a:t>
            </a:r>
            <a:r>
              <a:rPr lang="pt-BR" sz="2000" dirty="0" smtClean="0">
                <a:solidFill>
                  <a:schemeClr val="tx1"/>
                </a:solidFill>
              </a:rPr>
              <a:t>Proporção de crianças com atendimento odontológico realizados</a:t>
            </a: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417039"/>
              </p:ext>
            </p:extLst>
          </p:nvPr>
        </p:nvGraphicFramePr>
        <p:xfrm>
          <a:off x="1691680" y="3573016"/>
          <a:ext cx="58326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22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 algn="l"/>
            <a:r>
              <a:rPr lang="pt-BR" sz="2800" dirty="0" smtClean="0">
                <a:solidFill>
                  <a:schemeClr val="tx1"/>
                </a:solidFill>
              </a:rPr>
              <a:t>Discussão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Benefícios à equipe: 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   - união da equipe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   - qualificação dos profissionais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   - articulação do trabalho em rede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   - reestruturação do trabalho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  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Benefícios para a comunidade: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   - reeducação no processo de cuidados com a saúde da criança</a:t>
            </a:r>
          </a:p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</a:rPr>
              <a:t>    - fácil acesso aos atendimentos da ESF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   - aquisição de conhecimentos novos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   - promoção de prevenção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88544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A intervenção está incorporada na rotina na ESF, transcorrendo após o término da intervenção. Pretendemos atingir 100% em todas as metas, inclusive na saúde bucal.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Novos objetivos: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   - criação de grupos de prevenção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   - iniciar a reforma de outro serviço da ESF, como intervenção aos diabéticos e hipertensos, por exemplo.</a:t>
            </a:r>
          </a:p>
          <a:p>
            <a:pPr marL="0" indent="0">
              <a:buNone/>
            </a:pP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  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054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600200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pt-BR" sz="2800" dirty="0" smtClean="0">
                <a:solidFill>
                  <a:schemeClr val="tx1"/>
                </a:solidFill>
              </a:rPr>
              <a:t>Reflexão crítica sobre o processo pessoal de aprendizagem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err="1" smtClean="0">
                <a:solidFill>
                  <a:schemeClr val="tx1"/>
                </a:solidFill>
              </a:rPr>
              <a:t>Aprimoração</a:t>
            </a:r>
            <a:r>
              <a:rPr lang="pt-BR" dirty="0" smtClean="0">
                <a:solidFill>
                  <a:schemeClr val="tx1"/>
                </a:solidFill>
              </a:rPr>
              <a:t> de conhecimentos e habilidades prévias sobre Saúde da  Criança</a:t>
            </a:r>
          </a:p>
          <a:p>
            <a:r>
              <a:rPr lang="pt-BR" dirty="0" err="1" smtClean="0">
                <a:solidFill>
                  <a:schemeClr val="tx1"/>
                </a:solidFill>
              </a:rPr>
              <a:t>Aprimoração</a:t>
            </a:r>
            <a:r>
              <a:rPr lang="pt-BR" dirty="0" smtClean="0">
                <a:solidFill>
                  <a:schemeClr val="tx1"/>
                </a:solidFill>
              </a:rPr>
              <a:t> da visão crítica sobre o trabalho desenvolvido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Segurança em criar estratégias para vencer o imprevisto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Alcance da expectativa inicial em relação o curso: capacitação e crescimento profissional. 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33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Obrigada!</a:t>
            </a:r>
            <a:endParaRPr lang="pt-B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13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850215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491880" y="5661248"/>
            <a:ext cx="2808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ESF </a:t>
            </a:r>
            <a:r>
              <a:rPr lang="en-US" sz="2200" dirty="0" err="1" smtClean="0"/>
              <a:t>Jardim</a:t>
            </a:r>
            <a:r>
              <a:rPr lang="en-US" sz="2200" dirty="0" smtClean="0"/>
              <a:t> do Sol 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44088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6401684" cy="4857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2915816" y="5517232"/>
            <a:ext cx="338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Equipe</a:t>
            </a:r>
            <a:r>
              <a:rPr lang="en-US" sz="2200" dirty="0" smtClean="0"/>
              <a:t> ESF </a:t>
            </a:r>
            <a:r>
              <a:rPr lang="en-US" sz="2200" dirty="0" err="1" smtClean="0"/>
              <a:t>Jardim</a:t>
            </a:r>
            <a:r>
              <a:rPr lang="en-US" sz="2200" dirty="0" smtClean="0"/>
              <a:t> do Sol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79232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67544"/>
          </a:xfrm>
        </p:spPr>
        <p:txBody>
          <a:bodyPr/>
          <a:lstStyle/>
          <a:p>
            <a:pPr algn="l"/>
            <a:r>
              <a:rPr lang="pt-BR" sz="2800" dirty="0" smtClean="0">
                <a:solidFill>
                  <a:schemeClr val="tx1"/>
                </a:solidFill>
              </a:rPr>
              <a:t>Objetivo Geral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>
                <a:solidFill>
                  <a:schemeClr val="tx1"/>
                </a:solidFill>
              </a:rPr>
              <a:t>Melhorar </a:t>
            </a:r>
            <a:r>
              <a:rPr lang="pt-BR" dirty="0">
                <a:solidFill>
                  <a:schemeClr val="tx1"/>
                </a:solidFill>
              </a:rPr>
              <a:t>a atenção à Saúde da Criança compreendida entre zero a 72 meses de idade na Estratégia Saúde da Família Jardim do </a:t>
            </a:r>
            <a:r>
              <a:rPr lang="pt-BR" dirty="0" smtClean="0">
                <a:solidFill>
                  <a:schemeClr val="tx1"/>
                </a:solidFill>
              </a:rPr>
              <a:t>Sol.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 algn="l"/>
            <a:r>
              <a:rPr lang="pt-BR" sz="2800" dirty="0" smtClean="0">
                <a:solidFill>
                  <a:schemeClr val="tx1"/>
                </a:solidFill>
              </a:rPr>
              <a:t>Metodologia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Adoção do Protocolo de Saúde da Criança – Ministério da Saúde 2012</a:t>
            </a: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Adoção das curvas de crescimento – Organização Mundial de Saúde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Implantação da ficha-espelho da criança – UNASUS UFPEL</a:t>
            </a: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Realização de ações nos quatro eixos pedagógicos do curso</a:t>
            </a:r>
          </a:p>
          <a:p>
            <a:pPr marL="0" indent="0"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Revisão periódica dos dados coletados</a:t>
            </a:r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769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pPr algn="l"/>
            <a:r>
              <a:rPr lang="pt-BR" sz="2800" dirty="0" smtClean="0">
                <a:solidFill>
                  <a:schemeClr val="tx1"/>
                </a:solidFill>
              </a:rPr>
              <a:t>Metodologia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Divulgação da ação na comunidade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Palestra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promoção</a:t>
            </a:r>
            <a:r>
              <a:rPr lang="en-US" dirty="0" smtClean="0">
                <a:solidFill>
                  <a:schemeClr val="tx1"/>
                </a:solidFill>
              </a:rPr>
              <a:t> à </a:t>
            </a:r>
            <a:r>
              <a:rPr lang="en-US" dirty="0" err="1" smtClean="0">
                <a:solidFill>
                  <a:schemeClr val="tx1"/>
                </a:solidFill>
              </a:rPr>
              <a:t>educação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</a:t>
            </a:r>
            <a:r>
              <a:rPr lang="en-US" dirty="0" err="1" smtClean="0">
                <a:solidFill>
                  <a:schemeClr val="tx1"/>
                </a:solidFill>
              </a:rPr>
              <a:t>obre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cuidado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às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crianças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para</a:t>
            </a:r>
            <a:r>
              <a:rPr lang="en-US" dirty="0" smtClean="0">
                <a:solidFill>
                  <a:schemeClr val="tx1"/>
                </a:solidFill>
              </a:rPr>
              <a:t> o </a:t>
            </a:r>
            <a:r>
              <a:rPr lang="en-US" dirty="0" err="1" smtClean="0">
                <a:solidFill>
                  <a:schemeClr val="tx1"/>
                </a:solidFill>
              </a:rPr>
              <a:t>Grupo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Gestante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24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052736"/>
            <a:ext cx="6408713" cy="4536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131840" y="5733256"/>
            <a:ext cx="2880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Curso</a:t>
            </a:r>
            <a:r>
              <a:rPr lang="en-US" sz="2200" dirty="0" smtClean="0"/>
              <a:t> de </a:t>
            </a:r>
            <a:r>
              <a:rPr lang="en-US" sz="2200" dirty="0" err="1" smtClean="0"/>
              <a:t>Gestante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1952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7395885</TotalTime>
  <Words>1261</Words>
  <Application>Microsoft Office PowerPoint</Application>
  <PresentationFormat>Apresentação na tela (4:3)</PresentationFormat>
  <Paragraphs>158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Executivo</vt:lpstr>
      <vt:lpstr>Apresentação do PowerPoint</vt:lpstr>
      <vt:lpstr>             Universidade Aberta do SUS – UNASUS Universidade Federal de Pelotas Departamento de Medicina Social Especialização em Saúde Da Família  </vt:lpstr>
      <vt:lpstr>Apresentação do PowerPoint</vt:lpstr>
      <vt:lpstr>Apresentação do PowerPoint</vt:lpstr>
      <vt:lpstr>Apresentação do PowerPoint</vt:lpstr>
      <vt:lpstr>Objetivo Geral</vt:lpstr>
      <vt:lpstr>Metodologia</vt:lpstr>
      <vt:lpstr>Metodologia</vt:lpstr>
      <vt:lpstr>Apresentação do PowerPoint</vt:lpstr>
      <vt:lpstr>Apresentação do PowerPoint</vt:lpstr>
      <vt:lpstr>Objetivos, metas e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Apresentação do PowerPoint</vt:lpstr>
      <vt:lpstr>Reflexão crítica sobre o processo pessoal de aprendizagem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Thaíse Federizzi</dc:creator>
  <cp:lastModifiedBy>Thaíse Federizzi</cp:lastModifiedBy>
  <cp:revision>179</cp:revision>
  <dcterms:created xsi:type="dcterms:W3CDTF">2015-01-11T16:12:37Z</dcterms:created>
  <dcterms:modified xsi:type="dcterms:W3CDTF">2015-01-26T16:46:46Z</dcterms:modified>
</cp:coreProperties>
</file>