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92" r:id="rId3"/>
    <p:sldId id="258" r:id="rId4"/>
    <p:sldId id="304" r:id="rId5"/>
    <p:sldId id="259" r:id="rId6"/>
    <p:sldId id="293" r:id="rId7"/>
    <p:sldId id="260" r:id="rId8"/>
    <p:sldId id="305" r:id="rId9"/>
    <p:sldId id="306" r:id="rId10"/>
    <p:sldId id="262" r:id="rId11"/>
    <p:sldId id="307" r:id="rId12"/>
    <p:sldId id="308" r:id="rId13"/>
    <p:sldId id="302" r:id="rId14"/>
    <p:sldId id="311" r:id="rId15"/>
    <p:sldId id="309" r:id="rId16"/>
    <p:sldId id="310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4" r:id="rId29"/>
    <p:sldId id="287" r:id="rId30"/>
    <p:sldId id="323" r:id="rId31"/>
    <p:sldId id="289" r:id="rId32"/>
    <p:sldId id="290" r:id="rId3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17C40-D04E-46EA-A8C3-653E6A922C3E}" type="datetimeFigureOut">
              <a:rPr lang="pt-BR"/>
              <a:pPr>
                <a:defRPr/>
              </a:pPr>
              <a:t>05/02/2015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26EB1-30F8-40A3-A33A-A6B5881C775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CC9FE-CA00-4283-BDC7-5A2DAAD81829}" type="datetimeFigureOut">
              <a:rPr lang="pt-BR"/>
              <a:pPr>
                <a:defRPr/>
              </a:pPr>
              <a:t>05/02/2015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3FA9E-60E3-4DD6-81EA-160A6E5EE69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A6FD0-84C0-4DB7-A527-5FD97667908F}" type="datetimeFigureOut">
              <a:rPr lang="pt-BR"/>
              <a:pPr>
                <a:defRPr/>
              </a:pPr>
              <a:t>05/02/2015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E2BCD-DA84-45A4-9E92-BFB8F2B3833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AB9A2-D809-49FB-8161-156FC923CC1B}" type="datetimeFigureOut">
              <a:rPr lang="pt-BR"/>
              <a:pPr>
                <a:defRPr/>
              </a:pPr>
              <a:t>05/02/2015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6D902-8738-4EA7-8B00-BF8B072A62F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6C6AF-E0E3-46A1-973E-D9C78EC0345F}" type="datetimeFigureOut">
              <a:rPr lang="pt-BR"/>
              <a:pPr>
                <a:defRPr/>
              </a:pPr>
              <a:t>05/02/2015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D1EC6-0B29-4C7A-9467-34880E8DBC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895D1-28A5-4596-8548-4C3080A74BAC}" type="datetimeFigureOut">
              <a:rPr lang="pt-BR"/>
              <a:pPr>
                <a:defRPr/>
              </a:pPr>
              <a:t>05/02/2015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5CF99-CC04-4CFD-B12E-E9911C3994B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7E344-61B5-41C1-8BC9-C82E8966286D}" type="datetimeFigureOut">
              <a:rPr lang="pt-BR"/>
              <a:pPr>
                <a:defRPr/>
              </a:pPr>
              <a:t>05/02/2015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AA703-6403-4783-8B2E-01577FD0243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FF19B-83AC-4EE7-A794-7BFE9416CC9D}" type="datetimeFigureOut">
              <a:rPr lang="pt-BR"/>
              <a:pPr>
                <a:defRPr/>
              </a:pPr>
              <a:t>05/02/2015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FFAFF-DBD7-46FE-853A-5D5FDD13429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F9B71-0841-49FA-B351-B14FB3B271C5}" type="datetimeFigureOut">
              <a:rPr lang="pt-BR"/>
              <a:pPr>
                <a:defRPr/>
              </a:pPr>
              <a:t>05/02/2015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EAD05-7959-4A45-9524-7BF622394B2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CA1B8-982A-4F37-8FDA-0A3FBAD59C20}" type="datetimeFigureOut">
              <a:rPr lang="pt-BR"/>
              <a:pPr>
                <a:defRPr/>
              </a:pPr>
              <a:t>05/02/2015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A8349-A4D8-4A10-943C-2FF2F802344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D67F1-8AAB-4C66-BE1D-1714DE39FFF3}" type="datetimeFigureOut">
              <a:rPr lang="pt-BR"/>
              <a:pPr>
                <a:defRPr/>
              </a:pPr>
              <a:t>05/02/2015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B5ED2-A723-4A3B-8C51-CD7997BD3A8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DC28E9-9228-40F9-B3F7-3043CA9EF0F2}" type="datetimeFigureOut">
              <a:rPr lang="pt-BR"/>
              <a:pPr>
                <a:defRPr/>
              </a:pPr>
              <a:t>05/02/2015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0A4C7D-56F2-4431-9932-18ACF56D2C2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aixaDeTexto 3"/>
          <p:cNvSpPr txBox="1">
            <a:spLocks noChangeArrowheads="1"/>
          </p:cNvSpPr>
          <p:nvPr/>
        </p:nvSpPr>
        <p:spPr bwMode="auto">
          <a:xfrm>
            <a:off x="2214563" y="285750"/>
            <a:ext cx="46005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1" dirty="0">
                <a:latin typeface="Arial" charset="0"/>
              </a:rPr>
              <a:t>UNIVERSIDADE FEDERAL DE PELOTAS</a:t>
            </a:r>
            <a:endParaRPr lang="pt-BR" dirty="0">
              <a:latin typeface="Arial" charset="0"/>
            </a:endParaRPr>
          </a:p>
          <a:p>
            <a:pPr algn="ctr"/>
            <a:r>
              <a:rPr lang="pt-BR" b="1" dirty="0">
                <a:latin typeface="Arial" charset="0"/>
              </a:rPr>
              <a:t>UNIVERSIDADE ABERTA DO SUS</a:t>
            </a:r>
            <a:endParaRPr lang="pt-BR" dirty="0">
              <a:latin typeface="Arial" charset="0"/>
            </a:endParaRPr>
          </a:p>
          <a:p>
            <a:pPr algn="ctr"/>
            <a:r>
              <a:rPr lang="pt-BR" b="1" dirty="0">
                <a:latin typeface="Arial" charset="0"/>
              </a:rPr>
              <a:t>Faculdade de Medicina</a:t>
            </a:r>
            <a:endParaRPr lang="pt-BR" dirty="0">
              <a:latin typeface="Arial" charset="0"/>
            </a:endParaRPr>
          </a:p>
          <a:p>
            <a:pPr algn="ctr"/>
            <a:r>
              <a:rPr lang="pt-BR" b="1" dirty="0">
                <a:latin typeface="Arial" charset="0"/>
              </a:rPr>
              <a:t>Especialização em Saúde da Família</a:t>
            </a:r>
            <a:endParaRPr lang="pt-BR" dirty="0">
              <a:latin typeface="Arial" charset="0"/>
            </a:endParaRPr>
          </a:p>
          <a:p>
            <a:pPr algn="ctr"/>
            <a:r>
              <a:rPr lang="pt-BR" b="1" dirty="0">
                <a:latin typeface="Arial" charset="0"/>
              </a:rPr>
              <a:t>Turma VI</a:t>
            </a:r>
            <a:endParaRPr lang="pt-BR" dirty="0">
              <a:latin typeface="Arial" charset="0"/>
            </a:endParaRPr>
          </a:p>
        </p:txBody>
      </p:sp>
      <p:sp>
        <p:nvSpPr>
          <p:cNvPr id="2051" name="Retângulo 66"/>
          <p:cNvSpPr>
            <a:spLocks noChangeArrowheads="1"/>
          </p:cNvSpPr>
          <p:nvPr/>
        </p:nvSpPr>
        <p:spPr bwMode="auto">
          <a:xfrm>
            <a:off x="3857625" y="1785938"/>
            <a:ext cx="1368425" cy="1295400"/>
          </a:xfrm>
          <a:prstGeom prst="rect">
            <a:avLst/>
          </a:prstGeom>
          <a:blipFill dpi="0" rotWithShape="0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52" name="Retângulo 5"/>
          <p:cNvSpPr>
            <a:spLocks noChangeArrowheads="1"/>
          </p:cNvSpPr>
          <p:nvPr/>
        </p:nvSpPr>
        <p:spPr bwMode="auto">
          <a:xfrm>
            <a:off x="323528" y="2947988"/>
            <a:ext cx="8496944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pt-BR" sz="2400" b="1" dirty="0">
              <a:solidFill>
                <a:srgbClr val="000000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Melhoria da Atenção ao Pré-Natal e Puerpério na Unidade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na UBS/ESF Izabel Oliveira da Silva. </a:t>
            </a:r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Caxingó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- PI.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000" b="1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endParaRPr lang="pt-BR" sz="2000" b="1" dirty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pt-BR" sz="2400" dirty="0">
                <a:solidFill>
                  <a:srgbClr val="000000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 </a:t>
            </a:r>
            <a:endParaRPr lang="pt-BR" sz="2000" dirty="0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53" name="Retângulo 8"/>
          <p:cNvSpPr>
            <a:spLocks noChangeArrowheads="1"/>
          </p:cNvSpPr>
          <p:nvPr/>
        </p:nvSpPr>
        <p:spPr bwMode="auto">
          <a:xfrm>
            <a:off x="1714500" y="5214938"/>
            <a:ext cx="580982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t-BR" sz="1600" dirty="0">
              <a:latin typeface="Arial" charset="0"/>
            </a:endParaRPr>
          </a:p>
          <a:p>
            <a:pPr algn="ctr"/>
            <a:r>
              <a:rPr lang="pt-BR" sz="1600" dirty="0" smtClean="0">
                <a:latin typeface="Arial" charset="0"/>
              </a:rPr>
              <a:t>Orientadora: Seiko </a:t>
            </a:r>
            <a:r>
              <a:rPr lang="pt-BR" sz="1600" dirty="0" err="1" smtClean="0">
                <a:latin typeface="Arial" charset="0"/>
              </a:rPr>
              <a:t>Nomiyama</a:t>
            </a:r>
            <a:endParaRPr lang="pt-BR" sz="1600" dirty="0">
              <a:latin typeface="Arial" charset="0"/>
            </a:endParaRPr>
          </a:p>
        </p:txBody>
      </p:sp>
      <p:sp>
        <p:nvSpPr>
          <p:cNvPr id="2054" name="Retângulo 9"/>
          <p:cNvSpPr>
            <a:spLocks noChangeArrowheads="1"/>
          </p:cNvSpPr>
          <p:nvPr/>
        </p:nvSpPr>
        <p:spPr bwMode="auto">
          <a:xfrm>
            <a:off x="2286000" y="6142038"/>
            <a:ext cx="4572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>
                <a:latin typeface="Arial" charset="0"/>
              </a:rPr>
              <a:t>Teresina, 2015</a:t>
            </a:r>
          </a:p>
        </p:txBody>
      </p:sp>
      <p:sp>
        <p:nvSpPr>
          <p:cNvPr id="2055" name="Retângulo 10"/>
          <p:cNvSpPr>
            <a:spLocks noChangeArrowheads="1"/>
          </p:cNvSpPr>
          <p:nvPr/>
        </p:nvSpPr>
        <p:spPr bwMode="auto">
          <a:xfrm>
            <a:off x="2339752" y="4653136"/>
            <a:ext cx="4824535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Thiago Reis Pires</a:t>
            </a:r>
            <a:endParaRPr lang="pt-BR" b="1" dirty="0">
              <a:solidFill>
                <a:srgbClr val="00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484784"/>
            <a:ext cx="8424936" cy="4824536"/>
          </a:xfrm>
        </p:spPr>
        <p:txBody>
          <a:bodyPr/>
          <a:lstStyle/>
          <a:p>
            <a:pPr marL="0" indent="0" eaLnBrk="1" hangingPunct="1">
              <a:lnSpc>
                <a:spcPts val="3300"/>
              </a:lnSpc>
              <a:buFont typeface="Arial" charset="0"/>
              <a:buNone/>
            </a:pPr>
            <a:r>
              <a:rPr lang="pt-BR" sz="2400" b="1" dirty="0" smtClean="0">
                <a:latin typeface="Arial" charset="0"/>
                <a:cs typeface="Times New Roman" pitchFamily="18" charset="0"/>
              </a:rPr>
              <a:t>Ações</a:t>
            </a:r>
          </a:p>
          <a:p>
            <a:pPr marL="0" indent="0" eaLnBrk="1" hangingPunct="1">
              <a:lnSpc>
                <a:spcPts val="3300"/>
              </a:lnSpc>
              <a:buFont typeface="Arial" charset="0"/>
              <a:buNone/>
            </a:pPr>
            <a:r>
              <a:rPr lang="pt-BR" sz="2400" i="1" dirty="0" smtClean="0">
                <a:latin typeface="Arial" charset="0"/>
                <a:cs typeface="Times New Roman" pitchFamily="18" charset="0"/>
              </a:rPr>
              <a:t>Organização e Gestão do Serviço</a:t>
            </a:r>
          </a:p>
          <a:p>
            <a:pPr marL="114300" indent="0" algn="just" eaLnBrk="1" hangingPunct="1">
              <a:lnSpc>
                <a:spcPts val="33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O médico apresentou as fichas orientando a equipe no preenchimento e  como mantê-las ativas</a:t>
            </a:r>
          </a:p>
          <a:p>
            <a:pPr marL="114300" indent="0" algn="just" eaLnBrk="1" hangingPunct="1">
              <a:lnSpc>
                <a:spcPts val="33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Atribuições dos profissionais</a:t>
            </a:r>
          </a:p>
          <a:p>
            <a:pPr marL="114300" indent="0" algn="just" eaLnBrk="1" hangingPunct="1">
              <a:lnSpc>
                <a:spcPts val="33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Cadastramento de gestantes e puérperas identificadas</a:t>
            </a:r>
          </a:p>
          <a:p>
            <a:pPr marL="114300" indent="0" algn="just" eaLnBrk="1" hangingPunct="1">
              <a:lnSpc>
                <a:spcPts val="33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Busca ativa pela equipe e em especial pelas ACS</a:t>
            </a:r>
          </a:p>
          <a:p>
            <a:pPr marL="114300" indent="0" algn="just" eaLnBrk="1" hangingPunct="1">
              <a:lnSpc>
                <a:spcPts val="33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Registros atualizados</a:t>
            </a:r>
          </a:p>
          <a:p>
            <a:pPr marL="114300" indent="0" algn="just" eaLnBrk="1" hangingPunct="1">
              <a:lnSpc>
                <a:spcPts val="33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Mais tempo para consulta médica e de enfermagem</a:t>
            </a:r>
          </a:p>
          <a:p>
            <a:pPr marL="114300" indent="0" algn="just" eaLnBrk="1" hangingPunct="1">
              <a:lnSpc>
                <a:spcPts val="33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Visitas domiciliares às puérperas</a:t>
            </a:r>
          </a:p>
          <a:p>
            <a:pPr marL="114300" indent="0" algn="just" eaLnBrk="1" hangingPunct="1">
              <a:lnSpc>
                <a:spcPts val="33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Superação de entraves</a:t>
            </a:r>
            <a:endParaRPr lang="pt-BR" sz="24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46856" y="557808"/>
            <a:ext cx="8229600" cy="78296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Metodologia</a:t>
            </a: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484784"/>
            <a:ext cx="9036496" cy="4464496"/>
          </a:xfrm>
        </p:spPr>
        <p:txBody>
          <a:bodyPr/>
          <a:lstStyle/>
          <a:p>
            <a:pPr marL="0" indent="0" eaLnBrk="1" hangingPunct="1">
              <a:lnSpc>
                <a:spcPts val="3300"/>
              </a:lnSpc>
              <a:buFont typeface="Arial" charset="0"/>
              <a:buNone/>
            </a:pPr>
            <a:r>
              <a:rPr lang="pt-BR" sz="2400" b="1" dirty="0" smtClean="0">
                <a:latin typeface="Arial" charset="0"/>
                <a:cs typeface="Times New Roman" pitchFamily="18" charset="0"/>
              </a:rPr>
              <a:t>Ações</a:t>
            </a:r>
          </a:p>
          <a:p>
            <a:pPr marL="0" indent="0" eaLnBrk="1" hangingPunct="1">
              <a:lnSpc>
                <a:spcPts val="3300"/>
              </a:lnSpc>
              <a:buFont typeface="Arial" charset="0"/>
              <a:buNone/>
            </a:pPr>
            <a:r>
              <a:rPr lang="pt-BR" sz="2400" i="1" dirty="0" smtClean="0">
                <a:latin typeface="Arial" charset="0"/>
                <a:cs typeface="Times New Roman" pitchFamily="18" charset="0"/>
              </a:rPr>
              <a:t>Engajamento Público</a:t>
            </a:r>
          </a:p>
          <a:p>
            <a:pPr marL="0" indent="0" algn="just" eaLnBrk="1" hangingPunct="1">
              <a:lnSpc>
                <a:spcPts val="33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pt-BR" sz="24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Atividades a fim de orientar a comunidade</a:t>
            </a:r>
          </a:p>
          <a:p>
            <a:pPr marL="0" indent="0" algn="just" eaLnBrk="1" hangingPunct="1">
              <a:lnSpc>
                <a:spcPts val="33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Reuniões, palestras educativas e debates com toda a equipe e a comunidade fora da UBS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lnSpc>
                <a:spcPts val="33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Informação à comunidade sobre as facilidades oferecidas na unidade de saúde para o diagnóstico de gestação e sobre a importância do ingresso precoce e regular ao pré-natal</a:t>
            </a:r>
          </a:p>
          <a:p>
            <a:pPr marL="114300" indent="0" algn="just" eaLnBrk="1" hangingPunct="1">
              <a:lnSpc>
                <a:spcPts val="3300"/>
              </a:lnSpc>
              <a:spcBef>
                <a:spcPct val="0"/>
              </a:spcBef>
              <a:buFont typeface="Wingdings" pitchFamily="2" charset="2"/>
              <a:buChar char="ü"/>
            </a:pPr>
            <a:endParaRPr lang="pt-BR" sz="24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46856" y="557808"/>
            <a:ext cx="8229600" cy="78296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Metodologia</a:t>
            </a: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46856" y="2492896"/>
            <a:ext cx="8229600" cy="115212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dirty="0" smtClean="0">
                <a:latin typeface="Arial" pitchFamily="34" charset="0"/>
                <a:ea typeface="+mj-ea"/>
                <a:cs typeface="Arial" pitchFamily="34" charset="0"/>
              </a:rPr>
              <a:t>Resultados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Pré-Natal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96753"/>
            <a:ext cx="8892480" cy="3672407"/>
          </a:xfrm>
        </p:spPr>
        <p:txBody>
          <a:bodyPr/>
          <a:lstStyle/>
          <a:p>
            <a:pPr marL="0" indent="0" algn="just">
              <a:lnSpc>
                <a:spcPts val="3300"/>
              </a:lnSpc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Estima-se que existam 29 gestantes residentes na área de abrangência da UBS e o programa de pré-natal atendia, antes da intervenção 59% destas mulheres (17 gestantes).</a:t>
            </a:r>
          </a:p>
          <a:p>
            <a:pPr marL="0" indent="0" algn="just">
              <a:lnSpc>
                <a:spcPts val="3300"/>
              </a:lnSpc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ts val="3300"/>
              </a:lnSpc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Mês 1 = 16 gestantes</a:t>
            </a:r>
          </a:p>
          <a:p>
            <a:pPr marL="0" indent="0" algn="just">
              <a:lnSpc>
                <a:spcPts val="3300"/>
              </a:lnSpc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Mês 2 = 23 gestantes</a:t>
            </a:r>
          </a:p>
          <a:p>
            <a:pPr marL="0" indent="0" algn="just">
              <a:lnSpc>
                <a:spcPts val="3300"/>
              </a:lnSpc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Mês 3 = 23 gestantes</a:t>
            </a:r>
          </a:p>
          <a:p>
            <a:pPr>
              <a:lnSpc>
                <a:spcPts val="3300"/>
              </a:lnSpc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 bwMode="auto">
          <a:xfrm>
            <a:off x="395536" y="692329"/>
            <a:ext cx="8460432" cy="129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Objetivo 1:</a:t>
            </a: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 Ampliar a cobertura de Pré-natal</a:t>
            </a:r>
          </a:p>
          <a:p>
            <a:pPr marL="0" marR="0" lvl="0" indent="0" algn="just" defTabSz="914400" rtl="0" eaLnBrk="1" fontAlgn="base" latinLnBrk="0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Meta 1.1:</a:t>
            </a: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Calibri" pitchFamily="34" charset="0"/>
              </a:rPr>
              <a:t> Alcançar 100% de cobertura das gestantes cadastradas no Programa de Pré-natal da unidade de saúde</a:t>
            </a: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3657" y="2492896"/>
            <a:ext cx="6246695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2555776" y="3666510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cs typeface="Arial" pitchFamily="34" charset="0"/>
              </a:rPr>
              <a:t>55,2%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355976" y="2924944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cs typeface="Arial" pitchFamily="34" charset="0"/>
              </a:rPr>
              <a:t>79,3%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6084168" y="2924944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cs typeface="Arial" pitchFamily="34" charset="0"/>
              </a:rPr>
              <a:t>79,3%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1124744"/>
            <a:ext cx="7992888" cy="4711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3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2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Melhorar a adesão ao pré-natal.</a:t>
            </a:r>
          </a:p>
          <a:p>
            <a:pPr>
              <a:lnSpc>
                <a:spcPts val="33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2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Realizar busca ativa de 100% das gestantes faltosas às consultas de pré-natal.</a:t>
            </a:r>
          </a:p>
          <a:p>
            <a:pPr>
              <a:lnSpc>
                <a:spcPts val="33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3300"/>
              </a:lnSpc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Nos três meses de intervenção as gestantes faltosas foram buscadas por meio de visitas domiciliares pelos ACS.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3300"/>
              </a:lnSpc>
              <a:buFont typeface="Wingdings" pitchFamily="2" charset="2"/>
              <a:buChar char="ü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3300"/>
              </a:lnSpc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No primeiro mês da intervenção faltaram quatro gestantes e no segundo e terceiro mês faltou uma gestante.</a:t>
            </a:r>
            <a:endParaRPr lang="pt-BR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404664"/>
            <a:ext cx="7848872" cy="2172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3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3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Melhorar a qualidade da atenção ao pré-natal e puerpério realizado na Unidade.</a:t>
            </a:r>
          </a:p>
          <a:p>
            <a:pPr>
              <a:lnSpc>
                <a:spcPts val="33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3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Garantir a captação de 100% das gestantes residentes na área de abrangência da unidade de saúde no primeiro trimestre de gestação.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780928"/>
            <a:ext cx="6308461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2627784" y="3378478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cs typeface="Arial" pitchFamily="34" charset="0"/>
              </a:rPr>
              <a:t>75%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427984" y="3810526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cs typeface="Arial" pitchFamily="34" charset="0"/>
              </a:rPr>
              <a:t>60,9%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6156176" y="3594502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cs typeface="Arial" pitchFamily="34" charset="0"/>
              </a:rPr>
              <a:t>69,6%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620688"/>
            <a:ext cx="8136904" cy="5593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3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4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Realizar pelo menos um exame ginecológico por trimestre em 100% das gestantes durante o pré-natal.</a:t>
            </a:r>
          </a:p>
          <a:p>
            <a:pPr>
              <a:lnSpc>
                <a:spcPts val="33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33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5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Realizar pelo menos um exame de mamas em 100% das gestantes durante o pré-natal.</a:t>
            </a:r>
          </a:p>
          <a:p>
            <a:pPr>
              <a:lnSpc>
                <a:spcPts val="33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33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6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Garantir a 100% das gestantes a solicitação de exames laboratoriais de acordo com protocolo.</a:t>
            </a:r>
          </a:p>
          <a:p>
            <a:pPr>
              <a:lnSpc>
                <a:spcPts val="33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3300"/>
              </a:lnSpc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Durante os três meses de intervenção, 100% das gestantes realizaram exame ginecológico e exame das mamas, também foram solicitados exames de acordo com protocolo para 100% das mulheres.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404664"/>
            <a:ext cx="8280920" cy="2208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3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Consideramos monitorar o número de mulheres que realizaram coleta para exame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citopatológico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pois durante o exame ginecológico a gestante era orientada sobre o procedimento e incentivada a realizá-lo conforme periodicidade recomendada em protocolo.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0511" y="3068960"/>
            <a:ext cx="5871809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2555776" y="2946430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cs typeface="Arial" pitchFamily="34" charset="0"/>
              </a:rPr>
              <a:t>100%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211960" y="2946430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cs typeface="Arial" pitchFamily="34" charset="0"/>
              </a:rPr>
              <a:t>100%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868144" y="3429000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cs typeface="Arial" pitchFamily="34" charset="0"/>
              </a:rPr>
              <a:t>82,6%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504" y="476672"/>
            <a:ext cx="8496944" cy="5981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3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7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Garantir a 100% das gestantes a prescrição de suplementação de sulfato ferroso e ácido fólico conforme protocolo.</a:t>
            </a:r>
          </a:p>
          <a:p>
            <a:pPr>
              <a:lnSpc>
                <a:spcPts val="33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33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8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Garantir que 100% das gestantes completem o esquema da vacina antitetânica.</a:t>
            </a:r>
          </a:p>
          <a:p>
            <a:pPr>
              <a:lnSpc>
                <a:spcPts val="33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33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9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Garantir que 100% das gestantes completem o esquema da vacina contra Hepatite B.</a:t>
            </a:r>
          </a:p>
          <a:p>
            <a:pPr>
              <a:lnSpc>
                <a:spcPts val="33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3300"/>
              </a:lnSpc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Durante os três meses de intervenção, 100% das gestantes receberam prescrição de sulfato ferroso e ácido fólico e imunização conforme calendário preconizado em Protocolo.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6856" y="269776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32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>
          <a:xfrm>
            <a:off x="0" y="1484784"/>
            <a:ext cx="8855968" cy="5040560"/>
          </a:xfrm>
        </p:spPr>
        <p:txBody>
          <a:bodyPr/>
          <a:lstStyle/>
          <a:p>
            <a:pPr algn="just">
              <a:lnSpc>
                <a:spcPts val="3300"/>
              </a:lnSpc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No Brasil o pré-natal é considerado de baixa eficácia e as deficiências encontradas revelam um importante problema de saúde pública;</a:t>
            </a:r>
          </a:p>
          <a:p>
            <a:pPr marL="0" indent="0" algn="just">
              <a:lnSpc>
                <a:spcPts val="3300"/>
              </a:lnSpc>
              <a:buNone/>
            </a:pPr>
            <a:endParaRPr lang="pt-BR" sz="2400" dirty="0" smtClean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algn="just">
              <a:lnSpc>
                <a:spcPts val="3300"/>
              </a:lnSpc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A atenção pré-natal é reconhecida como etapa fundamental que tem como objetivo monitorar e acompanhar a gestação para identificar e intervir nas situações de risco à saúde materna e fetal (BRASIL, 2006);</a:t>
            </a:r>
          </a:p>
          <a:p>
            <a:pPr marL="0" indent="0" algn="just">
              <a:lnSpc>
                <a:spcPts val="3300"/>
              </a:lnSpc>
              <a:buNone/>
            </a:pPr>
            <a:endParaRPr lang="pt-BR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3300"/>
              </a:lnSpc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 ação programática foi importante para a </a:t>
            </a:r>
            <a:r>
              <a:rPr lang="pt-BR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comunidade, equipe e gestores.</a:t>
            </a:r>
            <a:endParaRPr lang="pt-BR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24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endParaRPr lang="pt-BR" sz="2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995016"/>
            <a:ext cx="871296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3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10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Realizar avaliação de saúde bucal em 100% das gestantes durante o pré-natal.</a:t>
            </a:r>
          </a:p>
          <a:p>
            <a:pPr>
              <a:lnSpc>
                <a:spcPts val="33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3300"/>
              </a:lnSpc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ea typeface="Calibri" pitchFamily="34" charset="0"/>
                <a:cs typeface="Calibri" pitchFamily="34" charset="0"/>
              </a:rPr>
              <a:t> Todas as gestantes que passavam pela consulta médica ou de enfermagem foram avaliadas e orientadas sobre higiene bucal</a:t>
            </a:r>
          </a:p>
          <a:p>
            <a:pPr>
              <a:lnSpc>
                <a:spcPts val="3300"/>
              </a:lnSpc>
            </a:pPr>
            <a:endParaRPr lang="pt-BR" sz="2400" dirty="0" smtClean="0">
              <a:solidFill>
                <a:srgbClr val="000000"/>
              </a:solidFill>
              <a:latin typeface="Arial" charset="0"/>
              <a:cs typeface="Arial" pitchFamily="34" charset="0"/>
            </a:endParaRPr>
          </a:p>
          <a:p>
            <a:pPr>
              <a:lnSpc>
                <a:spcPts val="3300"/>
              </a:lnSpc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cs typeface="Arial" pitchFamily="34" charset="0"/>
              </a:rPr>
              <a:t> Dificuldade de acesso ao serviço de saúde bucal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620688"/>
            <a:ext cx="856895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3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4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Melhorar os registros da informações.</a:t>
            </a:r>
          </a:p>
          <a:p>
            <a:pPr>
              <a:lnSpc>
                <a:spcPts val="33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11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Manter registro na ficha espelho de pré-natal e/ou vacinação em 100% das gestantes.</a:t>
            </a:r>
          </a:p>
          <a:p>
            <a:pPr>
              <a:lnSpc>
                <a:spcPts val="33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33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5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Mapear gestantes de risco</a:t>
            </a:r>
          </a:p>
          <a:p>
            <a:pPr>
              <a:lnSpc>
                <a:spcPts val="33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12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Avaliar risco gestacional em 100% das gestantes.</a:t>
            </a:r>
          </a:p>
          <a:p>
            <a:pPr>
              <a:lnSpc>
                <a:spcPts val="33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3300"/>
              </a:lnSpc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Registros adequados e avaliação de risco gestacional para 100% das gestantes.</a:t>
            </a:r>
          </a:p>
          <a:p>
            <a:pPr>
              <a:lnSpc>
                <a:spcPts val="3300"/>
              </a:lnSpc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Duas gestantes de alto risco durante o período da intervenção foram encaminhadas ao serviço de referência, mas sem perder o vínculo com a equipe.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908720"/>
            <a:ext cx="8424936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3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6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Promover a saúde no pré-natal e puerpério.</a:t>
            </a:r>
          </a:p>
          <a:p>
            <a:pPr>
              <a:lnSpc>
                <a:spcPts val="33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Metas 13 a 18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orientações nutricionais, sobre aleitamento materno, cuidados com o recém-nascido, anticoncepção, riscos do tabagismo e do uso de álcool e drogas e higiene bucal.</a:t>
            </a:r>
          </a:p>
          <a:p>
            <a:pPr>
              <a:lnSpc>
                <a:spcPts val="33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3300"/>
              </a:lnSpc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Orientação para 100% das gestantes</a:t>
            </a:r>
          </a:p>
          <a:p>
            <a:pPr>
              <a:lnSpc>
                <a:spcPts val="3300"/>
              </a:lnSpc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Palestras para grupos na UBS</a:t>
            </a:r>
          </a:p>
          <a:p>
            <a:pPr>
              <a:lnSpc>
                <a:spcPts val="3300"/>
              </a:lnSpc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Apoio do NASF (nutricionista e psicóloga)</a:t>
            </a:r>
          </a:p>
          <a:p>
            <a:pPr>
              <a:lnSpc>
                <a:spcPts val="3300"/>
              </a:lnSpc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Consultas médicas e de enfermagem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46856" y="2492896"/>
            <a:ext cx="8229600" cy="115212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dirty="0" smtClean="0">
                <a:latin typeface="Arial" pitchFamily="34" charset="0"/>
                <a:ea typeface="+mj-ea"/>
                <a:cs typeface="Arial" pitchFamily="34" charset="0"/>
              </a:rPr>
              <a:t>Resultados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Puerpério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548680"/>
            <a:ext cx="799288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3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1: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Ampliar a cobertura de atendimento do pré-natal e puerpério.</a:t>
            </a:r>
          </a:p>
          <a:p>
            <a:pPr>
              <a:lnSpc>
                <a:spcPts val="33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1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Garantir a 100% das puérperas cadastradas, consulta puerperal antes dos 42 dias pós-parto.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708920"/>
            <a:ext cx="6367133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2555776" y="3594502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cs typeface="Arial" pitchFamily="34" charset="0"/>
              </a:rPr>
              <a:t>66,7%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283968" y="2636912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cs typeface="Arial" pitchFamily="34" charset="0"/>
              </a:rPr>
              <a:t>100%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6084168" y="2658398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cs typeface="Arial" pitchFamily="34" charset="0"/>
              </a:rPr>
              <a:t>100%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620688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2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Melhorar adesão ao pré-natal e puerpério.</a:t>
            </a: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2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Realizar busca ativa de 100% das puérperas faltosas às consultas de pré-natal.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Todas as mulheres foram visitadas pela equipe após o parto.</a:t>
            </a: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3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Melhorar a qualidade da atenção ao pré-natal e puerpério.</a:t>
            </a: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Metas 3, 4, 6, 7 e 8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exame das mamas, do abdome, do estado psíquico, avaliação 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intercorrências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e prescrição de métodos anticoncepcionais.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Ações realizadas para 100% das puérperas durante as visitas domiciliares.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476672"/>
            <a:ext cx="8208912" cy="2208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3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5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Realizar exame ginecológico em 100% das puérperas.</a:t>
            </a:r>
          </a:p>
          <a:p>
            <a:pPr>
              <a:lnSpc>
                <a:spcPts val="3300"/>
              </a:lnSpc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Exame ginecológico realizado em 100% das puérperas.</a:t>
            </a:r>
          </a:p>
          <a:p>
            <a:pPr>
              <a:lnSpc>
                <a:spcPts val="3300"/>
              </a:lnSpc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Consideramos monitorar a coleta de exame 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citopatológico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nas puérperas.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8481" y="2924944"/>
            <a:ext cx="5583839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2771800" y="2780928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cs typeface="Arial" pitchFamily="34" charset="0"/>
              </a:rPr>
              <a:t>100%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355976" y="2780928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cs typeface="Arial" pitchFamily="34" charset="0"/>
              </a:rPr>
              <a:t>100%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940152" y="3284984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cs typeface="Arial" pitchFamily="34" charset="0"/>
              </a:rPr>
              <a:t>81,8%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548680"/>
            <a:ext cx="8424936" cy="5593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3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4: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Melhorar os registros das informações.</a:t>
            </a:r>
          </a:p>
          <a:p>
            <a:pPr>
              <a:lnSpc>
                <a:spcPts val="33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9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Manter registro na ficha espelho de pré-natal/vacinação em 100% das puérperas.</a:t>
            </a:r>
          </a:p>
          <a:p>
            <a:pPr>
              <a:lnSpc>
                <a:spcPts val="33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3300"/>
              </a:lnSpc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Todas as puérperas com registro adequado.</a:t>
            </a:r>
          </a:p>
          <a:p>
            <a:pPr>
              <a:lnSpc>
                <a:spcPts val="33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33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5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Promover a saúde no pré-natal e puerpério.</a:t>
            </a:r>
          </a:p>
          <a:p>
            <a:pPr>
              <a:lnSpc>
                <a:spcPts val="33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Metas 10, 11 e 12: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promover aleitamento materno e orientar sobre cuidados com o recém-nascido e planejamento familiar 100% das puérperas.</a:t>
            </a:r>
          </a:p>
          <a:p>
            <a:pPr>
              <a:lnSpc>
                <a:spcPts val="33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3300"/>
              </a:lnSpc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Ações educativas durante visita domiciliar para 100% das puérperas.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07504" y="1886486"/>
            <a:ext cx="8856984" cy="3054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300"/>
              </a:lnSpc>
              <a:defRPr/>
            </a:pPr>
            <a:r>
              <a:rPr lang="pt-BR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Situação da UBS após a intervenção</a:t>
            </a:r>
          </a:p>
          <a:p>
            <a:pPr algn="just">
              <a:lnSpc>
                <a:spcPts val="3300"/>
              </a:lnSpc>
              <a:defRPr/>
            </a:pPr>
            <a:endParaRPr lang="pt-BR" sz="2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07950" indent="431800" algn="just">
              <a:lnSpc>
                <a:spcPts val="3300"/>
              </a:lnSpc>
              <a:buFont typeface="Wingdings" pitchFamily="2" charset="2"/>
              <a:buChar char="ü"/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UBS continua recebendo 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reformas;</a:t>
            </a:r>
            <a:endParaRPr lang="pt-BR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07950" indent="431800" algn="just">
              <a:lnSpc>
                <a:spcPts val="3300"/>
              </a:lnSpc>
              <a:buFont typeface="Wingdings" pitchFamily="2" charset="2"/>
              <a:buChar char="ü"/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Estrutura para coleta de material </a:t>
            </a:r>
            <a:r>
              <a:rPr lang="pt-BR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citopatológico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incluindo disponibilização de maca 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ginecológica;</a:t>
            </a:r>
            <a:endParaRPr lang="pt-BR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07950" indent="431800" algn="just">
              <a:lnSpc>
                <a:spcPts val="3300"/>
              </a:lnSpc>
              <a:buFont typeface="Wingdings" pitchFamily="2" charset="2"/>
              <a:buChar char="ü"/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Instalação de farmácia na 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UBS;</a:t>
            </a:r>
            <a:endParaRPr lang="pt-BR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07950" indent="431800" algn="just">
              <a:lnSpc>
                <a:spcPts val="3300"/>
              </a:lnSpc>
              <a:buFont typeface="Wingdings" pitchFamily="2" charset="2"/>
              <a:buChar char="ü"/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Instalação de sala de 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vacinas;</a:t>
            </a:r>
            <a:endParaRPr lang="pt-BR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395536" y="341784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32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4465166"/>
          </a:xfrm>
        </p:spPr>
        <p:txBody>
          <a:bodyPr/>
          <a:lstStyle/>
          <a:p>
            <a:pPr marL="3175" lvl="0" indent="0" eaLnBrk="1" hangingPunct="1">
              <a:lnSpc>
                <a:spcPts val="33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 intervenção proporcionou melhorias diretas em relação à cobertura das gestantes e puérperas da UBS;</a:t>
            </a:r>
          </a:p>
          <a:p>
            <a:pPr marL="3175" indent="0" eaLnBrk="1" hangingPunct="1">
              <a:lnSpc>
                <a:spcPts val="33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cs typeface="Calibri" pitchFamily="34" charset="0"/>
              </a:rPr>
              <a:t> A intervenção proporcionou melhorias dos registros;</a:t>
            </a:r>
          </a:p>
          <a:p>
            <a:pPr marL="3175" indent="0" eaLnBrk="1" hangingPunct="1">
              <a:lnSpc>
                <a:spcPts val="33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 Continudade do apoio dos gestores do município para dar prosseguimento a essas melhorias;</a:t>
            </a: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3175" indent="0" eaLnBrk="1" hangingPunct="1">
              <a:lnSpc>
                <a:spcPts val="33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A capacitação da equipe foi primordial para o sucesso da intervenção e captação de casos novos;</a:t>
            </a:r>
          </a:p>
          <a:p>
            <a:pPr marL="3175" indent="0" eaLnBrk="1" hangingPunct="1">
              <a:lnSpc>
                <a:spcPts val="33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Incorporação da equipe em ações de promoção da saúde e prevenção de doenças e agravos;</a:t>
            </a:r>
          </a:p>
          <a:p>
            <a:pPr marL="3175" indent="0" eaLnBrk="1" hangingPunct="1">
              <a:lnSpc>
                <a:spcPts val="33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Principais dificuldades.</a:t>
            </a:r>
            <a:endParaRPr lang="pt-BR" sz="2400" dirty="0" smtClean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46856" y="557808"/>
            <a:ext cx="8229600" cy="78296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Discussão</a:t>
            </a: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340669"/>
            <a:ext cx="8352928" cy="5040659"/>
          </a:xfrm>
        </p:spPr>
        <p:txBody>
          <a:bodyPr/>
          <a:lstStyle/>
          <a:p>
            <a:pPr marL="3175" indent="-3175" algn="just" eaLnBrk="1" hangingPunct="1">
              <a:spcBef>
                <a:spcPct val="0"/>
              </a:spcBef>
              <a:buNone/>
              <a:defRPr/>
            </a:pPr>
            <a:r>
              <a:rPr lang="pt-BR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Caracterização do Município – </a:t>
            </a:r>
            <a:r>
              <a:rPr lang="pt-BR" sz="2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Caxingó</a:t>
            </a:r>
            <a:r>
              <a:rPr lang="pt-BR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/PI</a:t>
            </a:r>
          </a:p>
          <a:p>
            <a:pPr marL="3175" indent="-3175" algn="just" eaLnBrk="1" hangingPunct="1">
              <a:spcBef>
                <a:spcPct val="0"/>
              </a:spcBef>
              <a:buNone/>
              <a:defRPr/>
            </a:pPr>
            <a:endParaRPr lang="pt-BR" sz="2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lnSpc>
                <a:spcPts val="33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População: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5.039 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habitantes (IBGE, 2010)</a:t>
            </a:r>
          </a:p>
          <a:p>
            <a:pPr marL="0" indent="0" algn="just" eaLnBrk="1" hangingPunct="1">
              <a:lnSpc>
                <a:spcPts val="33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Conta com três UBS</a:t>
            </a:r>
          </a:p>
          <a:p>
            <a:pPr marL="0" indent="0" algn="just" eaLnBrk="1" hangingPunct="1">
              <a:lnSpc>
                <a:spcPts val="33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Núcleo de Atenção Integral a Saúde da Família (NASF)</a:t>
            </a:r>
          </a:p>
          <a:p>
            <a:pPr marL="0" indent="0" algn="just" eaLnBrk="1" hangingPunct="1">
              <a:lnSpc>
                <a:spcPts val="33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Não possui Hospital</a:t>
            </a:r>
          </a:p>
          <a:p>
            <a:pPr marL="0" indent="0" algn="just" eaLnBrk="1" hangingPunct="1">
              <a:lnSpc>
                <a:spcPts val="33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Não possui  Centro de Especialidades Odontológicas</a:t>
            </a:r>
          </a:p>
          <a:p>
            <a:pPr marL="0" indent="0" algn="just" eaLnBrk="1" hangingPunct="1">
              <a:lnSpc>
                <a:spcPts val="3300"/>
              </a:lnSpc>
              <a:spcBef>
                <a:spcPct val="0"/>
              </a:spcBef>
              <a:buNone/>
              <a:defRPr/>
            </a:pPr>
            <a:endParaRPr lang="pt-BR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175" indent="0" algn="just" eaLnBrk="1" hangingPunct="1">
              <a:lnSpc>
                <a:spcPts val="33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Todos os serviços especializados e exames laboratoriais são referenciados para o município de Buriti dos Lopes ou Parnaíba.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46856" y="19776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32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4536504"/>
          </a:xfrm>
        </p:spPr>
        <p:txBody>
          <a:bodyPr/>
          <a:lstStyle/>
          <a:p>
            <a:pPr marL="0" indent="0" algn="just" eaLnBrk="1" hangingPunct="1">
              <a:lnSpc>
                <a:spcPts val="33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Melhor foco para crescimento pessoal e profissional;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lnSpc>
                <a:spcPts val="33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Ações em saúde devem ser programadas e planejadas  baseando-se em dados, para subsidiar estratégias coerentes de intervenção;</a:t>
            </a:r>
            <a:endParaRPr lang="pt-BR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lnSpc>
                <a:spcPts val="33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Aproximação e reconhecimento das necessidades da população assistida.</a:t>
            </a:r>
          </a:p>
          <a:p>
            <a:pPr marL="0" indent="0" algn="just" eaLnBrk="1" hangingPunct="1">
              <a:lnSpc>
                <a:spcPts val="33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Percepção quanto ao funcionamento e importância da atenção ao Programa de Pré-natal e Puerpério. </a:t>
            </a:r>
          </a:p>
          <a:p>
            <a:pPr marL="0" indent="0" algn="just" eaLnBrk="1" hangingPunct="1">
              <a:lnSpc>
                <a:spcPts val="33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pt-BR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lnSpc>
                <a:spcPts val="33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 smtClean="0">
              <a:latin typeface="Arial" charset="0"/>
              <a:cs typeface="Arial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46856" y="557808"/>
            <a:ext cx="8229600" cy="78296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Reflexão Crítica</a:t>
            </a: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988840"/>
            <a:ext cx="7992888" cy="2808312"/>
          </a:xfrm>
        </p:spPr>
        <p:txBody>
          <a:bodyPr/>
          <a:lstStyle/>
          <a:p>
            <a:pPr marL="0" indent="0" algn="ctr" eaLnBrk="1" hangingPunct="1">
              <a:lnSpc>
                <a:spcPts val="33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Os ciclos de vida podem ser vistos como uma oportunidade de preparo do indivíduo e sua família para lidar com as etapas, instrumentalizando-as para desenvolverem atitudes e comportamentos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resilientes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diminuindo, o nível de desconhecimento e promovendo saúde.</a:t>
            </a:r>
            <a:endParaRPr lang="pt-BR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 eaLnBrk="1" hangingPunct="1">
              <a:lnSpc>
                <a:spcPts val="33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827584" y="1412776"/>
            <a:ext cx="7416824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0" b="1" dirty="0" smtClean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GRATO </a:t>
            </a:r>
            <a:endParaRPr lang="pt-BR" sz="8000" b="1" dirty="0">
              <a:ln w="900" cmpd="sng">
                <a:solidFill>
                  <a:srgbClr val="4F81BD">
                    <a:satMod val="190000"/>
                    <a:alpha val="55000"/>
                  </a:srgbClr>
                </a:solidFill>
                <a:prstDash val="solid"/>
              </a:ln>
              <a:solidFill>
                <a:srgbClr val="4F81BD">
                  <a:satMod val="200000"/>
                  <a:tint val="3000"/>
                </a:srgbClr>
              </a:solidFill>
              <a:effectLst>
                <a:innerShdw blurRad="101600" dist="76200" dir="5400000">
                  <a:srgbClr val="4F81BD">
                    <a:satMod val="190000"/>
                    <a:tint val="100000"/>
                    <a:alpha val="74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0" b="1" dirty="0" smtClean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POR  SUA</a:t>
            </a:r>
            <a:endParaRPr lang="pt-BR" sz="8000" b="1" dirty="0">
              <a:ln w="900" cmpd="sng">
                <a:solidFill>
                  <a:srgbClr val="4F81BD">
                    <a:satMod val="190000"/>
                    <a:alpha val="55000"/>
                  </a:srgbClr>
                </a:solidFill>
                <a:prstDash val="solid"/>
              </a:ln>
              <a:solidFill>
                <a:srgbClr val="4F81BD">
                  <a:satMod val="200000"/>
                  <a:tint val="3000"/>
                </a:srgbClr>
              </a:solidFill>
              <a:effectLst>
                <a:innerShdw blurRad="101600" dist="76200" dir="5400000">
                  <a:srgbClr val="4F81BD">
                    <a:satMod val="190000"/>
                    <a:tint val="100000"/>
                    <a:alpha val="74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0" b="1" dirty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ATENÇÃO!!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4176464"/>
          </a:xfrm>
        </p:spPr>
        <p:txBody>
          <a:bodyPr/>
          <a:lstStyle/>
          <a:p>
            <a:pPr marL="3175" indent="-3175" algn="just" eaLnBrk="1" hangingPunct="1">
              <a:lnSpc>
                <a:spcPts val="3300"/>
              </a:lnSpc>
              <a:spcBef>
                <a:spcPct val="0"/>
              </a:spcBef>
              <a:buNone/>
              <a:defRPr/>
            </a:pPr>
            <a:r>
              <a:rPr lang="pt-BR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Caracterização da UBS Izabel Oliveira da Silva</a:t>
            </a:r>
          </a:p>
          <a:p>
            <a:pPr marL="3175" indent="-3175" algn="just" eaLnBrk="1" hangingPunct="1">
              <a:lnSpc>
                <a:spcPts val="3300"/>
              </a:lnSpc>
              <a:spcBef>
                <a:spcPct val="0"/>
              </a:spcBef>
              <a:buNone/>
              <a:defRPr/>
            </a:pPr>
            <a:endParaRPr lang="pt-BR" sz="2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07950" indent="431800" algn="just" eaLnBrk="1" hangingPunct="1">
              <a:lnSpc>
                <a:spcPts val="33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Área 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rural;</a:t>
            </a:r>
            <a:endParaRPr lang="pt-BR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07950" indent="431800" algn="just" eaLnBrk="1" hangingPunct="1">
              <a:lnSpc>
                <a:spcPts val="33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Uma equipe de 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ESF;</a:t>
            </a:r>
            <a:endParaRPr lang="pt-BR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07950" indent="431800" algn="just" eaLnBrk="1" hangingPunct="1">
              <a:lnSpc>
                <a:spcPts val="33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Equipe: um médico, uma enfermeira, uma técnica de enfermagem, cinco ACS, um vigia, uma recepcionista e uma 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administradora;</a:t>
            </a:r>
            <a:endParaRPr lang="pt-BR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07950" indent="431800" algn="just" eaLnBrk="1" hangingPunct="1">
              <a:lnSpc>
                <a:spcPts val="33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Não possui equipe de saúde 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bucal;</a:t>
            </a:r>
            <a:endParaRPr lang="pt-BR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07950" indent="431800" algn="just" eaLnBrk="1" hangingPunct="1">
              <a:lnSpc>
                <a:spcPts val="33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endParaRPr lang="pt-BR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46856" y="19776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32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79512" y="1607309"/>
            <a:ext cx="8784976" cy="3054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300"/>
              </a:lnSpc>
              <a:defRPr/>
            </a:pPr>
            <a:r>
              <a:rPr lang="pt-BR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Situação da UBS antes da intervenção</a:t>
            </a:r>
          </a:p>
          <a:p>
            <a:pPr algn="just">
              <a:lnSpc>
                <a:spcPts val="3300"/>
              </a:lnSpc>
              <a:defRPr/>
            </a:pPr>
            <a:endParaRPr lang="pt-BR" sz="2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07950" indent="431800" algn="just">
              <a:lnSpc>
                <a:spcPts val="3300"/>
              </a:lnSpc>
              <a:buFont typeface="Wingdings" pitchFamily="2" charset="2"/>
              <a:buChar char="ü"/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UBS estava em 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reforma;</a:t>
            </a:r>
            <a:endParaRPr lang="pt-BR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07950" indent="431800" algn="just">
              <a:lnSpc>
                <a:spcPts val="3300"/>
              </a:lnSpc>
              <a:buFont typeface="Wingdings" pitchFamily="2" charset="2"/>
              <a:buChar char="ü"/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Sem estrutura para coleta de material </a:t>
            </a:r>
            <a:r>
              <a:rPr lang="pt-BR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citopatológico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curativo, nebulização, farmácia, coleta de 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exames;</a:t>
            </a:r>
            <a:endParaRPr lang="pt-BR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07950" indent="431800" algn="just">
              <a:lnSpc>
                <a:spcPts val="3300"/>
              </a:lnSpc>
              <a:buFont typeface="Wingdings" pitchFamily="2" charset="2"/>
              <a:buChar char="ü"/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Sem acesso a 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cadeirantes;</a:t>
            </a:r>
            <a:endParaRPr lang="pt-BR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07950" indent="431800" algn="just">
              <a:lnSpc>
                <a:spcPts val="3300"/>
              </a:lnSpc>
              <a:buFont typeface="Wingdings" pitchFamily="2" charset="2"/>
              <a:buChar char="ü"/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Sala de vacina somente para 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aplicação;</a:t>
            </a:r>
            <a:endParaRPr lang="pt-BR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46856" y="19776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32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96752"/>
            <a:ext cx="8388424" cy="5256584"/>
          </a:xfrm>
        </p:spPr>
        <p:txBody>
          <a:bodyPr/>
          <a:lstStyle/>
          <a:p>
            <a:pPr marL="0" indent="0">
              <a:lnSpc>
                <a:spcPts val="3300"/>
              </a:lnSpc>
              <a:buFont typeface="Arial" charset="0"/>
              <a:buNone/>
              <a:defRPr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Situação da ação programática antes da intervenção</a:t>
            </a:r>
            <a:endParaRPr lang="pt-BR" sz="2400" dirty="0" smtClean="0">
              <a:solidFill>
                <a:srgbClr val="000000"/>
              </a:solidFill>
              <a:latin typeface="Arial"/>
              <a:ea typeface="Times New Roman"/>
            </a:endParaRPr>
          </a:p>
          <a:p>
            <a:pPr algn="just">
              <a:lnSpc>
                <a:spcPts val="3300"/>
              </a:lnSpc>
              <a:buNone/>
              <a:defRPr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3300"/>
              </a:lnSpc>
              <a:buFont typeface="Wingdings" pitchFamily="2" charset="2"/>
              <a:buChar char="ü"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Atendimento ao pré-natal e puerpério sem considerar Protocolos do Ministério 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Saúde;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3300"/>
              </a:lnSpc>
              <a:buFont typeface="Wingdings" pitchFamily="2" charset="2"/>
              <a:buChar char="ü"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Acompanhamento e controle do câncer de colo de útero realizado de forma parcial (UBS sede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);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3300"/>
              </a:lnSpc>
              <a:buFont typeface="Wingdings" pitchFamily="2" charset="2"/>
              <a:buChar char="ü"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Sem ações educativas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coletivas;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3300"/>
              </a:lnSpc>
              <a:buFont typeface="Wingdings" pitchFamily="2" charset="2"/>
              <a:buChar char="ü"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Distância da UBS e entre 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propriedades;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3300"/>
              </a:lnSpc>
              <a:buFont typeface="Wingdings" pitchFamily="2" charset="2"/>
              <a:buChar char="ü"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Medicamentos, exames e vacinas com restrição de acesso (UBS sede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);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ts val="3300"/>
              </a:lnSpc>
              <a:buFont typeface="Wingdings" pitchFamily="2" charset="2"/>
              <a:buChar char="ü"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Demora na realização dos exames de rotina.</a:t>
            </a:r>
          </a:p>
          <a:p>
            <a:pPr>
              <a:lnSpc>
                <a:spcPts val="3300"/>
              </a:lnSpc>
              <a:buNone/>
              <a:defRPr/>
            </a:pP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46856" y="19776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32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Espaço Reservado para Conteúdo 2"/>
          <p:cNvSpPr>
            <a:spLocks noGrp="1"/>
          </p:cNvSpPr>
          <p:nvPr>
            <p:ph idx="1"/>
          </p:nvPr>
        </p:nvSpPr>
        <p:spPr>
          <a:xfrm>
            <a:off x="648072" y="1628800"/>
            <a:ext cx="7956376" cy="1224136"/>
          </a:xfrm>
        </p:spPr>
        <p:txBody>
          <a:bodyPr/>
          <a:lstStyle/>
          <a:p>
            <a:pPr marL="0" indent="0" algn="just" eaLnBrk="1" hangingPunct="1">
              <a:lnSpc>
                <a:spcPts val="3300"/>
              </a:lnSpc>
              <a:spcBef>
                <a:spcPts val="0"/>
              </a:spcBef>
              <a:buNone/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Melhorar a atenção ao pré-natal e puerpério na UBS/ESF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Izabel Oliveira da Silva,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Caxingó-PI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14300" indent="0" eaLnBrk="1" hangingPunct="1">
              <a:lnSpc>
                <a:spcPct val="150000"/>
              </a:lnSpc>
              <a:spcBef>
                <a:spcPts val="1200"/>
              </a:spcBef>
              <a:buFont typeface="Arial" charset="0"/>
              <a:buNone/>
              <a:defRPr/>
            </a:pPr>
            <a:endParaRPr lang="pt-BR" sz="24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46856" y="341784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Objetivo Geral</a:t>
            </a:r>
            <a:endParaRPr lang="pt-BR" sz="32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46856" y="557808"/>
            <a:ext cx="8229600" cy="78296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Metodologia</a:t>
            </a: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512" y="1700808"/>
            <a:ext cx="8712968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ts val="3300"/>
              </a:lnSpc>
              <a:buFont typeface="Arial" charset="0"/>
              <a:buNone/>
              <a:defRPr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Protocolo</a:t>
            </a:r>
          </a:p>
          <a:p>
            <a:pPr marL="0" indent="0">
              <a:lnSpc>
                <a:spcPts val="3300"/>
              </a:lnSpc>
              <a:buFont typeface="Arial" charset="0"/>
              <a:buNone/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Caderno de Atenção Básica 32 – Atenção ao Pré-Natal de Baixo Risco – Ministério da Saúde (2012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).</a:t>
            </a:r>
            <a:endParaRPr lang="pt-BR" sz="2400" dirty="0" smtClean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>
              <a:lnSpc>
                <a:spcPts val="3300"/>
              </a:lnSpc>
              <a:buFont typeface="Arial" charset="0"/>
              <a:buNone/>
              <a:defRPr/>
            </a:pPr>
            <a:endParaRPr lang="pt-BR" sz="2400" dirty="0" smtClean="0">
              <a:solidFill>
                <a:srgbClr val="000000"/>
              </a:solidFill>
              <a:latin typeface="Arial"/>
              <a:ea typeface="Times New Roman"/>
            </a:endParaRPr>
          </a:p>
          <a:p>
            <a:pPr marL="0" indent="0">
              <a:lnSpc>
                <a:spcPts val="3300"/>
              </a:lnSpc>
              <a:buFont typeface="Arial" charset="0"/>
              <a:buNone/>
              <a:defRPr/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Times New Roman"/>
              </a:rPr>
              <a:t>Registros</a:t>
            </a:r>
          </a:p>
          <a:p>
            <a:pPr marL="0" indent="0">
              <a:lnSpc>
                <a:spcPts val="3300"/>
              </a:lnSpc>
              <a:buFont typeface="Wingdings" pitchFamily="2" charset="2"/>
              <a:buChar char="ü"/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</a:rPr>
              <a:t> Ficha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</a:rPr>
              <a:t>espelho;</a:t>
            </a:r>
            <a:endParaRPr lang="pt-BR" sz="2400" dirty="0" smtClean="0">
              <a:solidFill>
                <a:srgbClr val="000000"/>
              </a:solidFill>
              <a:latin typeface="Arial"/>
              <a:ea typeface="Times New Roman"/>
            </a:endParaRPr>
          </a:p>
          <a:p>
            <a:pPr marL="0" indent="0">
              <a:lnSpc>
                <a:spcPts val="3300"/>
              </a:lnSpc>
              <a:buFont typeface="Wingdings" pitchFamily="2" charset="2"/>
              <a:buChar char="ü"/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</a:rPr>
              <a:t>Prontuário;</a:t>
            </a:r>
            <a:endParaRPr lang="pt-BR" sz="2400" dirty="0" smtClean="0">
              <a:solidFill>
                <a:srgbClr val="000000"/>
              </a:solidFill>
              <a:latin typeface="Arial"/>
              <a:ea typeface="Times New Roman"/>
            </a:endParaRPr>
          </a:p>
          <a:p>
            <a:pPr marL="0" indent="0">
              <a:lnSpc>
                <a:spcPts val="3300"/>
              </a:lnSpc>
              <a:buFont typeface="Wingdings" pitchFamily="2" charset="2"/>
              <a:buChar char="ü"/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</a:rPr>
              <a:t> Planilha de coleta de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</a:rPr>
              <a:t>dados;</a:t>
            </a:r>
            <a:endParaRPr lang="pt-BR" sz="2400" dirty="0" smtClean="0">
              <a:solidFill>
                <a:srgbClr val="000000"/>
              </a:solidFill>
              <a:latin typeface="Arial"/>
              <a:ea typeface="Times New Roman"/>
            </a:endParaRPr>
          </a:p>
          <a:p>
            <a:pPr marL="0" indent="0">
              <a:lnSpc>
                <a:spcPts val="3300"/>
              </a:lnSpc>
              <a:buFont typeface="Wingdings" pitchFamily="2" charset="2"/>
              <a:buChar char="ü"/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</a:rPr>
              <a:t> Livro de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</a:rPr>
              <a:t>registros;</a:t>
            </a:r>
            <a:endParaRPr lang="pt-BR" sz="2400" dirty="0" smtClean="0">
              <a:solidFill>
                <a:srgbClr val="000000"/>
              </a:solidFill>
              <a:latin typeface="Arial"/>
              <a:ea typeface="Times New Roman"/>
            </a:endParaRPr>
          </a:p>
          <a:p>
            <a:pPr marL="0" indent="0">
              <a:lnSpc>
                <a:spcPts val="3300"/>
              </a:lnSpc>
              <a:buFont typeface="Wingdings" pitchFamily="2" charset="2"/>
              <a:buChar char="ü"/>
              <a:defRPr/>
            </a:pP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</a:rPr>
              <a:t> Cartão da </a:t>
            </a:r>
            <a:r>
              <a:rPr lang="pt-BR" sz="2400" dirty="0" smtClean="0">
                <a:solidFill>
                  <a:srgbClr val="000000"/>
                </a:solidFill>
                <a:latin typeface="Arial"/>
                <a:ea typeface="Times New Roman"/>
              </a:rPr>
              <a:t>gestante;</a:t>
            </a:r>
            <a:endParaRPr lang="pt-BR" sz="2400" dirty="0" smtClean="0">
              <a:solidFill>
                <a:srgbClr val="000000"/>
              </a:solidFill>
              <a:latin typeface="Arial"/>
              <a:ea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>
          <a:xfrm>
            <a:off x="0" y="1268761"/>
            <a:ext cx="9144000" cy="5184575"/>
          </a:xfrm>
        </p:spPr>
        <p:txBody>
          <a:bodyPr/>
          <a:lstStyle/>
          <a:p>
            <a:pPr marL="0" indent="0" eaLnBrk="1" hangingPunct="1">
              <a:lnSpc>
                <a:spcPts val="3300"/>
              </a:lnSpc>
              <a:buFont typeface="Arial" charset="0"/>
              <a:buNone/>
            </a:pPr>
            <a:r>
              <a:rPr lang="pt-BR" sz="2400" b="1" dirty="0" smtClean="0">
                <a:latin typeface="Arial" charset="0"/>
                <a:cs typeface="Times New Roman" pitchFamily="18" charset="0"/>
              </a:rPr>
              <a:t>Ações</a:t>
            </a:r>
          </a:p>
          <a:p>
            <a:pPr marL="0" indent="0" eaLnBrk="1" hangingPunct="1">
              <a:lnSpc>
                <a:spcPts val="3300"/>
              </a:lnSpc>
              <a:buFont typeface="Arial" charset="0"/>
              <a:buNone/>
            </a:pPr>
            <a:r>
              <a:rPr lang="pt-BR" sz="2400" i="1" dirty="0" smtClean="0">
                <a:latin typeface="Arial" charset="0"/>
                <a:cs typeface="Times New Roman" pitchFamily="18" charset="0"/>
              </a:rPr>
              <a:t>Monitoramento e Avaliação</a:t>
            </a:r>
          </a:p>
          <a:p>
            <a:pPr marL="0" indent="0" algn="just" eaLnBrk="1" hangingPunct="1">
              <a:lnSpc>
                <a:spcPts val="33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Todas as gestantes e puérperas cadastradas no programa tiveram prontuário e ficha espelho monitorados e avaliados</a:t>
            </a:r>
          </a:p>
          <a:p>
            <a:pPr marL="0" indent="0" algn="just" eaLnBrk="1" hangingPunct="1">
              <a:lnSpc>
                <a:spcPts val="33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Marca texto de cor amarela para sinalizar gestantes consideradas de alto risco</a:t>
            </a:r>
          </a:p>
          <a:p>
            <a:pPr marL="0" indent="0" algn="just" eaLnBrk="1" hangingPunct="1">
              <a:lnSpc>
                <a:spcPts val="3300"/>
              </a:lnSpc>
              <a:spcBef>
                <a:spcPct val="0"/>
              </a:spcBef>
              <a:buFont typeface="Wingdings" pitchFamily="2" charset="2"/>
              <a:buChar char="ü"/>
            </a:pPr>
            <a:endParaRPr lang="pt-BR" sz="24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indent="0" algn="just" eaLnBrk="1" hangingPunct="1">
              <a:lnSpc>
                <a:spcPts val="3300"/>
              </a:lnSpc>
              <a:spcBef>
                <a:spcPct val="0"/>
              </a:spcBef>
              <a:buNone/>
            </a:pPr>
            <a:r>
              <a:rPr lang="pt-BR" sz="24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Qualificação da Prática Clínica</a:t>
            </a:r>
          </a:p>
          <a:p>
            <a:pPr marL="0" indent="0" algn="just" eaLnBrk="1" hangingPunct="1">
              <a:lnSpc>
                <a:spcPts val="33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Capacitação para uso do Protocolo</a:t>
            </a:r>
          </a:p>
          <a:p>
            <a:pPr marL="0" indent="0" algn="just" eaLnBrk="1" hangingPunct="1">
              <a:lnSpc>
                <a:spcPts val="33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Capacitação sobre ações programadas e sobre o projeto</a:t>
            </a:r>
          </a:p>
          <a:p>
            <a:pPr marL="0" indent="0" algn="just" eaLnBrk="1" hangingPunct="1">
              <a:lnSpc>
                <a:spcPts val="33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Capacitação dos ACS para busca ativa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46856" y="557808"/>
            <a:ext cx="8229600" cy="78296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Metodologia</a:t>
            </a: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1685</Words>
  <Application>Microsoft Office PowerPoint</Application>
  <PresentationFormat>Apresentação na tela (4:3)</PresentationFormat>
  <Paragraphs>207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Tema do Office</vt:lpstr>
      <vt:lpstr>Apresentação do PowerPoint</vt:lpstr>
      <vt:lpstr>Introdução</vt:lpstr>
      <vt:lpstr>Introdução</vt:lpstr>
      <vt:lpstr>Introdução</vt:lpstr>
      <vt:lpstr>Introdução</vt:lpstr>
      <vt:lpstr>Introdução</vt:lpstr>
      <vt:lpstr>Objetivo Geral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Resultados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cliente</dc:creator>
  <cp:lastModifiedBy>cliente</cp:lastModifiedBy>
  <cp:revision>103</cp:revision>
  <dcterms:created xsi:type="dcterms:W3CDTF">2015-01-19T19:48:35Z</dcterms:created>
  <dcterms:modified xsi:type="dcterms:W3CDTF">2015-02-06T01:47:54Z</dcterms:modified>
</cp:coreProperties>
</file>