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9" r:id="rId4"/>
    <p:sldId id="302" r:id="rId5"/>
    <p:sldId id="303" r:id="rId6"/>
    <p:sldId id="339" r:id="rId7"/>
    <p:sldId id="349" r:id="rId8"/>
    <p:sldId id="341" r:id="rId9"/>
    <p:sldId id="304" r:id="rId10"/>
    <p:sldId id="305" r:id="rId11"/>
    <p:sldId id="306" r:id="rId12"/>
    <p:sldId id="307" r:id="rId13"/>
    <p:sldId id="342" r:id="rId14"/>
    <p:sldId id="343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38" r:id="rId36"/>
    <p:sldId id="328" r:id="rId37"/>
    <p:sldId id="329" r:id="rId38"/>
    <p:sldId id="330" r:id="rId39"/>
    <p:sldId id="331" r:id="rId40"/>
    <p:sldId id="348" r:id="rId41"/>
    <p:sldId id="332" r:id="rId42"/>
    <p:sldId id="333" r:id="rId43"/>
    <p:sldId id="334" r:id="rId44"/>
    <p:sldId id="335" r:id="rId45"/>
    <p:sldId id="336" r:id="rId46"/>
    <p:sldId id="337" r:id="rId47"/>
    <p:sldId id="347" r:id="rId48"/>
    <p:sldId id="288" r:id="rId49"/>
    <p:sldId id="289" r:id="rId50"/>
    <p:sldId id="297" r:id="rId51"/>
    <p:sldId id="290" r:id="rId52"/>
    <p:sldId id="291" r:id="rId53"/>
    <p:sldId id="292" r:id="rId54"/>
    <p:sldId id="344" r:id="rId55"/>
    <p:sldId id="345" r:id="rId56"/>
    <p:sldId id="346" r:id="rId57"/>
    <p:sldId id="340" r:id="rId58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Planilha%20de%20coleta%20de%20dados%20(%20+%20sa&#250;de%20bucal)%20-%20Thiago%20R.%20M%20(version%20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Usu&#225;rios\Thiago\Desktop\PROVAB%20-%202013\Unidade%204%20-%20Avalia&#231;&#227;o%20da%20Interven&#231;&#227;o\Planilha%20de%20coleta%20de%20dados%20(%20+%20sa&#250;de%20bucal)%20-%20Thiago%20R.%20M.%20Gross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2275844551763"/>
          <c:y val="0.10706102597390416"/>
          <c:w val="0.84041057245607864"/>
          <c:h val="0.77373107931401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0.421875000000001</c:v>
                </c:pt>
                <c:pt idx="1">
                  <c:v>0.5625</c:v>
                </c:pt>
                <c:pt idx="2">
                  <c:v>0.5625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09888"/>
        <c:axId val="71511424"/>
      </c:barChart>
      <c:catAx>
        <c:axId val="715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511424"/>
        <c:crosses val="autoZero"/>
        <c:auto val="1"/>
        <c:lblAlgn val="ctr"/>
        <c:lblOffset val="100"/>
        <c:noMultiLvlLbl val="0"/>
      </c:catAx>
      <c:valAx>
        <c:axId val="71511424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5098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70624"/>
        <c:axId val="72972160"/>
      </c:barChart>
      <c:catAx>
        <c:axId val="7297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72160"/>
        <c:crosses val="autoZero"/>
        <c:auto val="1"/>
        <c:lblAlgn val="ctr"/>
        <c:lblOffset val="100"/>
        <c:noMultiLvlLbl val="0"/>
      </c:catAx>
      <c:valAx>
        <c:axId val="7297216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706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18368"/>
        <c:axId val="73020160"/>
      </c:barChart>
      <c:catAx>
        <c:axId val="7301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20160"/>
        <c:crosses val="autoZero"/>
        <c:auto val="1"/>
        <c:lblAlgn val="ctr"/>
        <c:lblOffset val="100"/>
        <c:noMultiLvlLbl val="0"/>
      </c:catAx>
      <c:valAx>
        <c:axId val="7302016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1836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62272"/>
        <c:axId val="73063808"/>
      </c:barChart>
      <c:catAx>
        <c:axId val="7306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63808"/>
        <c:crosses val="autoZero"/>
        <c:auto val="1"/>
        <c:lblAlgn val="ctr"/>
        <c:lblOffset val="100"/>
        <c:noMultiLvlLbl val="0"/>
      </c:catAx>
      <c:valAx>
        <c:axId val="7306380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622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9424"/>
        <c:axId val="73160960"/>
      </c:barChart>
      <c:catAx>
        <c:axId val="731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60960"/>
        <c:crosses val="autoZero"/>
        <c:auto val="1"/>
        <c:lblAlgn val="ctr"/>
        <c:lblOffset val="100"/>
        <c:noMultiLvlLbl val="0"/>
      </c:catAx>
      <c:valAx>
        <c:axId val="7316096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5942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Indicadores!$D$76:$F$76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Indicadores!$D$77:$F$77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94880"/>
        <c:axId val="91956352"/>
      </c:barChart>
      <c:catAx>
        <c:axId val="731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56352"/>
        <c:crosses val="autoZero"/>
        <c:auto val="1"/>
        <c:lblAlgn val="ctr"/>
        <c:lblOffset val="100"/>
        <c:noMultiLvlLbl val="0"/>
      </c:catAx>
      <c:valAx>
        <c:axId val="9195635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9488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06656"/>
        <c:axId val="92012544"/>
      </c:barChart>
      <c:catAx>
        <c:axId val="9200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12544"/>
        <c:crosses val="autoZero"/>
        <c:auto val="1"/>
        <c:lblAlgn val="ctr"/>
        <c:lblOffset val="100"/>
        <c:noMultiLvlLbl val="0"/>
      </c:catAx>
      <c:valAx>
        <c:axId val="920125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0665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gestantes com solicitação de sorologia para hepatite B (HBsAg)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Indicadores!$D$86:$F$86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Indicadores!$D$87:$F$87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54656"/>
        <c:axId val="92056192"/>
      </c:barChart>
      <c:catAx>
        <c:axId val="920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56192"/>
        <c:crosses val="autoZero"/>
        <c:auto val="1"/>
        <c:lblAlgn val="ctr"/>
        <c:lblOffset val="100"/>
        <c:noMultiLvlLbl val="0"/>
      </c:catAx>
      <c:valAx>
        <c:axId val="9205619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546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Indicadores!$D$91:$F$91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Indicadores!$D$92:$F$92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84288"/>
        <c:axId val="92685824"/>
      </c:barChart>
      <c:catAx>
        <c:axId val="926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85824"/>
        <c:crosses val="autoZero"/>
        <c:auto val="1"/>
        <c:lblAlgn val="ctr"/>
        <c:lblOffset val="100"/>
        <c:noMultiLvlLbl val="0"/>
      </c:catAx>
      <c:valAx>
        <c:axId val="9268582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8428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Indicadores!$D$96:$F$96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Indicadores!$D$97:$F$97</c:f>
              <c:numCache>
                <c:formatCode>0.0%</c:formatCode>
                <c:ptCount val="3"/>
                <c:pt idx="0">
                  <c:v>0.70370370370370372</c:v>
                </c:pt>
                <c:pt idx="1">
                  <c:v>0.63888888888889184</c:v>
                </c:pt>
                <c:pt idx="2">
                  <c:v>0.77777777777778001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08448"/>
        <c:axId val="92414336"/>
      </c:barChart>
      <c:catAx>
        <c:axId val="924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414336"/>
        <c:crosses val="autoZero"/>
        <c:auto val="1"/>
        <c:lblAlgn val="ctr"/>
        <c:lblOffset val="100"/>
        <c:noMultiLvlLbl val="0"/>
      </c:catAx>
      <c:valAx>
        <c:axId val="9241433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40844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Indicadores!$D$101:$F$101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Indicadores!$D$102:$F$102</c:f>
              <c:numCache>
                <c:formatCode>0.0%</c:formatCode>
                <c:ptCount val="3"/>
                <c:pt idx="0">
                  <c:v>0.59259259259259267</c:v>
                </c:pt>
                <c:pt idx="1">
                  <c:v>0.52777777777777779</c:v>
                </c:pt>
                <c:pt idx="2">
                  <c:v>0.58333333333333337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44160"/>
        <c:axId val="92445696"/>
      </c:barChart>
      <c:catAx>
        <c:axId val="9244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445696"/>
        <c:crosses val="autoZero"/>
        <c:auto val="1"/>
        <c:lblAlgn val="ctr"/>
        <c:lblOffset val="100"/>
        <c:noMultiLvlLbl val="0"/>
      </c:catAx>
      <c:valAx>
        <c:axId val="924456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4441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56373584081568E-2"/>
          <c:y val="4.9093609042844946E-2"/>
          <c:w val="0.86381442021920951"/>
          <c:h val="0.84013188932855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0.7407407407407407</c:v>
                </c:pt>
                <c:pt idx="1">
                  <c:v>0.75000000000000211</c:v>
                </c:pt>
                <c:pt idx="2">
                  <c:v>0.77777777777778001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68896"/>
        <c:axId val="87170432"/>
      </c:barChart>
      <c:catAx>
        <c:axId val="871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170432"/>
        <c:crosses val="autoZero"/>
        <c:auto val="1"/>
        <c:lblAlgn val="ctr"/>
        <c:lblOffset val="100"/>
        <c:noMultiLvlLbl val="0"/>
      </c:catAx>
      <c:valAx>
        <c:axId val="87170432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16889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Indicadores!$D$106:$F$106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Indicadores!$D$107:$F$107</c:f>
              <c:numCache>
                <c:formatCode>0.0%</c:formatCode>
                <c:ptCount val="3"/>
                <c:pt idx="0">
                  <c:v>0.18518518518518581</c:v>
                </c:pt>
                <c:pt idx="1">
                  <c:v>0.1388888888888889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25920"/>
        <c:axId val="92227456"/>
      </c:barChart>
      <c:catAx>
        <c:axId val="922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27456"/>
        <c:crosses val="autoZero"/>
        <c:auto val="1"/>
        <c:lblAlgn val="ctr"/>
        <c:lblOffset val="100"/>
        <c:noMultiLvlLbl val="0"/>
      </c:catAx>
      <c:valAx>
        <c:axId val="9222745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2592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Indicadores!$D$116:$F$116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Indicadores!$D$117:$F$117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0.28571428571428714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60992"/>
        <c:axId val="92270976"/>
      </c:barChart>
      <c:catAx>
        <c:axId val="922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70976"/>
        <c:crosses val="autoZero"/>
        <c:auto val="1"/>
        <c:lblAlgn val="ctr"/>
        <c:lblOffset val="100"/>
        <c:noMultiLvlLbl val="0"/>
      </c:catAx>
      <c:valAx>
        <c:axId val="9227097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609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Indicadores!$D$121:$F$121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Indicadores!$D$122:$F$122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0.97222222222222221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4512"/>
        <c:axId val="92306048"/>
      </c:barChart>
      <c:catAx>
        <c:axId val="923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06048"/>
        <c:crosses val="autoZero"/>
        <c:auto val="1"/>
        <c:lblAlgn val="ctr"/>
        <c:lblOffset val="100"/>
        <c:noMultiLvlLbl val="0"/>
      </c:catAx>
      <c:valAx>
        <c:axId val="9230604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0451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Indicadores!$D$126:$F$126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Indicadores!$D$127:$F$127</c:f>
              <c:numCache>
                <c:formatCode>0.0%</c:formatCode>
                <c:ptCount val="3"/>
                <c:pt idx="0">
                  <c:v>0.59259259259259267</c:v>
                </c:pt>
                <c:pt idx="1">
                  <c:v>0.75000000000000211</c:v>
                </c:pt>
                <c:pt idx="2">
                  <c:v>0.80555555555555569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48416"/>
        <c:axId val="92349952"/>
      </c:barChart>
      <c:catAx>
        <c:axId val="923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49952"/>
        <c:crosses val="autoZero"/>
        <c:auto val="1"/>
        <c:lblAlgn val="ctr"/>
        <c:lblOffset val="100"/>
        <c:noMultiLvlLbl val="0"/>
      </c:catAx>
      <c:valAx>
        <c:axId val="9234995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48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Indicadores!$D$131:$F$131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Indicadores!$D$132:$F$132</c:f>
              <c:numCache>
                <c:formatCode>0.0%</c:formatCode>
                <c:ptCount val="3"/>
                <c:pt idx="0">
                  <c:v>0.14814814814814867</c:v>
                </c:pt>
                <c:pt idx="1">
                  <c:v>0.19444444444444547</c:v>
                </c:pt>
                <c:pt idx="2">
                  <c:v>0.30555555555555558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83872"/>
        <c:axId val="92389760"/>
      </c:barChart>
      <c:catAx>
        <c:axId val="923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89760"/>
        <c:crosses val="autoZero"/>
        <c:auto val="1"/>
        <c:lblAlgn val="ctr"/>
        <c:lblOffset val="100"/>
        <c:noMultiLvlLbl val="0"/>
      </c:catAx>
      <c:valAx>
        <c:axId val="9238976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3838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Indicadores!$D$136:$F$136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Indicadores!$D$137:$F$137</c:f>
              <c:numCache>
                <c:formatCode>0.0%</c:formatCode>
                <c:ptCount val="3"/>
                <c:pt idx="0">
                  <c:v>0.70370370370370372</c:v>
                </c:pt>
                <c:pt idx="1">
                  <c:v>0.72222222222222221</c:v>
                </c:pt>
                <c:pt idx="2">
                  <c:v>0.75000000000000211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35712"/>
        <c:axId val="29637248"/>
      </c:barChart>
      <c:catAx>
        <c:axId val="296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37248"/>
        <c:crosses val="autoZero"/>
        <c:auto val="1"/>
        <c:lblAlgn val="ctr"/>
        <c:lblOffset val="100"/>
        <c:noMultiLvlLbl val="0"/>
      </c:catAx>
      <c:valAx>
        <c:axId val="29637248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35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Indicadores!$D$142:$F$142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Indicadores!$D$143:$F$143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0.33333333333333331</c:v>
                </c:pt>
                <c:pt idx="2">
                  <c:v>0.44444444444444442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6688"/>
        <c:axId val="29963392"/>
      </c:barChart>
      <c:catAx>
        <c:axId val="296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63392"/>
        <c:crosses val="autoZero"/>
        <c:auto val="1"/>
        <c:lblAlgn val="ctr"/>
        <c:lblOffset val="100"/>
        <c:noMultiLvlLbl val="0"/>
      </c:catAx>
      <c:valAx>
        <c:axId val="29963392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6666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Indicadores!$D$147:$F$147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Indicadores!$D$148:$F$148</c:f>
              <c:numCache>
                <c:formatCode>0.0%</c:formatCode>
                <c:ptCount val="3"/>
                <c:pt idx="0">
                  <c:v>0.18518518518518579</c:v>
                </c:pt>
                <c:pt idx="1">
                  <c:v>0.16666666666666666</c:v>
                </c:pt>
                <c:pt idx="2">
                  <c:v>8.3333333333333343E-2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5120"/>
        <c:axId val="30006656"/>
      </c:barChart>
      <c:catAx>
        <c:axId val="300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06656"/>
        <c:crosses val="autoZero"/>
        <c:auto val="1"/>
        <c:lblAlgn val="ctr"/>
        <c:lblOffset val="100"/>
        <c:noMultiLvlLbl val="0"/>
      </c:catAx>
      <c:valAx>
        <c:axId val="3000665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0512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Indicadores!$D$152:$F$152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Indicadores!$D$153:$F$153</c:f>
              <c:numCache>
                <c:formatCode>0.0%</c:formatCode>
                <c:ptCount val="3"/>
                <c:pt idx="0">
                  <c:v>7.407407407407407E-2</c:v>
                </c:pt>
                <c:pt idx="1">
                  <c:v>0.3611111111111111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16864"/>
        <c:axId val="29718400"/>
      </c:barChart>
      <c:catAx>
        <c:axId val="297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718400"/>
        <c:crosses val="autoZero"/>
        <c:auto val="1"/>
        <c:lblAlgn val="ctr"/>
        <c:lblOffset val="100"/>
        <c:noMultiLvlLbl val="0"/>
      </c:catAx>
      <c:valAx>
        <c:axId val="2971840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7168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Indicadores!$D$157:$F$157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Indicadores!$D$158:$F$158</c:f>
              <c:numCache>
                <c:formatCode>0.0%</c:formatCode>
                <c:ptCount val="3"/>
                <c:pt idx="0">
                  <c:v>0.88888888888888884</c:v>
                </c:pt>
                <c:pt idx="1">
                  <c:v>0.8333333333333337</c:v>
                </c:pt>
                <c:pt idx="2">
                  <c:v>0.8611111111111116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51936"/>
        <c:axId val="29753728"/>
      </c:barChart>
      <c:catAx>
        <c:axId val="297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753728"/>
        <c:crosses val="autoZero"/>
        <c:auto val="1"/>
        <c:lblAlgn val="ctr"/>
        <c:lblOffset val="100"/>
        <c:noMultiLvlLbl val="0"/>
      </c:catAx>
      <c:valAx>
        <c:axId val="29753728"/>
        <c:scaling>
          <c:orientation val="minMax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7519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0.1111111111111111</c:v>
                </c:pt>
                <c:pt idx="1">
                  <c:v>8.3333333333333343E-2</c:v>
                </c:pt>
                <c:pt idx="2">
                  <c:v>0.19444444444444547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04608"/>
        <c:axId val="87206144"/>
      </c:barChart>
      <c:catAx>
        <c:axId val="872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06144"/>
        <c:crosses val="autoZero"/>
        <c:auto val="1"/>
        <c:lblAlgn val="ctr"/>
        <c:lblOffset val="100"/>
        <c:noMultiLvlLbl val="0"/>
      </c:catAx>
      <c:valAx>
        <c:axId val="872061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04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Indicadores!$D$162:$F$162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Indicadores!$D$163:$F$163</c:f>
              <c:numCache>
                <c:formatCode>0.0%</c:formatCode>
                <c:ptCount val="3"/>
                <c:pt idx="0">
                  <c:v>1.3333333333333333</c:v>
                </c:pt>
                <c:pt idx="1">
                  <c:v>3.6666666666666665</c:v>
                </c:pt>
                <c:pt idx="2">
                  <c:v>2.1428571428571432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03648"/>
        <c:axId val="29805184"/>
      </c:barChart>
      <c:catAx>
        <c:axId val="2980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05184"/>
        <c:crosses val="autoZero"/>
        <c:auto val="1"/>
        <c:lblAlgn val="ctr"/>
        <c:lblOffset val="100"/>
        <c:noMultiLvlLbl val="0"/>
      </c:catAx>
      <c:valAx>
        <c:axId val="29805184"/>
        <c:scaling>
          <c:orientation val="minMax"/>
          <c:max val="4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036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27776"/>
        <c:axId val="87270528"/>
      </c:barChart>
      <c:catAx>
        <c:axId val="8722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70528"/>
        <c:crosses val="autoZero"/>
        <c:auto val="1"/>
        <c:lblAlgn val="ctr"/>
        <c:lblOffset val="100"/>
        <c:noMultiLvlLbl val="0"/>
      </c:catAx>
      <c:valAx>
        <c:axId val="87270528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277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0.8</c:v>
                </c:pt>
                <c:pt idx="1">
                  <c:v>0.85714285714285765</c:v>
                </c:pt>
                <c:pt idx="2">
                  <c:v>0.88888888888888884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88576"/>
        <c:axId val="92094464"/>
      </c:barChart>
      <c:catAx>
        <c:axId val="9208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94464"/>
        <c:crosses val="autoZero"/>
        <c:auto val="1"/>
        <c:lblAlgn val="ctr"/>
        <c:lblOffset val="100"/>
        <c:noMultiLvlLbl val="0"/>
      </c:catAx>
      <c:valAx>
        <c:axId val="92094464"/>
        <c:scaling>
          <c:orientation val="minMax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885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24288"/>
        <c:axId val="92125824"/>
      </c:barChart>
      <c:catAx>
        <c:axId val="921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25824"/>
        <c:crosses val="autoZero"/>
        <c:auto val="1"/>
        <c:lblAlgn val="ctr"/>
        <c:lblOffset val="100"/>
        <c:noMultiLvlLbl val="0"/>
      </c:catAx>
      <c:valAx>
        <c:axId val="92125824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2428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Indicadores!$D$38:$F$38</c:f>
              <c:numCache>
                <c:formatCode>0.0%</c:formatCode>
                <c:ptCount val="3"/>
                <c:pt idx="0">
                  <c:v>0.18518518518518579</c:v>
                </c:pt>
                <c:pt idx="1">
                  <c:v>0.38888888888889195</c:v>
                </c:pt>
                <c:pt idx="2">
                  <c:v>0.38888888888889195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48704"/>
        <c:axId val="91850240"/>
      </c:barChart>
      <c:catAx>
        <c:axId val="918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50240"/>
        <c:crosses val="autoZero"/>
        <c:auto val="1"/>
        <c:lblAlgn val="ctr"/>
        <c:lblOffset val="100"/>
        <c:noMultiLvlLbl val="0"/>
      </c:catAx>
      <c:valAx>
        <c:axId val="9185024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487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0.7407407407407407</c:v>
                </c:pt>
                <c:pt idx="1">
                  <c:v>0.77777777777778001</c:v>
                </c:pt>
                <c:pt idx="2">
                  <c:v>0.77777777777778001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84160"/>
        <c:axId val="91894144"/>
      </c:barChart>
      <c:catAx>
        <c:axId val="9188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94144"/>
        <c:crosses val="autoZero"/>
        <c:auto val="1"/>
        <c:lblAlgn val="ctr"/>
        <c:lblOffset val="100"/>
        <c:noMultiLvlLbl val="0"/>
      </c:catAx>
      <c:valAx>
        <c:axId val="918941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84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0.7407407407407407</c:v>
                </c:pt>
                <c:pt idx="1">
                  <c:v>0.8333333333333337</c:v>
                </c:pt>
                <c:pt idx="2">
                  <c:v>0.8611111111111116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32160"/>
        <c:axId val="91933696"/>
      </c:barChart>
      <c:catAx>
        <c:axId val="919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33696"/>
        <c:crosses val="autoZero"/>
        <c:auto val="1"/>
        <c:lblAlgn val="ctr"/>
        <c:lblOffset val="100"/>
        <c:noMultiLvlLbl val="0"/>
      </c:catAx>
      <c:valAx>
        <c:axId val="91933696"/>
        <c:scaling>
          <c:orientation val="minMax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32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4FDD-71A5-4969-853C-1A6DF16316D7}" type="datetimeFigureOut">
              <a:rPr lang="pt-BR" smtClean="0"/>
              <a:pPr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361" t="17719" r="31655" b="63578"/>
          <a:stretch>
            <a:fillRect/>
          </a:stretch>
        </p:blipFill>
        <p:spPr bwMode="auto">
          <a:xfrm>
            <a:off x="0" y="0"/>
            <a:ext cx="9144000" cy="18118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309328" cy="872885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676456" cy="2046089"/>
          </a:xfrm>
        </p:spPr>
        <p:txBody>
          <a:bodyPr>
            <a:noAutofit/>
          </a:bodyPr>
          <a:lstStyle/>
          <a:p>
            <a:pPr marL="0" indent="0"/>
            <a:r>
              <a:rPr lang="pt-BR" sz="3600" b="1" dirty="0" smtClean="0"/>
              <a:t>ATENÇÃO EM SAÚDE NO PRÉ-NATAL E PUERPÉRIO, UNIDADE DE SAÚDE DA FAMÍLIA POMPÉIA, NATAL, RN</a:t>
            </a:r>
            <a:endParaRPr lang="pt-BR" sz="36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2448272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>
                <a:solidFill>
                  <a:schemeClr val="tx1"/>
                </a:solidFill>
                <a:latin typeface="Cambria" pitchFamily="18" charset="0"/>
              </a:rPr>
              <a:t>Thiago Roberto Maciel </a:t>
            </a:r>
            <a:r>
              <a:rPr lang="pt-BR" sz="3000" dirty="0" err="1" smtClean="0">
                <a:solidFill>
                  <a:schemeClr val="tx1"/>
                </a:solidFill>
                <a:latin typeface="Cambria" pitchFamily="18" charset="0"/>
              </a:rPr>
              <a:t>Grossi</a:t>
            </a:r>
            <a:endParaRPr lang="pt-BR" sz="30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pt-BR" sz="3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Orientadora: Andreia Morales </a:t>
            </a:r>
            <a:r>
              <a:rPr lang="pt-BR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Cascaes</a:t>
            </a:r>
            <a:endParaRPr lang="pt-BR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endParaRPr lang="pt-BR" dirty="0" smtClean="0">
              <a:latin typeface="Cambria" pitchFamily="18" charset="0"/>
            </a:endParaRPr>
          </a:p>
          <a:p>
            <a:r>
              <a:rPr lang="pt-BR" sz="1900" i="1" dirty="0" smtClean="0">
                <a:latin typeface="Cambria" pitchFamily="18" charset="0"/>
              </a:rPr>
              <a:t>Pelotas, Fevereiro de 2014</a:t>
            </a:r>
            <a:endParaRPr lang="pt-BR" sz="19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 geral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500" dirty="0" smtClean="0">
                <a:latin typeface="Cambria" pitchFamily="18" charset="0"/>
                <a:cs typeface="Arial"/>
              </a:rPr>
              <a:t>• </a:t>
            </a:r>
            <a:r>
              <a:rPr lang="pt-BR" sz="3600" dirty="0" smtClean="0"/>
              <a:t>Tornar o PNBR na Unidade Pompéia um serviço padronizado, de excelência e com a captação de dados que possam alimentar não só o sistema, mas o </a:t>
            </a:r>
            <a:r>
              <a:rPr lang="pt-BR" sz="3600" dirty="0" err="1" smtClean="0"/>
              <a:t>auto-conhecimento</a:t>
            </a:r>
            <a:r>
              <a:rPr lang="pt-BR" sz="3600" dirty="0" smtClean="0"/>
              <a:t>, permitindo a melhoria do serviço.</a:t>
            </a:r>
          </a:p>
          <a:p>
            <a:pPr>
              <a:buNone/>
            </a:pP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Protocolo - Ministério da saúde: </a:t>
            </a:r>
            <a:r>
              <a:rPr lang="pt-BR" sz="3600" i="1" dirty="0" smtClean="0">
                <a:latin typeface="Cambria" pitchFamily="18" charset="0"/>
              </a:rPr>
              <a:t>“Pré-Natal e </a:t>
            </a:r>
            <a:r>
              <a:rPr lang="pt-BR" sz="3600" i="1" dirty="0" err="1" smtClean="0">
                <a:latin typeface="Cambria" pitchFamily="18" charset="0"/>
              </a:rPr>
              <a:t>Puerpério</a:t>
            </a:r>
            <a:r>
              <a:rPr lang="pt-BR" sz="3600" i="1" dirty="0" smtClean="0">
                <a:latin typeface="Cambria" pitchFamily="18" charset="0"/>
              </a:rPr>
              <a:t>: Atenção Qualificada e Humanizada”</a:t>
            </a:r>
          </a:p>
          <a:p>
            <a:pPr algn="just"/>
            <a:endParaRPr lang="pt-BR" sz="3600" i="1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Ações em 4 eixos: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Organização e gestão dos serviços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Qualificação da prática clínica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Engajamento Público 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Monitoramento e avaliação</a:t>
            </a:r>
          </a:p>
          <a:p>
            <a:pPr algn="just"/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Registro - fichas espelho e SISPRENATAL </a:t>
            </a:r>
          </a:p>
          <a:p>
            <a:pPr algn="just"/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Monitoramento -  planilhas para coleta de dados</a:t>
            </a: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925143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Logística: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Consulta aos Cadernos de Atenção Básica</a:t>
            </a:r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Aulas aos </a:t>
            </a:r>
            <a:r>
              <a:rPr lang="pt-BR" sz="3600" dirty="0" err="1" smtClean="0">
                <a:latin typeface="Cambria" pitchFamily="18" charset="0"/>
              </a:rPr>
              <a:t>ACS´s</a:t>
            </a:r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Criação do Folha-espelho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Implantação da busca ativa durante as visitas domiciliares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Palestra às gestantes.</a:t>
            </a:r>
          </a:p>
          <a:p>
            <a:pPr algn="just"/>
            <a:r>
              <a:rPr lang="pt-BR" sz="3600" dirty="0" smtClean="0">
                <a:latin typeface="Cambria" pitchFamily="18" charset="0"/>
              </a:rPr>
              <a:t>Armazenamento e comparação dos dados.</a:t>
            </a:r>
          </a:p>
          <a:p>
            <a:pPr algn="just"/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76863" cy="5472608"/>
          </a:xfrm>
        </p:spPr>
      </p:pic>
    </p:spTree>
    <p:extLst>
      <p:ext uri="{BB962C8B-B14F-4D97-AF65-F5344CB8AC3E}">
        <p14:creationId xmlns:p14="http://schemas.microsoft.com/office/powerpoint/2010/main" val="293588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704855" cy="5145435"/>
          </a:xfrm>
        </p:spPr>
      </p:pic>
    </p:spTree>
    <p:extLst>
      <p:ext uri="{BB962C8B-B14F-4D97-AF65-F5344CB8AC3E}">
        <p14:creationId xmlns:p14="http://schemas.microsoft.com/office/powerpoint/2010/main" val="185449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Objetivos específicos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844824"/>
            <a:ext cx="8229600" cy="417646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Ampliar a cobertura do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adesão ao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qualidade da atenção ao pré-natal e </a:t>
            </a:r>
            <a:r>
              <a:rPr lang="pt-BR" dirty="0" err="1" smtClean="0"/>
              <a:t>puerpério</a:t>
            </a:r>
            <a:r>
              <a:rPr lang="pt-BR" dirty="0" smtClean="0"/>
              <a:t> realizado na Unidade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registro das informações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Mapear as gestantes de risco</a:t>
            </a: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Promover a Saúde no pré-natal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8394199"/>
              </p:ext>
            </p:extLst>
          </p:nvPr>
        </p:nvGraphicFramePr>
        <p:xfrm>
          <a:off x="827584" y="1484784"/>
          <a:ext cx="66247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1.</a:t>
            </a:r>
            <a:r>
              <a:rPr lang="pt-BR" sz="2800" dirty="0" smtClean="0"/>
              <a:t> Proporção de gestantes cadastradas no Programa de Pré-natal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56,3%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00151100"/>
              </p:ext>
            </p:extLst>
          </p:nvPr>
        </p:nvGraphicFramePr>
        <p:xfrm>
          <a:off x="539552" y="1268760"/>
          <a:ext cx="6984775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395536" y="221739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Figura 2.</a:t>
            </a:r>
            <a:r>
              <a:rPr lang="pt-BR" sz="2800" dirty="0" smtClean="0"/>
              <a:t> Proporção de gestantes captadas no primeiro trimestre de gestação.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77,8%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46457085"/>
              </p:ext>
            </p:extLst>
          </p:nvPr>
        </p:nvGraphicFramePr>
        <p:xfrm>
          <a:off x="1043608" y="1196752"/>
          <a:ext cx="66967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3.</a:t>
            </a:r>
            <a:r>
              <a:rPr lang="pt-BR" sz="2800" dirty="0" smtClean="0"/>
              <a:t> Proporção de gestantes com primeira consulta odontológica.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19,4%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37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95454414"/>
              </p:ext>
            </p:extLst>
          </p:nvPr>
        </p:nvGraphicFramePr>
        <p:xfrm>
          <a:off x="611560" y="1340768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9208" y="274637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4.</a:t>
            </a:r>
            <a:r>
              <a:rPr lang="pt-BR" sz="2800" dirty="0" smtClean="0"/>
              <a:t> Proporção de gestantes de alto risco com primeira consulta odontológica.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755576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8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ea typeface="+mj-ea"/>
                <a:cs typeface="+mj-cs"/>
              </a:rPr>
              <a:t/>
            </a:r>
            <a:br>
              <a:rPr lang="pt-BR" b="1" i="1" dirty="0" smtClean="0">
                <a:ea typeface="+mj-ea"/>
                <a:cs typeface="+mj-cs"/>
              </a:rPr>
            </a:b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Roteiro da apresentação</a:t>
            </a:r>
            <a:endParaRPr lang="pt-BR" sz="4800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27585" y="1844824"/>
            <a:ext cx="799288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Introdução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Objetivo geral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Metodologia </a:t>
            </a:r>
          </a:p>
          <a:p>
            <a:pPr marL="342900" indent="-342900" algn="just">
              <a:spcBef>
                <a:spcPts val="1200"/>
              </a:spcBef>
            </a:pPr>
            <a:r>
              <a:rPr lang="pt-BR" sz="2800" dirty="0" smtClean="0">
                <a:latin typeface="Cambria" pitchFamily="18" charset="0"/>
              </a:rPr>
              <a:t>      -  Objetivos, metas e resultados para cada meta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Discussão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Reflexão </a:t>
            </a:r>
            <a:r>
              <a:rPr lang="pt-BR" sz="2800" dirty="0">
                <a:latin typeface="Cambria" pitchFamily="18" charset="0"/>
              </a:rPr>
              <a:t>crítica sobre </a:t>
            </a:r>
            <a:r>
              <a:rPr lang="pt-BR" sz="2800" dirty="0" smtClean="0">
                <a:latin typeface="Cambria" pitchFamily="18" charset="0"/>
              </a:rPr>
              <a:t>processo </a:t>
            </a:r>
            <a:r>
              <a:rPr lang="pt-BR" sz="2800" dirty="0">
                <a:latin typeface="Cambria" pitchFamily="18" charset="0"/>
              </a:rPr>
              <a:t>pessoal de aprendizagem e na implementação da intervenção  </a:t>
            </a:r>
          </a:p>
        </p:txBody>
      </p:sp>
    </p:spTree>
    <p:extLst>
      <p:ext uri="{BB962C8B-B14F-4D97-AF65-F5344CB8AC3E}">
        <p14:creationId xmlns:p14="http://schemas.microsoft.com/office/powerpoint/2010/main" val="142615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563072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5.</a:t>
            </a:r>
            <a:r>
              <a:rPr lang="pt-BR" sz="2800" dirty="0" smtClean="0"/>
              <a:t> Proporção de gestantes faltosas às consultas que receberam busca ativa.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10291787"/>
              </p:ext>
            </p:extLst>
          </p:nvPr>
        </p:nvGraphicFramePr>
        <p:xfrm>
          <a:off x="683568" y="1412776"/>
          <a:ext cx="72008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899592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88,9%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571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6.</a:t>
            </a:r>
            <a:r>
              <a:rPr lang="pt-BR" sz="2800" dirty="0" smtClean="0"/>
              <a:t> Proporção de busca ativa realizada às gestantes faltosas às consultas odontológicas.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80147069"/>
              </p:ext>
            </p:extLst>
          </p:nvPr>
        </p:nvGraphicFramePr>
        <p:xfrm>
          <a:off x="755576" y="1484784"/>
          <a:ext cx="71287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611560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37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188640"/>
            <a:ext cx="7283152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7.</a:t>
            </a:r>
            <a:r>
              <a:rPr lang="pt-BR" sz="2800" dirty="0" smtClean="0"/>
              <a:t> Proporção de gestantes com pelo menos um exame ginecológico por trimestre.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52867106"/>
              </p:ext>
            </p:extLst>
          </p:nvPr>
        </p:nvGraphicFramePr>
        <p:xfrm>
          <a:off x="683568" y="1412776"/>
          <a:ext cx="71287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38,9%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24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27168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8.</a:t>
            </a:r>
            <a:r>
              <a:rPr lang="pt-BR" sz="2800" dirty="0" smtClean="0"/>
              <a:t> Proporção de gestantes com pelo menos um exame das mamas durante o pré-natal.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8973128"/>
              </p:ext>
            </p:extLst>
          </p:nvPr>
        </p:nvGraphicFramePr>
        <p:xfrm>
          <a:off x="539552" y="1484784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77,8%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6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9256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9.</a:t>
            </a:r>
            <a:r>
              <a:rPr lang="pt-BR" sz="2800" dirty="0" smtClean="0"/>
              <a:t> Proporção de gestantes com prescrição de suplementação de sulfato ferroso e ácido fólico.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27155482"/>
              </p:ext>
            </p:extLst>
          </p:nvPr>
        </p:nvGraphicFramePr>
        <p:xfrm>
          <a:off x="683568" y="1412776"/>
          <a:ext cx="73448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86,1%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10.</a:t>
            </a:r>
            <a:r>
              <a:rPr lang="pt-BR" sz="2800" dirty="0" smtClean="0"/>
              <a:t> Proporção de gestantes com solicitação de </a:t>
            </a:r>
            <a:r>
              <a:rPr lang="pt-BR" sz="2800" dirty="0" err="1" smtClean="0"/>
              <a:t>ABO-Rh</a:t>
            </a:r>
            <a:r>
              <a:rPr lang="pt-BR" sz="2800" dirty="0" smtClean="0"/>
              <a:t> na primeira consulta.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01401855"/>
              </p:ext>
            </p:extLst>
          </p:nvPr>
        </p:nvGraphicFramePr>
        <p:xfrm>
          <a:off x="899592" y="1412776"/>
          <a:ext cx="7128791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5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11.</a:t>
            </a:r>
            <a:r>
              <a:rPr lang="pt-BR" sz="2800" dirty="0" smtClean="0"/>
              <a:t> Proporção de gestantes com solicitação de hemoglobina / </a:t>
            </a:r>
            <a:r>
              <a:rPr lang="pt-BR" sz="2800" dirty="0" err="1" smtClean="0"/>
              <a:t>hematócrito</a:t>
            </a:r>
            <a:r>
              <a:rPr lang="pt-BR" sz="2800" dirty="0" smtClean="0"/>
              <a:t> em dia.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22962440"/>
              </p:ext>
            </p:extLst>
          </p:nvPr>
        </p:nvGraphicFramePr>
        <p:xfrm>
          <a:off x="755576" y="1628800"/>
          <a:ext cx="73448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60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211144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12.</a:t>
            </a:r>
            <a:r>
              <a:rPr lang="pt-BR" sz="2800" dirty="0" smtClean="0"/>
              <a:t> Proporção de gestantes com solicitação de glicemia de jejum em dia.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77793722"/>
              </p:ext>
            </p:extLst>
          </p:nvPr>
        </p:nvGraphicFramePr>
        <p:xfrm>
          <a:off x="683568" y="1556792"/>
          <a:ext cx="72728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1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27168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13.</a:t>
            </a:r>
            <a:r>
              <a:rPr lang="pt-BR" sz="2800" dirty="0" smtClean="0"/>
              <a:t> Proporção de gestantes com solicitação de VDRL em dia.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32965212"/>
              </p:ext>
            </p:extLst>
          </p:nvPr>
        </p:nvGraphicFramePr>
        <p:xfrm>
          <a:off x="611560" y="1556792"/>
          <a:ext cx="741682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9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14.</a:t>
            </a:r>
            <a:r>
              <a:rPr lang="pt-BR" sz="2800" dirty="0" smtClean="0"/>
              <a:t> Proporção de gestantes com solicitação de exame de Urina tipo 1 com urocultura e antibiograma em dia.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50784464"/>
              </p:ext>
            </p:extLst>
          </p:nvPr>
        </p:nvGraphicFramePr>
        <p:xfrm>
          <a:off x="1835696" y="1340768"/>
          <a:ext cx="62646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9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Importância da ação programática</a:t>
            </a:r>
            <a:endParaRPr lang="pt-BR" sz="3500" b="1" i="1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  <a:p>
            <a:pPr>
              <a:buNone/>
            </a:pPr>
            <a:endParaRPr lang="pt-BR" sz="3500" b="1" i="1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pt-BR" sz="3600" dirty="0" smtClean="0"/>
              <a:t>Binômio </a:t>
            </a:r>
            <a:r>
              <a:rPr lang="pt-BR" sz="3600" dirty="0" err="1" smtClean="0"/>
              <a:t>materno&amp;fetal</a:t>
            </a:r>
            <a:r>
              <a:rPr lang="pt-BR" sz="3600" dirty="0" smtClean="0"/>
              <a:t>;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r>
              <a:rPr lang="pt-BR" sz="3600" dirty="0" smtClean="0"/>
              <a:t>Impacto econômico, coletivo e individual;</a:t>
            </a:r>
          </a:p>
          <a:p>
            <a:pPr>
              <a:buNone/>
            </a:pP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139136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15.</a:t>
            </a:r>
            <a:r>
              <a:rPr lang="pt-BR" sz="2800" dirty="0" smtClean="0"/>
              <a:t> Proporção de gestantes com solicitação de </a:t>
            </a:r>
            <a:r>
              <a:rPr lang="pt-BR" sz="2800" dirty="0" err="1" smtClean="0"/>
              <a:t>testagem</a:t>
            </a:r>
            <a:r>
              <a:rPr lang="pt-BR" sz="2800" dirty="0" smtClean="0"/>
              <a:t> anti-HIV em dia.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77099743"/>
              </p:ext>
            </p:extLst>
          </p:nvPr>
        </p:nvGraphicFramePr>
        <p:xfrm>
          <a:off x="755576" y="1412776"/>
          <a:ext cx="69127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1043608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6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16.</a:t>
            </a:r>
            <a:r>
              <a:rPr lang="pt-BR" sz="2800" dirty="0" smtClean="0"/>
              <a:t> Proporção de gestantes com solicitação de sorologia para hepatite B (</a:t>
            </a:r>
            <a:r>
              <a:rPr lang="pt-BR" sz="2800" dirty="0" err="1" smtClean="0"/>
              <a:t>HBsAg</a:t>
            </a:r>
            <a:r>
              <a:rPr lang="pt-BR" sz="2800" dirty="0" smtClean="0"/>
              <a:t>) em dia.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80183125"/>
              </p:ext>
            </p:extLst>
          </p:nvPr>
        </p:nvGraphicFramePr>
        <p:xfrm>
          <a:off x="755576" y="1484784"/>
          <a:ext cx="74888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8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17.</a:t>
            </a:r>
            <a:r>
              <a:rPr lang="pt-BR" sz="2800" dirty="0" smtClean="0"/>
              <a:t> Proporção de gestantes com sorologia para toxoplasmose (</a:t>
            </a:r>
            <a:r>
              <a:rPr lang="pt-BR" sz="2800" dirty="0" err="1" smtClean="0"/>
              <a:t>IgG</a:t>
            </a:r>
            <a:r>
              <a:rPr lang="pt-BR" sz="2800" dirty="0" smtClean="0"/>
              <a:t> e </a:t>
            </a:r>
            <a:r>
              <a:rPr lang="pt-BR" sz="2800" dirty="0" err="1" smtClean="0"/>
              <a:t>IgM</a:t>
            </a:r>
            <a:r>
              <a:rPr lang="pt-BR" sz="2800" dirty="0" smtClean="0"/>
              <a:t>) na primeira consulta.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464496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35535149"/>
              </p:ext>
            </p:extLst>
          </p:nvPr>
        </p:nvGraphicFramePr>
        <p:xfrm>
          <a:off x="755576" y="1484784"/>
          <a:ext cx="7560840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6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6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18.</a:t>
            </a:r>
            <a:r>
              <a:rPr lang="pt-BR" sz="2800" dirty="0" smtClean="0"/>
              <a:t> Proporção de gestantes com o esquema da vacina </a:t>
            </a:r>
            <a:r>
              <a:rPr lang="pt-BR" sz="2800" dirty="0" err="1" smtClean="0"/>
              <a:t>anti-tetânica</a:t>
            </a:r>
            <a:r>
              <a:rPr lang="pt-BR" sz="2800" dirty="0" smtClean="0"/>
              <a:t> completo.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68886600"/>
              </p:ext>
            </p:extLst>
          </p:nvPr>
        </p:nvGraphicFramePr>
        <p:xfrm>
          <a:off x="827584" y="1484784"/>
          <a:ext cx="74888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581128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77,8%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0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1143000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19.</a:t>
            </a:r>
            <a:r>
              <a:rPr lang="pt-BR" sz="2800" dirty="0" smtClean="0"/>
              <a:t> Proporção de gestantes com o esquema da vacina de Hepatite B completo.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82266353"/>
              </p:ext>
            </p:extLst>
          </p:nvPr>
        </p:nvGraphicFramePr>
        <p:xfrm>
          <a:off x="683568" y="1556792"/>
          <a:ext cx="6984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58,3%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5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8640"/>
            <a:ext cx="6480720" cy="90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b="1" dirty="0" smtClean="0"/>
              <a:t>Figura 20.</a:t>
            </a:r>
            <a:r>
              <a:rPr lang="pt-BR" sz="2800" dirty="0" smtClean="0"/>
              <a:t> Proporção de gestantes com avaliação de saúde bucal.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14819776"/>
              </p:ext>
            </p:extLst>
          </p:nvPr>
        </p:nvGraphicFramePr>
        <p:xfrm>
          <a:off x="755576" y="1196752"/>
          <a:ext cx="69127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25%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17944400"/>
              </p:ext>
            </p:extLst>
          </p:nvPr>
        </p:nvGraphicFramePr>
        <p:xfrm>
          <a:off x="971600" y="1844824"/>
          <a:ext cx="70212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95536" y="26064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Figura 21.</a:t>
            </a:r>
            <a:r>
              <a:rPr lang="pt-BR" sz="2800" dirty="0" smtClean="0"/>
              <a:t> Proporção de gestantes com primeira consulta odontológica com tratamento dentário concluído.</a:t>
            </a:r>
            <a:endParaRPr lang="pt-BR" sz="2800" dirty="0"/>
          </a:p>
        </p:txBody>
      </p:sp>
      <p:sp>
        <p:nvSpPr>
          <p:cNvPr id="9" name="Pergaminho horizontal 8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28,6%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55360221"/>
              </p:ext>
            </p:extLst>
          </p:nvPr>
        </p:nvGraphicFramePr>
        <p:xfrm>
          <a:off x="827584" y="1412776"/>
          <a:ext cx="6984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3752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22.</a:t>
            </a:r>
            <a:r>
              <a:rPr lang="pt-BR" sz="2800" dirty="0" smtClean="0"/>
              <a:t> Proporção de gestantes com registro na ficha espelho de pré-natal/vacinação</a:t>
            </a:r>
            <a:endParaRPr lang="pt-BR" sz="2800" dirty="0"/>
          </a:p>
        </p:txBody>
      </p:sp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</a:t>
            </a:r>
            <a:r>
              <a:rPr lang="pt-BR" dirty="0" smtClean="0"/>
              <a:t>esperada: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97,2%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5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23</a:t>
            </a:r>
            <a:r>
              <a:rPr lang="pt-BR" sz="2800" dirty="0" smtClean="0"/>
              <a:t>. Proporção de gestantes com avaliação de risco gestacional.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47179706"/>
              </p:ext>
            </p:extLst>
          </p:nvPr>
        </p:nvGraphicFramePr>
        <p:xfrm>
          <a:off x="755576" y="1268760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80,6%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24.</a:t>
            </a:r>
            <a:r>
              <a:rPr lang="pt-BR" sz="2800" dirty="0" smtClean="0"/>
              <a:t> Proporção de gestantes com avaliação de prioridade de atendimento odontológico.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99965677"/>
              </p:ext>
            </p:extLst>
          </p:nvPr>
        </p:nvGraphicFramePr>
        <p:xfrm>
          <a:off x="755576" y="1268760"/>
          <a:ext cx="72728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30,6%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2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Município de Natal, RN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84177"/>
            <a:ext cx="8229600" cy="6766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pt-BR" sz="2800" b="1" i="1" dirty="0" smtClean="0">
                <a:solidFill>
                  <a:srgbClr val="0070C0"/>
                </a:solidFill>
              </a:rPr>
              <a:t>População: 806.203 (IBGE – 2008)</a:t>
            </a:r>
          </a:p>
          <a:p>
            <a:pPr marL="0" indent="0" algn="ctr">
              <a:buNone/>
            </a:pPr>
            <a:endParaRPr lang="pt-BR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28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pt-BR" sz="2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2060848"/>
            <a:ext cx="6048672" cy="1323439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 smtClean="0"/>
              <a:t>60 Unidades Básicas de Saúde</a:t>
            </a:r>
          </a:p>
          <a:p>
            <a:r>
              <a:rPr lang="pt-BR" sz="2000" dirty="0" smtClean="0"/>
              <a:t>35 Unidades de Estratégia de Saúde da Família </a:t>
            </a:r>
          </a:p>
          <a:p>
            <a:r>
              <a:rPr lang="pt-BR" sz="2000" dirty="0" smtClean="0"/>
              <a:t>02 Centros de Especialidades Odontológicas </a:t>
            </a:r>
          </a:p>
          <a:p>
            <a:r>
              <a:rPr lang="pt-BR" sz="2000" dirty="0" smtClean="0"/>
              <a:t>12 Núcleos de Apoio à Saúde da Família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03648" y="3501008"/>
            <a:ext cx="6085184" cy="1631216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 smtClean="0"/>
              <a:t>01 Serviço de Atendimento Móvel de Urgência (SAMU)</a:t>
            </a:r>
          </a:p>
          <a:p>
            <a:r>
              <a:rPr lang="pt-BR" sz="2000" dirty="0" smtClean="0"/>
              <a:t>01 Centro de Controle de Zoonoses</a:t>
            </a:r>
          </a:p>
          <a:p>
            <a:r>
              <a:rPr lang="pt-BR" sz="2000" dirty="0" smtClean="0"/>
              <a:t>05 Centros de Atenção Psicossocial (CAPS)</a:t>
            </a:r>
          </a:p>
          <a:p>
            <a:r>
              <a:rPr lang="pt-BR" sz="2000" dirty="0" smtClean="0"/>
              <a:t>01 Centro de Atenção ao Idoso</a:t>
            </a:r>
          </a:p>
          <a:p>
            <a:r>
              <a:rPr lang="pt-BR" sz="2000" dirty="0" smtClean="0"/>
              <a:t>01 Centro de Atenção à Saúde do Trabalhador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1403648" y="5229200"/>
            <a:ext cx="6120680" cy="1323439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pt-BR" sz="2000" dirty="0" smtClean="0"/>
              <a:t>01 Posto de Saúde</a:t>
            </a:r>
          </a:p>
          <a:p>
            <a:r>
              <a:rPr lang="pt-BR" sz="2000" dirty="0" smtClean="0"/>
              <a:t>05 Policlínicas</a:t>
            </a:r>
          </a:p>
          <a:p>
            <a:r>
              <a:rPr lang="pt-BR" sz="2000" dirty="0" smtClean="0"/>
              <a:t>01 Hospital Geral</a:t>
            </a:r>
          </a:p>
          <a:p>
            <a:r>
              <a:rPr lang="pt-BR" sz="2000" dirty="0" smtClean="0"/>
              <a:t>02 Unidades Mista/Maternidades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b-lga.xx.fbcdn.net/hphotos-ash4/t1/1392049_10200779045187300_12197772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49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25.</a:t>
            </a:r>
            <a:r>
              <a:rPr lang="pt-BR" sz="2800" dirty="0" smtClean="0"/>
              <a:t> Proporção de gestantes que receberam orientação nutricional.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77085871"/>
              </p:ext>
            </p:extLst>
          </p:nvPr>
        </p:nvGraphicFramePr>
        <p:xfrm>
          <a:off x="899592" y="1268760"/>
          <a:ext cx="69127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971600" y="4653136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75,0%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7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26.</a:t>
            </a:r>
            <a:r>
              <a:rPr lang="pt-BR" sz="2800" dirty="0" smtClean="0"/>
              <a:t> Proporção de gestantes que receberam orientação sobre aleitamento materno.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75316830"/>
              </p:ext>
            </p:extLst>
          </p:nvPr>
        </p:nvGraphicFramePr>
        <p:xfrm>
          <a:off x="827584" y="1412776"/>
          <a:ext cx="73448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1187624" y="4509120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44,4%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27.</a:t>
            </a:r>
            <a:r>
              <a:rPr lang="pt-BR" sz="2800" dirty="0" smtClean="0"/>
              <a:t> Proporção de gestantes que receberam orientação sobre cuidados com o recém-nascido.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78316170"/>
              </p:ext>
            </p:extLst>
          </p:nvPr>
        </p:nvGraphicFramePr>
        <p:xfrm>
          <a:off x="683568" y="1412776"/>
          <a:ext cx="75608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1115616" y="4437112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8,3%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6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28.</a:t>
            </a:r>
            <a:r>
              <a:rPr lang="pt-BR" sz="2800" dirty="0" smtClean="0"/>
              <a:t> Proporção de gestantes com orientação sobre anticoncepção após o parto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49988198"/>
              </p:ext>
            </p:extLst>
          </p:nvPr>
        </p:nvGraphicFramePr>
        <p:xfrm>
          <a:off x="683568" y="1268760"/>
          <a:ext cx="73448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1115616" y="4437112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33,3%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0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29.</a:t>
            </a:r>
            <a:r>
              <a:rPr lang="pt-BR" sz="2800" dirty="0" smtClean="0"/>
              <a:t> Proporção de gestantes com orientação sobre os riscos do tabagismo e do uso de álcool e drogas na gestação.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5047165"/>
              </p:ext>
            </p:extLst>
          </p:nvPr>
        </p:nvGraphicFramePr>
        <p:xfrm>
          <a:off x="827584" y="1628800"/>
          <a:ext cx="73448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1115616" y="4437112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86,1%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8032"/>
            <a:ext cx="7776864" cy="980728"/>
          </a:xfrm>
        </p:spPr>
        <p:txBody>
          <a:bodyPr>
            <a:noAutofit/>
          </a:bodyPr>
          <a:lstStyle/>
          <a:p>
            <a:pPr marL="0" indent="0" algn="l"/>
            <a:r>
              <a:rPr lang="pt-BR" sz="2800" b="1" dirty="0" smtClean="0"/>
              <a:t>Figura 30.</a:t>
            </a:r>
            <a:r>
              <a:rPr lang="pt-BR" sz="2800" dirty="0" smtClean="0"/>
              <a:t> Proporção de gestantes e </a:t>
            </a:r>
            <a:r>
              <a:rPr lang="pt-BR" sz="2800" dirty="0" err="1" smtClean="0"/>
              <a:t>puérperas</a:t>
            </a:r>
            <a:r>
              <a:rPr lang="pt-BR" sz="2800" dirty="0" smtClean="0"/>
              <a:t> com primeira consulta odontológica com orientação sobre higiene bucal.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86334558"/>
              </p:ext>
            </p:extLst>
          </p:nvPr>
        </p:nvGraphicFramePr>
        <p:xfrm>
          <a:off x="1043608" y="1628800"/>
          <a:ext cx="67687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1043608" y="4725144"/>
            <a:ext cx="7416824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 esperada</a:t>
            </a:r>
            <a:r>
              <a:rPr lang="pt-BR" dirty="0" smtClean="0"/>
              <a:t>: 100%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Meta alcançada</a:t>
            </a:r>
            <a:r>
              <a:rPr lang="pt-BR" dirty="0" smtClean="0"/>
              <a:t>: 214,3%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0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d-a.akamaihd.net/hphotos-ak-ash3/t1/600540_192459764247981_9177191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26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a </a:t>
            </a: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equipe</a:t>
            </a:r>
          </a:p>
          <a:p>
            <a:pPr>
              <a:buNone/>
            </a:pPr>
            <a:endParaRPr lang="pt-BR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Educação permanente</a:t>
            </a:r>
          </a:p>
          <a:p>
            <a:r>
              <a:rPr lang="pt-BR" dirty="0" smtClean="0">
                <a:latin typeface="Cambria" pitchFamily="18" charset="0"/>
              </a:rPr>
              <a:t>Uniformização do serviço (protocolos)</a:t>
            </a:r>
          </a:p>
          <a:p>
            <a:r>
              <a:rPr lang="pt-BR" dirty="0" smtClean="0">
                <a:latin typeface="Cambria" pitchFamily="18" charset="0"/>
              </a:rPr>
              <a:t>Melhorou registros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err="1" smtClean="0">
                <a:latin typeface="Cambria" pitchFamily="18" charset="0"/>
              </a:rPr>
              <a:t>Auto-avaliação</a:t>
            </a:r>
            <a:endParaRPr lang="pt-BR" dirty="0" smtClean="0">
              <a:latin typeface="Cambria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o </a:t>
            </a: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serviço</a:t>
            </a:r>
          </a:p>
          <a:p>
            <a:pPr>
              <a:buNone/>
            </a:pPr>
            <a:endParaRPr lang="pt-BR" b="1" i="1" dirty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Educação permanente</a:t>
            </a:r>
          </a:p>
          <a:p>
            <a:r>
              <a:rPr lang="pt-BR" dirty="0" smtClean="0">
                <a:latin typeface="Cambria" pitchFamily="18" charset="0"/>
              </a:rPr>
              <a:t>Protocolos</a:t>
            </a:r>
          </a:p>
          <a:p>
            <a:r>
              <a:rPr lang="pt-BR" dirty="0" smtClean="0">
                <a:latin typeface="Cambria" pitchFamily="18" charset="0"/>
              </a:rPr>
              <a:t>Ficha-espelho</a:t>
            </a:r>
            <a:endParaRPr lang="pt-BR" dirty="0" smtClean="0"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Organização de agendas</a:t>
            </a: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19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/>
              <a:t>População: 4894 (1360 famílias);</a:t>
            </a:r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2 equipes (02 médicos, 02 enfermeiras, 02 dentistas; 02 TSB; 02 tec. enf.; 02 auxiliares de </a:t>
            </a:r>
            <a:r>
              <a:rPr lang="pt-BR" sz="3600" dirty="0" err="1" smtClean="0"/>
              <a:t>enf</a:t>
            </a:r>
            <a:r>
              <a:rPr lang="pt-BR" sz="3600" dirty="0" smtClean="0"/>
              <a:t>;  10 ACS);</a:t>
            </a:r>
            <a:endParaRPr lang="pt-BR" sz="3600" u="sng" dirty="0" smtClean="0"/>
          </a:p>
          <a:p>
            <a:pPr>
              <a:buNone/>
            </a:pPr>
            <a:endParaRPr lang="pt-BR" sz="3500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70080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Caracterização da UBS </a:t>
            </a:r>
            <a:r>
              <a:rPr lang="pt-BR" sz="2800" b="1" i="1" dirty="0" smtClean="0">
                <a:solidFill>
                  <a:srgbClr val="0070C0"/>
                </a:solidFill>
              </a:rPr>
              <a:t>Pompéia – Zona Norte 2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a </a:t>
            </a: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comunidade</a:t>
            </a:r>
          </a:p>
          <a:p>
            <a:pPr marL="0" indent="0">
              <a:buNone/>
            </a:pPr>
            <a:endParaRPr lang="pt-BR" dirty="0" smtClean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pt-BR" dirty="0" smtClean="0">
                <a:latin typeface="Cambria" pitchFamily="18" charset="0"/>
              </a:rPr>
              <a:t>Educação permanente (aulas às gestantes)</a:t>
            </a:r>
          </a:p>
          <a:p>
            <a:r>
              <a:rPr lang="pt-BR" dirty="0" smtClean="0">
                <a:latin typeface="Cambria" pitchFamily="18" charset="0"/>
              </a:rPr>
              <a:t>Protocolos</a:t>
            </a:r>
          </a:p>
          <a:p>
            <a:r>
              <a:rPr lang="pt-BR" dirty="0" smtClean="0">
                <a:latin typeface="Cambria" pitchFamily="18" charset="0"/>
              </a:rPr>
              <a:t>Busca ativa à faltosas</a:t>
            </a:r>
          </a:p>
          <a:p>
            <a:r>
              <a:rPr lang="pt-BR" dirty="0" smtClean="0">
                <a:latin typeface="Cambria" pitchFamily="18" charset="0"/>
              </a:rPr>
              <a:t>Avaliação periódica de resultados.</a:t>
            </a:r>
            <a:endParaRPr lang="pt-BR" dirty="0" smtClean="0">
              <a:latin typeface="Cambria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 smtClean="0">
              <a:latin typeface="Cambria" pitchFamily="18" charset="0"/>
            </a:endParaRPr>
          </a:p>
          <a:p>
            <a:endParaRPr lang="pt-BR" dirty="0" smtClean="0">
              <a:latin typeface="Cambria" pitchFamily="18" charset="0"/>
            </a:endParaRP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> 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700809"/>
            <a:ext cx="8640960" cy="4608511"/>
          </a:xfrm>
        </p:spPr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Incorporação da intervenção à rotina do </a:t>
            </a: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serviço</a:t>
            </a:r>
          </a:p>
          <a:p>
            <a:r>
              <a:rPr lang="pt-BR" dirty="0" smtClean="0">
                <a:latin typeface="Cambria" pitchFamily="18" charset="0"/>
              </a:rPr>
              <a:t>Busca ativa</a:t>
            </a:r>
          </a:p>
          <a:p>
            <a:r>
              <a:rPr lang="pt-BR" dirty="0" smtClean="0">
                <a:latin typeface="Cambria" pitchFamily="18" charset="0"/>
              </a:rPr>
              <a:t>Ficha-espelho</a:t>
            </a:r>
          </a:p>
          <a:p>
            <a:r>
              <a:rPr lang="pt-BR" dirty="0" smtClean="0">
                <a:latin typeface="Cambria" pitchFamily="18" charset="0"/>
              </a:rPr>
              <a:t>Agenda</a:t>
            </a:r>
          </a:p>
          <a:p>
            <a:r>
              <a:rPr lang="pt-BR" dirty="0" smtClean="0">
                <a:latin typeface="Cambria" pitchFamily="18" charset="0"/>
              </a:rPr>
              <a:t>Protocolos</a:t>
            </a:r>
            <a:endParaRPr lang="pt-BR" dirty="0" smtClean="0">
              <a:latin typeface="Cambria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Discussão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196752"/>
            <a:ext cx="8477544" cy="56612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D</a:t>
            </a: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</a:rPr>
              <a:t>esenvolvimento do curso em relação às  expectativas iniciais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</a:rPr>
              <a:t>  </a:t>
            </a:r>
            <a:r>
              <a:rPr lang="pt-BR" sz="2400" dirty="0">
                <a:latin typeface="Cambria" pitchFamily="18" charset="0"/>
              </a:rPr>
              <a:t>	</a:t>
            </a:r>
            <a:r>
              <a:rPr lang="pt-BR" sz="2400" dirty="0" smtClean="0">
                <a:latin typeface="Cambria" pitchFamily="18" charset="0"/>
              </a:rPr>
              <a:t>Teoria </a:t>
            </a:r>
            <a:r>
              <a:rPr lang="pt-BR" sz="2400" dirty="0" err="1" smtClean="0">
                <a:latin typeface="Cambria" pitchFamily="18" charset="0"/>
              </a:rPr>
              <a:t>Vs</a:t>
            </a:r>
            <a:r>
              <a:rPr lang="pt-BR" sz="2400" dirty="0" smtClean="0">
                <a:latin typeface="Cambria" pitchFamily="18" charset="0"/>
              </a:rPr>
              <a:t> prática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  <a:cs typeface="Arial"/>
              </a:rPr>
              <a:t>	Precariedade da estrutura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>
                <a:latin typeface="Cambria" pitchFamily="18" charset="0"/>
                <a:cs typeface="Arial"/>
              </a:rPr>
              <a:t>	</a:t>
            </a:r>
            <a:endParaRPr lang="pt-BR" sz="2400" dirty="0" smtClean="0">
              <a:latin typeface="Cambria" pitchFamily="18" charset="0"/>
              <a:cs typeface="Arial"/>
            </a:endParaRPr>
          </a:p>
          <a:p>
            <a:pPr>
              <a:spcBef>
                <a:spcPts val="1200"/>
              </a:spcBef>
              <a:buNone/>
            </a:pP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O</a:t>
            </a: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</a:rPr>
              <a:t> significado do curso para a  prática profissional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</a:rPr>
              <a:t>    </a:t>
            </a:r>
            <a:r>
              <a:rPr lang="pt-BR" sz="2400" dirty="0" smtClean="0"/>
              <a:t> </a:t>
            </a:r>
            <a:r>
              <a:rPr lang="pt-BR" sz="2400" dirty="0" smtClean="0"/>
              <a:t>Apoio populacional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Retorno coletivo</a:t>
            </a:r>
            <a:r>
              <a:rPr lang="pt-BR" sz="2400" dirty="0" smtClean="0"/>
              <a:t> </a:t>
            </a:r>
            <a:endParaRPr lang="pt-BR" sz="2400" dirty="0" smtClean="0"/>
          </a:p>
          <a:p>
            <a:pPr>
              <a:spcBef>
                <a:spcPts val="1200"/>
              </a:spcBef>
              <a:buNone/>
            </a:pPr>
            <a:r>
              <a:rPr lang="pt-BR" sz="2400" dirty="0" smtClean="0"/>
              <a:t>	Organização do serviço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Necessidade de investimento em </a:t>
            </a:r>
            <a:r>
              <a:rPr lang="pt-BR" sz="2400" dirty="0" err="1" smtClean="0"/>
              <a:t>infra-estrutura</a:t>
            </a:r>
            <a:r>
              <a:rPr lang="pt-BR" sz="2400" dirty="0" smtClean="0"/>
              <a:t> e pessoal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Educação continuada</a:t>
            </a:r>
            <a:endParaRPr lang="pt-BR" sz="2400" dirty="0" smtClean="0"/>
          </a:p>
          <a:p>
            <a:pPr>
              <a:spcBef>
                <a:spcPts val="1200"/>
              </a:spcBef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2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Aprendizados mais </a:t>
            </a:r>
            <a:r>
              <a:rPr lang="pt-BR" sz="28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relevantes</a:t>
            </a:r>
          </a:p>
          <a:p>
            <a:endParaRPr lang="pt-BR" sz="2800" dirty="0" smtClean="0">
              <a:latin typeface="Cambria" pitchFamily="18" charset="0"/>
              <a:cs typeface="Arial"/>
            </a:endParaRPr>
          </a:p>
          <a:p>
            <a:r>
              <a:rPr lang="pt-BR" sz="2800" dirty="0" smtClean="0">
                <a:latin typeface="Cambria" pitchFamily="18" charset="0"/>
                <a:cs typeface="Arial"/>
              </a:rPr>
              <a:t>Necessidade de dados locais para intervenções</a:t>
            </a:r>
          </a:p>
          <a:p>
            <a:r>
              <a:rPr lang="pt-BR" sz="2800" dirty="0" smtClean="0">
                <a:latin typeface="Cambria" pitchFamily="18" charset="0"/>
              </a:rPr>
              <a:t>Necessidade de organização do serviço</a:t>
            </a:r>
          </a:p>
          <a:p>
            <a:r>
              <a:rPr lang="pt-BR" sz="2800" dirty="0" smtClean="0">
                <a:latin typeface="Cambria" pitchFamily="18" charset="0"/>
              </a:rPr>
              <a:t>Aproveitar estrutura e recursos</a:t>
            </a:r>
          </a:p>
          <a:p>
            <a:r>
              <a:rPr lang="pt-BR" sz="2800" dirty="0" smtClean="0">
                <a:latin typeface="Cambria" pitchFamily="18" charset="0"/>
              </a:rPr>
              <a:t>Busca de apoio popular</a:t>
            </a:r>
          </a:p>
          <a:p>
            <a:r>
              <a:rPr lang="pt-BR" sz="2800" dirty="0" smtClean="0">
                <a:latin typeface="Cambria" pitchFamily="18" charset="0"/>
              </a:rPr>
              <a:t>Necessidade de manter educação permanente.</a:t>
            </a:r>
            <a:endParaRPr lang="pt-BR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60839" cy="5328592"/>
          </a:xfrm>
        </p:spPr>
      </p:pic>
    </p:spTree>
    <p:extLst>
      <p:ext uri="{BB962C8B-B14F-4D97-AF65-F5344CB8AC3E}">
        <p14:creationId xmlns:p14="http://schemas.microsoft.com/office/powerpoint/2010/main" val="2689791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b-ord.xx.fbcdn.net/hphotos-frc3/t1/1502528_252530421574248_16359334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4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a-a.akamaihd.net/hphotos-ak-prn2/t1/1620486_250515061775784_629701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65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881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7486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4800" dirty="0" smtClean="0">
                <a:solidFill>
                  <a:srgbClr val="0070C0"/>
                </a:solidFill>
              </a:rPr>
              <a:t>OBRIGADO!</a:t>
            </a:r>
            <a:endParaRPr lang="pt-BR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528" y="1484784"/>
          <a:ext cx="84249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6805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Depósito externo para o lixo;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Sala de Aula/ Videoconferência (embora não existe material audiovisual);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Sala dos ACS;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Salas individuais (médico, enfermeira e dentista);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err="1" smtClean="0"/>
                        <a:t>Escovódromo</a:t>
                      </a:r>
                      <a:r>
                        <a:rPr lang="pt-BR" sz="240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Arquivo;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Farmácia básica;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Aclimatação em todas as salas;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Falta de corrimões;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Calçadas desniveladas;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Inexistências de sinais táteis;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Ausência de cadeiras-de-rodas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Acústica das salas;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Infiltrações do teto;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 smtClean="0"/>
                        <a:t>Inexistência de suporte de oxigênio.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r-mg6.mail.yahoo.com/ya/download?mid=2_0_0_1_3330968_AFvmjkQAAAf4Uv1xu%2FC9wEvPhKA&amp;pid=2&amp;fid=Inbox&amp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" y="1196752"/>
            <a:ext cx="91348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5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92887" cy="5472608"/>
          </a:xfrm>
        </p:spPr>
      </p:pic>
    </p:spTree>
    <p:extLst>
      <p:ext uri="{BB962C8B-B14F-4D97-AF65-F5344CB8AC3E}">
        <p14:creationId xmlns:p14="http://schemas.microsoft.com/office/powerpoint/2010/main" val="338522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2708920"/>
            <a:ext cx="5832648" cy="35569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latin typeface="Cambria" pitchFamily="18" charset="0"/>
              </a:rPr>
              <a:t>Ausência de protocolos;</a:t>
            </a:r>
          </a:p>
          <a:p>
            <a:pPr marL="0" indent="0" algn="ctr">
              <a:buNone/>
            </a:pPr>
            <a:endParaRPr lang="pt-BR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itchFamily="18" charset="0"/>
              </a:rPr>
              <a:t>Dados insuficientes;</a:t>
            </a:r>
          </a:p>
          <a:p>
            <a:pPr marL="0" indent="0" algn="ctr">
              <a:buNone/>
            </a:pPr>
            <a:endParaRPr lang="pt-BR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itchFamily="18" charset="0"/>
              </a:rPr>
              <a:t>Dados não utilizados </a:t>
            </a:r>
            <a:r>
              <a:rPr lang="pt-BR" i="1" dirty="0" smtClean="0">
                <a:latin typeface="Cambria" pitchFamily="18" charset="0"/>
              </a:rPr>
              <a:t>in loco</a:t>
            </a:r>
            <a:r>
              <a:rPr lang="pt-BR" dirty="0" smtClean="0">
                <a:latin typeface="Cambria" pitchFamily="18" charset="0"/>
              </a:rPr>
              <a:t>;</a:t>
            </a:r>
          </a:p>
          <a:p>
            <a:pPr marL="0" indent="0" algn="ctr"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484784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Situação da ação programática antes da intervenção</a:t>
            </a:r>
            <a:endParaRPr lang="pt-BR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1337</Words>
  <Application>Microsoft Office PowerPoint</Application>
  <PresentationFormat>Apresentação na tela (4:3)</PresentationFormat>
  <Paragraphs>391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ATENÇÃO EM SAÚDE NO PRÉ-NATAL E PUERPÉRIO, UNIDADE DE SAÚDE DA FAMÍLIA POMPÉIA, NATAL, RN</vt:lpstr>
      <vt:lpstr> Roteiro da apresentação</vt:lpstr>
      <vt:lpstr>Introdução</vt:lpstr>
      <vt:lpstr>Município de Natal, RN</vt:lpstr>
      <vt:lpstr>Introdução</vt:lpstr>
      <vt:lpstr>Introdução</vt:lpstr>
      <vt:lpstr>Apresentação do PowerPoint</vt:lpstr>
      <vt:lpstr>Apresentação do PowerPoint</vt:lpstr>
      <vt:lpstr>Introdução</vt:lpstr>
      <vt:lpstr>Objetivo geral</vt:lpstr>
      <vt:lpstr>Metodologia</vt:lpstr>
      <vt:lpstr>Metodologia</vt:lpstr>
      <vt:lpstr>Apresentação do PowerPoint</vt:lpstr>
      <vt:lpstr>Apresentação do PowerPoint</vt:lpstr>
      <vt:lpstr>Objetivos específicos</vt:lpstr>
      <vt:lpstr>Figura 1. Proporção de gestantes cadastradas no Programa de Pré-natal e Puerpério.</vt:lpstr>
      <vt:lpstr>Apresentação do PowerPoint</vt:lpstr>
      <vt:lpstr>Figura 3. Proporção de gestantes com primeira consulta odontológica. </vt:lpstr>
      <vt:lpstr>Figura 4. Proporção de gestantes de alto risco com primeira consulta odontológica. </vt:lpstr>
      <vt:lpstr>Figura 5. Proporção de gestantes faltosas às consultas que receberam busca ativa.</vt:lpstr>
      <vt:lpstr>Figura 6. Proporção de busca ativa realizada às gestantes faltosas às consultas odontológicas.</vt:lpstr>
      <vt:lpstr>Figura 7. Proporção de gestantes com pelo menos um exame ginecológico por trimestre.</vt:lpstr>
      <vt:lpstr>Figura 8. Proporção de gestantes com pelo menos um exame das mamas durante o pré-natal.</vt:lpstr>
      <vt:lpstr>Figura 9. Proporção de gestantes com prescrição de suplementação de sulfato ferroso e ácido fólico.</vt:lpstr>
      <vt:lpstr>Figura 10. Proporção de gestantes com solicitação de ABO-Rh na primeira consulta.</vt:lpstr>
      <vt:lpstr>Figura 11. Proporção de gestantes com solicitação de hemoglobina / hematócrito em dia.</vt:lpstr>
      <vt:lpstr>Figura 12. Proporção de gestantes com solicitação de glicemia de jejum em dia.</vt:lpstr>
      <vt:lpstr>Figura 13. Proporção de gestantes com solicitação de VDRL em dia.</vt:lpstr>
      <vt:lpstr>Figura 14. Proporção de gestantes com solicitação de exame de Urina tipo 1 com urocultura e antibiograma em dia.</vt:lpstr>
      <vt:lpstr>Figura 15. Proporção de gestantes com solicitação de testagem anti-HIV em dia.</vt:lpstr>
      <vt:lpstr>Figura 16. Proporção de gestantes com solicitação de sorologia para hepatite B (HBsAg) em dia.</vt:lpstr>
      <vt:lpstr>Figura 17. Proporção de gestantes com sorologia para toxoplasmose (IgG e IgM) na primeira consulta.</vt:lpstr>
      <vt:lpstr>Figura 18. Proporção de gestantes com o esquema da vacina anti-tetânica completo.</vt:lpstr>
      <vt:lpstr>Figura 19. Proporção de gestantes com o esquema da vacina de Hepatite B completo.</vt:lpstr>
      <vt:lpstr>Apresentação do PowerPoint</vt:lpstr>
      <vt:lpstr>Apresentação do PowerPoint</vt:lpstr>
      <vt:lpstr>Figura 22. Proporção de gestantes com registro na ficha espelho de pré-natal/vacinação</vt:lpstr>
      <vt:lpstr>Figura 23. Proporção de gestantes com avaliação de risco gestacional.</vt:lpstr>
      <vt:lpstr>Figura 24. Proporção de gestantes com avaliação de prioridade de atendimento odontológico.</vt:lpstr>
      <vt:lpstr>Apresentação do PowerPoint</vt:lpstr>
      <vt:lpstr>Figura 25. Proporção de gestantes que receberam orientação nutricional.</vt:lpstr>
      <vt:lpstr>Figura 26. Proporção de gestantes que receberam orientação sobre aleitamento materno.</vt:lpstr>
      <vt:lpstr>Figura 27. Proporção de gestantes que receberam orientação sobre cuidados com o recém-nascido.</vt:lpstr>
      <vt:lpstr>Figura 28. Proporção de gestantes com orientação sobre anticoncepção após o parto</vt:lpstr>
      <vt:lpstr>Figura 29. Proporção de gestantes com orientação sobre os riscos do tabagismo e do uso de álcool e drogas na gestação.</vt:lpstr>
      <vt:lpstr>Figura 30. Proporção de gestantes e puérperas com primeira consulta odontológica com orientação sobre higiene bucal.</vt:lpstr>
      <vt:lpstr>Apresentação do PowerPoint</vt:lpstr>
      <vt:lpstr>Discussão</vt:lpstr>
      <vt:lpstr>Discussão</vt:lpstr>
      <vt:lpstr>Discussão</vt:lpstr>
      <vt:lpstr>    </vt:lpstr>
      <vt:lpstr>Reflexões críticas</vt:lpstr>
      <vt:lpstr>Reflexões críticas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Rodrigo</dc:creator>
  <cp:lastModifiedBy>User</cp:lastModifiedBy>
  <cp:revision>116</cp:revision>
  <dcterms:created xsi:type="dcterms:W3CDTF">2012-09-16T14:57:11Z</dcterms:created>
  <dcterms:modified xsi:type="dcterms:W3CDTF">2014-02-14T01:35:25Z</dcterms:modified>
</cp:coreProperties>
</file>