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47"/>
  </p:notesMasterIdLst>
  <p:sldIdLst>
    <p:sldId id="30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5" r:id="rId15"/>
    <p:sldId id="276" r:id="rId16"/>
    <p:sldId id="277" r:id="rId17"/>
    <p:sldId id="270" r:id="rId18"/>
    <p:sldId id="271" r:id="rId19"/>
    <p:sldId id="278" r:id="rId20"/>
    <p:sldId id="272" r:id="rId21"/>
    <p:sldId id="273" r:id="rId22"/>
    <p:sldId id="274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068" y="-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bd45a8edd3bbc8c6/UFPEL/INTERVEN&#199;&#195;O/Coleta%20de%20dados%20Pr&#233;-Nat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bd45a8edd3bbc8c6/UFPEL/AVALIA&#199;&#195;O%20INTERVEN&#199;&#195;O/Coleta%20de%20dados%20Puerp&#233;rio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uerp&#233;ri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&#233;\SkyDrive\UFPEL\AVALIA&#199;&#195;O%20INTERVEN&#199;&#195;O\Coleta%20de%20dados%20Pr&#233;-Nat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0.42857142857142899</c:v>
                </c:pt>
                <c:pt idx="1">
                  <c:v>0.45714285714285713</c:v>
                </c:pt>
                <c:pt idx="2">
                  <c:v>0.51428571428571401</c:v>
                </c:pt>
                <c:pt idx="3">
                  <c:v>0</c:v>
                </c:pt>
              </c:numCache>
            </c:numRef>
          </c:val>
        </c:ser>
        <c:dLbls/>
        <c:axId val="78923648"/>
        <c:axId val="85400960"/>
      </c:barChart>
      <c:catAx>
        <c:axId val="78923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400960"/>
        <c:crosses val="autoZero"/>
        <c:auto val="1"/>
        <c:lblAlgn val="ctr"/>
        <c:lblOffset val="100"/>
      </c:catAx>
      <c:valAx>
        <c:axId val="854009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2364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0.93333333333333302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89198976"/>
        <c:axId val="89200512"/>
      </c:barChart>
      <c:catAx>
        <c:axId val="89198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200512"/>
        <c:crosses val="autoZero"/>
        <c:auto val="1"/>
        <c:lblAlgn val="ctr"/>
        <c:lblOffset val="100"/>
      </c:catAx>
      <c:valAx>
        <c:axId val="892005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19897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'[Coleta de dados Pré-Natal.xlsx]Indicadores'!$C$61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Pré-Natal.xlsx]Indicadores'!$D$60:$G$60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Pré-Natal.xlsx]Indicadores'!$D$61:$G$61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15963392"/>
        <c:axId val="115964928"/>
      </c:barChart>
      <c:catAx>
        <c:axId val="115963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964928"/>
        <c:crosses val="autoZero"/>
        <c:auto val="1"/>
        <c:lblAlgn val="ctr"/>
        <c:lblOffset val="100"/>
      </c:catAx>
      <c:valAx>
        <c:axId val="1159649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596339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de acompanhamento/espelho de pré-natal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Indicadores!$D$67:$G$67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16104192"/>
        <c:axId val="116126464"/>
      </c:barChart>
      <c:catAx>
        <c:axId val="116104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126464"/>
        <c:crosses val="autoZero"/>
        <c:auto val="1"/>
        <c:lblAlgn val="ctr"/>
        <c:lblOffset val="100"/>
      </c:catAx>
      <c:valAx>
        <c:axId val="1161264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104192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Indicadores!$D$71:$G$71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Indicadores!$D$72:$G$72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16167040"/>
        <c:axId val="116168576"/>
      </c:barChart>
      <c:catAx>
        <c:axId val="116167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168576"/>
        <c:crosses val="autoZero"/>
        <c:auto val="1"/>
        <c:lblAlgn val="ctr"/>
        <c:lblOffset val="100"/>
      </c:catAx>
      <c:valAx>
        <c:axId val="1161685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16704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Indicadores!$D$77:$G$77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Indicadores!$D$78:$G$78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16692480"/>
        <c:axId val="116694016"/>
      </c:barChart>
      <c:catAx>
        <c:axId val="116692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694016"/>
        <c:crosses val="autoZero"/>
        <c:auto val="1"/>
        <c:lblAlgn val="ctr"/>
        <c:lblOffset val="100"/>
      </c:catAx>
      <c:valAx>
        <c:axId val="1166940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69248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27101568"/>
        <c:axId val="127123840"/>
      </c:barChart>
      <c:catAx>
        <c:axId val="127101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7123840"/>
        <c:crosses val="autoZero"/>
        <c:auto val="1"/>
        <c:lblAlgn val="ctr"/>
        <c:lblOffset val="100"/>
      </c:catAx>
      <c:valAx>
        <c:axId val="1271238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71015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Indicadores!$D$88:$G$88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Indicadores!$D$89:$G$89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46829312"/>
        <c:axId val="146830848"/>
      </c:barChart>
      <c:catAx>
        <c:axId val="146829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830848"/>
        <c:crosses val="autoZero"/>
        <c:auto val="1"/>
        <c:lblAlgn val="ctr"/>
        <c:lblOffset val="100"/>
      </c:catAx>
      <c:valAx>
        <c:axId val="1468308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829312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que receberam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Indicadores!$D$93:$G$93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Indicadores!$D$94:$G$94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0701568"/>
        <c:axId val="150703104"/>
      </c:barChart>
      <c:catAx>
        <c:axId val="150701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703104"/>
        <c:crosses val="autoZero"/>
        <c:auto val="1"/>
        <c:lblAlgn val="ctr"/>
        <c:lblOffset val="100"/>
      </c:catAx>
      <c:valAx>
        <c:axId val="1507031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7015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que receberam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Indicadores!$D$98:$G$98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Indicadores!$D$99:$G$99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0726912"/>
        <c:axId val="152051712"/>
      </c:barChart>
      <c:catAx>
        <c:axId val="150726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051712"/>
        <c:crosses val="autoZero"/>
        <c:auto val="1"/>
        <c:lblAlgn val="ctr"/>
        <c:lblOffset val="100"/>
      </c:catAx>
      <c:valAx>
        <c:axId val="1520517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72691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que receberam 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Indicadores!$D$103:$G$103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Indicadores!$D$104:$G$104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2063360"/>
        <c:axId val="152208512"/>
      </c:barChart>
      <c:catAx>
        <c:axId val="152063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208512"/>
        <c:crosses val="autoZero"/>
        <c:auto val="1"/>
        <c:lblAlgn val="ctr"/>
        <c:lblOffset val="100"/>
      </c:catAx>
      <c:valAx>
        <c:axId val="1522085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06336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0.93333333333333302</c:v>
                </c:pt>
                <c:pt idx="1">
                  <c:v>1</c:v>
                </c:pt>
                <c:pt idx="2">
                  <c:v>0.88888888888888917</c:v>
                </c:pt>
                <c:pt idx="3">
                  <c:v>0</c:v>
                </c:pt>
              </c:numCache>
            </c:numRef>
          </c:val>
        </c:ser>
        <c:dLbls/>
        <c:axId val="86174336"/>
        <c:axId val="86221952"/>
      </c:barChart>
      <c:catAx>
        <c:axId val="86174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221952"/>
        <c:crosses val="autoZero"/>
        <c:auto val="1"/>
        <c:lblAlgn val="ctr"/>
        <c:lblOffset val="100"/>
      </c:catAx>
      <c:valAx>
        <c:axId val="86221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174336"/>
        <c:crosses val="autoZero"/>
        <c:crossBetween val="between"/>
        <c:majorUnit val="0.1"/>
        <c:minorUnit val="1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2310528"/>
        <c:axId val="152312064"/>
      </c:barChart>
      <c:catAx>
        <c:axId val="152310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312064"/>
        <c:crosses val="autoZero"/>
        <c:auto val="1"/>
        <c:lblAlgn val="ctr"/>
        <c:lblOffset val="100"/>
      </c:catAx>
      <c:valAx>
        <c:axId val="1523120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31052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Indicadores!$D$12:$G$12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Indicadores!$D$13:$G$13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2635264"/>
        <c:axId val="152636800"/>
      </c:barChart>
      <c:catAx>
        <c:axId val="152635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636800"/>
        <c:crosses val="autoZero"/>
        <c:auto val="1"/>
        <c:lblAlgn val="ctr"/>
        <c:lblOffset val="100"/>
      </c:catAx>
      <c:valAx>
        <c:axId val="1526368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63526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'[Coleta de dados Puerpério.xlsx]Indicadores'!$C$18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'[Coleta de dados Puerpério.xlsx]Indicadores'!$D$17:$G$17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Puerpério.xlsx]Indicadores'!$D$18:$G$18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2673280"/>
        <c:axId val="152691456"/>
      </c:barChart>
      <c:catAx>
        <c:axId val="152673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691456"/>
        <c:crosses val="autoZero"/>
        <c:auto val="1"/>
        <c:lblAlgn val="ctr"/>
        <c:lblOffset val="100"/>
      </c:catAx>
      <c:valAx>
        <c:axId val="1526914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67328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3477888"/>
        <c:axId val="153479424"/>
      </c:barChart>
      <c:catAx>
        <c:axId val="153477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3479424"/>
        <c:crosses val="autoZero"/>
        <c:auto val="1"/>
        <c:lblAlgn val="ctr"/>
        <c:lblOffset val="100"/>
      </c:catAx>
      <c:valAx>
        <c:axId val="1534794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347788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65885824"/>
        <c:axId val="165887360"/>
      </c:barChart>
      <c:catAx>
        <c:axId val="165885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5887360"/>
        <c:crosses val="autoZero"/>
        <c:auto val="1"/>
        <c:lblAlgn val="ctr"/>
        <c:lblOffset val="100"/>
      </c:catAx>
      <c:valAx>
        <c:axId val="1658873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588582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Indicadores!$D$35:$G$35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Indicadores!$D$36:$G$36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68947072"/>
        <c:axId val="169002112"/>
      </c:barChart>
      <c:catAx>
        <c:axId val="168947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9002112"/>
        <c:crosses val="autoZero"/>
        <c:auto val="1"/>
        <c:lblAlgn val="ctr"/>
        <c:lblOffset val="100"/>
      </c:catAx>
      <c:valAx>
        <c:axId val="1690021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894707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69075840"/>
        <c:axId val="169077376"/>
      </c:barChart>
      <c:catAx>
        <c:axId val="169075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9077376"/>
        <c:crosses val="autoZero"/>
        <c:auto val="1"/>
        <c:lblAlgn val="ctr"/>
        <c:lblOffset val="100"/>
      </c:catAx>
      <c:valAx>
        <c:axId val="1690773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907584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axId val="148404864"/>
        <c:axId val="148423040"/>
      </c:barChart>
      <c:catAx>
        <c:axId val="148404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423040"/>
        <c:crosses val="autoZero"/>
        <c:auto val="1"/>
        <c:lblAlgn val="ctr"/>
        <c:lblOffset val="100"/>
      </c:catAx>
      <c:valAx>
        <c:axId val="1484230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404864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Indicadores!$D$53:$G$53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2580096"/>
        <c:axId val="152581632"/>
      </c:barChart>
      <c:catAx>
        <c:axId val="152580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581632"/>
        <c:crosses val="autoZero"/>
        <c:auto val="1"/>
        <c:lblAlgn val="ctr"/>
        <c:lblOffset val="100"/>
      </c:catAx>
      <c:valAx>
        <c:axId val="1525816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58009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2618112"/>
        <c:axId val="152619648"/>
      </c:barChart>
      <c:catAx>
        <c:axId val="152618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619648"/>
        <c:crosses val="autoZero"/>
        <c:auto val="1"/>
        <c:lblAlgn val="ctr"/>
        <c:lblOffset val="100"/>
      </c:catAx>
      <c:valAx>
        <c:axId val="1526196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61811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87780352"/>
        <c:axId val="116069504"/>
      </c:barChart>
      <c:catAx>
        <c:axId val="87780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6069504"/>
        <c:crosses val="autoZero"/>
        <c:auto val="1"/>
        <c:lblAlgn val="ctr"/>
        <c:lblOffset val="100"/>
      </c:catAx>
      <c:valAx>
        <c:axId val="1160695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78035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 algn="just"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2869120"/>
        <c:axId val="152870912"/>
      </c:barChart>
      <c:catAx>
        <c:axId val="152869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870912"/>
        <c:crosses val="autoZero"/>
        <c:auto val="1"/>
        <c:lblAlgn val="ctr"/>
        <c:lblOffset val="100"/>
      </c:catAx>
      <c:valAx>
        <c:axId val="1528709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86912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52882560"/>
        <c:axId val="153506944"/>
      </c:barChart>
      <c:catAx>
        <c:axId val="152882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3506944"/>
        <c:crosses val="autoZero"/>
        <c:auto val="1"/>
        <c:lblAlgn val="ctr"/>
        <c:lblOffset val="100"/>
      </c:catAx>
      <c:valAx>
        <c:axId val="1535069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88256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209910253153803"/>
          <c:y val="6.129642885548401E-2"/>
          <c:w val="0.85833100499534298"/>
          <c:h val="0.770005567485883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165307136"/>
        <c:axId val="165308672"/>
      </c:barChart>
      <c:catAx>
        <c:axId val="165307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5308672"/>
        <c:crosses val="autoZero"/>
        <c:auto val="1"/>
        <c:lblAlgn val="ctr"/>
        <c:lblOffset val="100"/>
      </c:catAx>
      <c:valAx>
        <c:axId val="1653086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530713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todos os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Indicadores!$D$27:$G$27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Indicadores!$D$28:$G$28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79423360"/>
        <c:axId val="79424896"/>
      </c:barChart>
      <c:catAx>
        <c:axId val="79423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424896"/>
        <c:crosses val="autoZero"/>
        <c:auto val="1"/>
        <c:lblAlgn val="ctr"/>
        <c:lblOffset val="100"/>
      </c:catAx>
      <c:valAx>
        <c:axId val="794248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42336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86534784"/>
        <c:axId val="86536576"/>
      </c:barChart>
      <c:catAx>
        <c:axId val="86534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536576"/>
        <c:crosses val="autoZero"/>
        <c:auto val="1"/>
        <c:lblAlgn val="ctr"/>
        <c:lblOffset val="100"/>
      </c:catAx>
      <c:valAx>
        <c:axId val="865365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53478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87629824"/>
        <c:axId val="87631360"/>
      </c:barChart>
      <c:catAx>
        <c:axId val="87629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631360"/>
        <c:crosses val="autoZero"/>
        <c:auto val="1"/>
        <c:lblAlgn val="ctr"/>
        <c:lblOffset val="100"/>
      </c:catAx>
      <c:valAx>
        <c:axId val="876313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62982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87668224"/>
        <c:axId val="87669760"/>
      </c:barChart>
      <c:catAx>
        <c:axId val="87668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669760"/>
        <c:crosses val="autoZero"/>
        <c:auto val="1"/>
        <c:lblAlgn val="ctr"/>
        <c:lblOffset val="100"/>
      </c:catAx>
      <c:valAx>
        <c:axId val="876697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66822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87715200"/>
        <c:axId val="87716992"/>
      </c:barChart>
      <c:catAx>
        <c:axId val="87715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716992"/>
        <c:crosses val="autoZero"/>
        <c:auto val="1"/>
        <c:lblAlgn val="ctr"/>
        <c:lblOffset val="100"/>
      </c:catAx>
      <c:valAx>
        <c:axId val="877169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715200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3D408-6BC8-4848-AD7C-EC32F5B290EE}" type="datetimeFigureOut">
              <a:rPr lang="pt-BR" smtClean="0"/>
              <a:pPr/>
              <a:t>22/06/2015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DBD3-9793-44F7-BE3C-4D617E5193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2444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6DBD3-9793-44F7-BE3C-4D617E5193BB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545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03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3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79601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vis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466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93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545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255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3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62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92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6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50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24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67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83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37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4911" y="571480"/>
            <a:ext cx="10848940" cy="5857916"/>
          </a:xfrm>
        </p:spPr>
        <p:txBody>
          <a:bodyPr>
            <a:noAutofit/>
          </a:bodyPr>
          <a:lstStyle/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UNIVERSIDADE ABERTA DO SUS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UNIVERSIDADE FEDERAL DE </a:t>
            </a:r>
            <a:r>
              <a:rPr lang="pt-BR" altLang="pt-BR" sz="2600" cap="none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PELOTAS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Especialização em Saúde da Família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Modalidade a </a:t>
            </a:r>
            <a:r>
              <a:rPr lang="pt-BR" altLang="pt-BR" sz="2600" cap="none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Distância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Turma 07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endParaRPr lang="pt-BR" altLang="pt-BR" sz="2600" cap="none" dirty="0" smtClean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Trabalho </a:t>
            </a: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 Conclusão de Curso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 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Melhorias na qualidade da </a:t>
            </a:r>
            <a:r>
              <a:rPr lang="pt-BR" altLang="pt-BR" sz="2600" cap="none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atenção à saúde </a:t>
            </a: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pt-BR" altLang="pt-BR" sz="2600" cap="none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 </a:t>
            </a: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pré-natal e </a:t>
            </a:r>
            <a:r>
              <a:rPr lang="pt-BR" altLang="pt-BR" sz="2600" cap="none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puerpério</a:t>
            </a: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na Unidade de Saúde das ROCAS, Natal – RN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Tiago </a:t>
            </a:r>
            <a:r>
              <a:rPr lang="pt-BR" altLang="pt-BR" sz="2600" cap="none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Capuxú</a:t>
            </a: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Roque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 </a:t>
            </a:r>
            <a:endParaRPr lang="pt-BR" altLang="pt-BR" sz="2600" cap="none" dirty="0">
              <a:latin typeface="Arial" charset="0"/>
              <a:ea typeface="Arial" charset="0"/>
              <a:cs typeface="Arial" charset="0"/>
            </a:endParaRPr>
          </a:p>
          <a:p>
            <a:pPr lvl="0" indent="53975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altLang="pt-BR" sz="2600" cap="none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Pelotas,2015</a:t>
            </a:r>
            <a:endParaRPr lang="pt-BR" sz="2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7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7961" y="357166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785926"/>
            <a:ext cx="10363826" cy="3424107"/>
          </a:xfrm>
        </p:spPr>
        <p:txBody>
          <a:bodyPr/>
          <a:lstStyle/>
          <a:p>
            <a:r>
              <a:rPr lang="pt-BR" dirty="0"/>
              <a:t>OBJETIVO 1: ampliar a cobertura de Pré-Natal.</a:t>
            </a:r>
          </a:p>
          <a:p>
            <a:pPr lvl="1"/>
            <a:r>
              <a:rPr lang="pt-BR" dirty="0"/>
              <a:t>Meta 1: alcançar 70% de cobertura das gestantes cadastradas no Programa de Pré-Natal da unidade.</a:t>
            </a:r>
          </a:p>
          <a:p>
            <a:pPr lvl="2"/>
            <a:r>
              <a:rPr lang="pt-BR" dirty="0"/>
              <a:t>1o Mês: 42,9%</a:t>
            </a:r>
          </a:p>
          <a:p>
            <a:pPr lvl="2"/>
            <a:r>
              <a:rPr lang="pt-BR" dirty="0"/>
              <a:t>2o Mês: 45,7%</a:t>
            </a:r>
          </a:p>
          <a:p>
            <a:pPr lvl="2"/>
            <a:r>
              <a:rPr lang="pt-BR" dirty="0"/>
              <a:t>3o Mês: 51,4%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081192284"/>
              </p:ext>
            </p:extLst>
          </p:nvPr>
        </p:nvGraphicFramePr>
        <p:xfrm>
          <a:off x="5670325" y="2996952"/>
          <a:ext cx="5226668" cy="316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488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9399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643050"/>
            <a:ext cx="10363826" cy="3424107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unidade</a:t>
            </a:r>
          </a:p>
          <a:p>
            <a:pPr lvl="1"/>
            <a:r>
              <a:rPr lang="pt-BR" dirty="0"/>
              <a:t>Meta 2:Garantir a 100% das gestantes o ingresso no programa de pré-natal no primeiro trimestre da gestação.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562650442"/>
              </p:ext>
            </p:extLst>
          </p:nvPr>
        </p:nvGraphicFramePr>
        <p:xfrm>
          <a:off x="3738546" y="3286124"/>
          <a:ext cx="535785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854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75" y="71414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576529"/>
            <a:ext cx="10363826" cy="3424107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unidade</a:t>
            </a:r>
          </a:p>
          <a:p>
            <a:pPr lvl="1"/>
            <a:r>
              <a:rPr lang="pt-BR" dirty="0"/>
              <a:t>Meta 3:Realizar pelo menos um exame ginecológico por trimestre em 100% das gestantes.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579068977"/>
              </p:ext>
            </p:extLst>
          </p:nvPr>
        </p:nvGraphicFramePr>
        <p:xfrm>
          <a:off x="4095736" y="3071810"/>
          <a:ext cx="5357850" cy="307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61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71414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576529"/>
            <a:ext cx="10363826" cy="3424107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unidade</a:t>
            </a:r>
          </a:p>
          <a:p>
            <a:pPr lvl="1"/>
            <a:r>
              <a:rPr lang="pt-BR" dirty="0"/>
              <a:t>Meta 4: Realizar pelo menos um exame de mamas em 100% das gestantes.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745897490"/>
              </p:ext>
            </p:extLst>
          </p:nvPr>
        </p:nvGraphicFramePr>
        <p:xfrm>
          <a:off x="3524232" y="3071810"/>
          <a:ext cx="5198734" cy="2996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12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71414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576529"/>
            <a:ext cx="10363826" cy="3424107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unidade</a:t>
            </a:r>
          </a:p>
          <a:p>
            <a:pPr lvl="1"/>
            <a:r>
              <a:rPr lang="pt-BR" dirty="0"/>
              <a:t>Meta 5: Garantir a 100% das gestantes a solicitação de exames laboratoriais de acordo com protocolo</a:t>
            </a:r>
            <a:r>
              <a:rPr lang="pt-BR" dirty="0">
                <a:effectLst/>
              </a:rPr>
              <a:t> 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396918184"/>
              </p:ext>
            </p:extLst>
          </p:nvPr>
        </p:nvGraphicFramePr>
        <p:xfrm>
          <a:off x="3452794" y="3286124"/>
          <a:ext cx="5409007" cy="2932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953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8586" y="1500174"/>
            <a:ext cx="10363826" cy="3424107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unidade</a:t>
            </a:r>
          </a:p>
          <a:p>
            <a:pPr lvl="1"/>
            <a:r>
              <a:rPr lang="pt-BR" dirty="0"/>
              <a:t>Meta 6: Garantir a 100% das gestantes a prescrição de sulfato ferroso e ácido fólico conforme protocolo.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138036966"/>
              </p:ext>
            </p:extLst>
          </p:nvPr>
        </p:nvGraphicFramePr>
        <p:xfrm>
          <a:off x="3809984" y="3068960"/>
          <a:ext cx="5352545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137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189749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571612"/>
            <a:ext cx="10363826" cy="3424107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unidade</a:t>
            </a:r>
          </a:p>
          <a:p>
            <a:pPr lvl="1"/>
            <a:r>
              <a:rPr lang="pt-BR" dirty="0"/>
              <a:t>Meta 7: Garantir que 100% das gestantes estejam com vacina antitetânica em dia.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562395735"/>
              </p:ext>
            </p:extLst>
          </p:nvPr>
        </p:nvGraphicFramePr>
        <p:xfrm>
          <a:off x="3452794" y="3143248"/>
          <a:ext cx="5269751" cy="3071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76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75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571612"/>
            <a:ext cx="10363826" cy="3424107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unidade</a:t>
            </a:r>
          </a:p>
          <a:p>
            <a:pPr lvl="1"/>
            <a:r>
              <a:rPr lang="pt-BR" dirty="0"/>
              <a:t>Meta 8: Garantir que 100% das gestantes estejam com vacina contra hepatite B em dia.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348361729"/>
              </p:ext>
            </p:extLst>
          </p:nvPr>
        </p:nvGraphicFramePr>
        <p:xfrm>
          <a:off x="3381356" y="2928934"/>
          <a:ext cx="5586591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805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-24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428736"/>
            <a:ext cx="10363826" cy="3424107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</a:t>
            </a:r>
            <a:r>
              <a:rPr lang="pt-BR" dirty="0" smtClean="0"/>
              <a:t>unidade</a:t>
            </a:r>
            <a:endParaRPr lang="pt-BR" dirty="0"/>
          </a:p>
          <a:p>
            <a:pPr lvl="1"/>
            <a:r>
              <a:rPr lang="pt-BR" dirty="0"/>
              <a:t>Meta 9: Realizar avaliação da necessidade de </a:t>
            </a:r>
            <a:r>
              <a:rPr lang="pt-BR" dirty="0" smtClean="0"/>
              <a:t>atendimento odontológico em 100% das gestantes durante o pré-natal.</a:t>
            </a:r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059961393"/>
              </p:ext>
            </p:extLst>
          </p:nvPr>
        </p:nvGraphicFramePr>
        <p:xfrm>
          <a:off x="3738546" y="3280778"/>
          <a:ext cx="5318252" cy="3144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86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81026" y="1505091"/>
            <a:ext cx="10572824" cy="1709595"/>
          </a:xfrm>
        </p:spPr>
        <p:txBody>
          <a:bodyPr/>
          <a:lstStyle/>
          <a:p>
            <a:r>
              <a:rPr lang="pt-BR" dirty="0"/>
              <a:t>OBJETIVO 2:Melhorar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realizado na unidade</a:t>
            </a:r>
          </a:p>
          <a:p>
            <a:pPr lvl="1"/>
            <a:r>
              <a:rPr lang="pt-BR" dirty="0"/>
              <a:t>Meta 10: Garantir a primeira consulta odontológica programática para 100% das gestantes cadastradas.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573556837"/>
              </p:ext>
            </p:extLst>
          </p:nvPr>
        </p:nvGraphicFramePr>
        <p:xfrm>
          <a:off x="3667108" y="3214686"/>
          <a:ext cx="5606897" cy="311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86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7961" y="46873"/>
            <a:ext cx="10364451" cy="1596177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38250" y="1000108"/>
            <a:ext cx="10515600" cy="5643578"/>
          </a:xfrm>
        </p:spPr>
        <p:txBody>
          <a:bodyPr>
            <a:noAutofit/>
          </a:bodyPr>
          <a:lstStyle/>
          <a:p>
            <a:r>
              <a:rPr lang="pt-BR" sz="2200" dirty="0"/>
              <a:t>Natal: 803.811 Habitantes (IBGE – 2010)</a:t>
            </a:r>
          </a:p>
          <a:p>
            <a:pPr lvl="1"/>
            <a:r>
              <a:rPr lang="pt-BR" sz="2200" dirty="0"/>
              <a:t>55 unidades atenção básica:</a:t>
            </a:r>
          </a:p>
          <a:p>
            <a:pPr lvl="2"/>
            <a:r>
              <a:rPr lang="pt-BR" sz="2200" dirty="0"/>
              <a:t>37 USF e 18 UBS</a:t>
            </a:r>
          </a:p>
          <a:p>
            <a:pPr lvl="2"/>
            <a:r>
              <a:rPr lang="pt-BR" sz="2200" dirty="0"/>
              <a:t>113 equipes</a:t>
            </a:r>
          </a:p>
          <a:p>
            <a:pPr lvl="2"/>
            <a:r>
              <a:rPr lang="pt-BR" sz="2200" dirty="0"/>
              <a:t>12 NASF</a:t>
            </a:r>
          </a:p>
          <a:p>
            <a:pPr lvl="2"/>
            <a:r>
              <a:rPr lang="pt-BR" sz="2200" dirty="0"/>
              <a:t>03 Centros de especialidades odontológica (CEO)</a:t>
            </a:r>
          </a:p>
          <a:p>
            <a:r>
              <a:rPr lang="pt-BR" sz="2200" dirty="0"/>
              <a:t>USF ROCAS – Zona leste de Natal/RN</a:t>
            </a:r>
          </a:p>
          <a:p>
            <a:pPr lvl="1"/>
            <a:r>
              <a:rPr lang="pt-BR" sz="2200" dirty="0"/>
              <a:t>04 equipes</a:t>
            </a:r>
          </a:p>
          <a:p>
            <a:pPr lvl="1"/>
            <a:r>
              <a:rPr lang="pt-BR" sz="2200" dirty="0"/>
              <a:t>Área total: 14.000 usuários</a:t>
            </a:r>
          </a:p>
          <a:p>
            <a:pPr lvl="2"/>
            <a:r>
              <a:rPr lang="pt-BR" sz="2200" dirty="0"/>
              <a:t>Nossa equipe: 3.425 pessoas</a:t>
            </a:r>
          </a:p>
          <a:p>
            <a:pPr lvl="2"/>
            <a:r>
              <a:rPr lang="pt-BR" sz="2200" dirty="0"/>
              <a:t>Cada equipe: um médico, um enfermeiro, um </a:t>
            </a:r>
            <a:r>
              <a:rPr lang="pt-BR" sz="2200" dirty="0" err="1"/>
              <a:t>odontólogo</a:t>
            </a:r>
            <a:r>
              <a:rPr lang="pt-BR" sz="2200" dirty="0"/>
              <a:t>, um técnico em enfermagem e um de saúde bucal, cinco </a:t>
            </a:r>
            <a:r>
              <a:rPr lang="pt-BR" sz="2200" dirty="0" smtClean="0"/>
              <a:t>ACS.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xmlns="" val="13651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75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8586" y="1571612"/>
            <a:ext cx="10363826" cy="3424107"/>
          </a:xfrm>
        </p:spPr>
        <p:txBody>
          <a:bodyPr/>
          <a:lstStyle/>
          <a:p>
            <a:r>
              <a:rPr lang="pt-BR" dirty="0"/>
              <a:t>OBJETIVO 3: MELHORAR A ADESÃO AO PRÉ-NATAL</a:t>
            </a:r>
          </a:p>
          <a:p>
            <a:pPr lvl="1"/>
            <a:r>
              <a:rPr lang="pt-BR" dirty="0"/>
              <a:t>Meta 11: Realizar busca ativa de 100% das gestantes faltosas às consultas de pré-natal.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24025165"/>
              </p:ext>
            </p:extLst>
          </p:nvPr>
        </p:nvGraphicFramePr>
        <p:xfrm>
          <a:off x="3738546" y="2857496"/>
          <a:ext cx="5601974" cy="330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31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71414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23902" y="1505091"/>
            <a:ext cx="10363826" cy="3424107"/>
          </a:xfrm>
        </p:spPr>
        <p:txBody>
          <a:bodyPr/>
          <a:lstStyle/>
          <a:p>
            <a:r>
              <a:rPr lang="pt-BR" dirty="0"/>
              <a:t>OBJETIVO 4: Melhorar o registro do programa de pré-natal</a:t>
            </a:r>
          </a:p>
          <a:p>
            <a:pPr lvl="1"/>
            <a:r>
              <a:rPr lang="pt-BR" dirty="0"/>
              <a:t>Meta 12: Manter registro na ficha de acompanhamento/espelho de pré-natal em 100% das gestantes.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977216752"/>
              </p:ext>
            </p:extLst>
          </p:nvPr>
        </p:nvGraphicFramePr>
        <p:xfrm>
          <a:off x="3881422" y="2708920"/>
          <a:ext cx="591634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258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6589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571612"/>
            <a:ext cx="10363826" cy="3424107"/>
          </a:xfrm>
        </p:spPr>
        <p:txBody>
          <a:bodyPr/>
          <a:lstStyle/>
          <a:p>
            <a:r>
              <a:rPr lang="pt-BR" dirty="0"/>
              <a:t>OBEJTIVO 5: Realizar avaliação de risco</a:t>
            </a:r>
          </a:p>
          <a:p>
            <a:pPr lvl="1"/>
            <a:r>
              <a:rPr lang="pt-BR" dirty="0"/>
              <a:t>Meta 13:Avaliar risco gestacional em 100% das gestantes.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753959819"/>
              </p:ext>
            </p:extLst>
          </p:nvPr>
        </p:nvGraphicFramePr>
        <p:xfrm>
          <a:off x="3024166" y="2857496"/>
          <a:ext cx="5747106" cy="328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126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71414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500174"/>
            <a:ext cx="10363826" cy="3424107"/>
          </a:xfrm>
        </p:spPr>
        <p:txBody>
          <a:bodyPr/>
          <a:lstStyle/>
          <a:p>
            <a:r>
              <a:rPr lang="pt-BR" dirty="0"/>
              <a:t>OBEJTIVO 6: Promover a saúde no pré-natal</a:t>
            </a:r>
          </a:p>
          <a:p>
            <a:pPr lvl="1"/>
            <a:r>
              <a:rPr lang="pt-BR" dirty="0"/>
              <a:t>Meta 14: Garantir a 100% das gestantes orientação nutricional durante a gestação.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048938329"/>
              </p:ext>
            </p:extLst>
          </p:nvPr>
        </p:nvGraphicFramePr>
        <p:xfrm>
          <a:off x="3309918" y="2714620"/>
          <a:ext cx="5713390" cy="3432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414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8586" y="1571612"/>
            <a:ext cx="10363826" cy="3424107"/>
          </a:xfrm>
        </p:spPr>
        <p:txBody>
          <a:bodyPr/>
          <a:lstStyle/>
          <a:p>
            <a:r>
              <a:rPr lang="pt-BR" dirty="0"/>
              <a:t>OBEJTIVO 6: Promover a saúde no pré-natal</a:t>
            </a:r>
          </a:p>
          <a:p>
            <a:pPr lvl="1"/>
            <a:r>
              <a:rPr lang="pt-BR" dirty="0"/>
              <a:t>Meta 15: Promover o aleitamento materno junto a 100% das gestantes.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495375861"/>
              </p:ext>
            </p:extLst>
          </p:nvPr>
        </p:nvGraphicFramePr>
        <p:xfrm>
          <a:off x="3667108" y="2714620"/>
          <a:ext cx="5180535" cy="3376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770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643050"/>
            <a:ext cx="10363826" cy="3424107"/>
          </a:xfrm>
        </p:spPr>
        <p:txBody>
          <a:bodyPr/>
          <a:lstStyle/>
          <a:p>
            <a:r>
              <a:rPr lang="pt-BR" dirty="0"/>
              <a:t>OBEJTIVO 6: Promover a saúde no pré-natal</a:t>
            </a:r>
          </a:p>
          <a:p>
            <a:pPr lvl="1"/>
            <a:r>
              <a:rPr lang="pt-BR" dirty="0"/>
              <a:t>Meta 16: Orientar 100% das gestantes sobre os cuidados com o recém-nascido.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803602255"/>
              </p:ext>
            </p:extLst>
          </p:nvPr>
        </p:nvGraphicFramePr>
        <p:xfrm>
          <a:off x="3595670" y="2857496"/>
          <a:ext cx="564458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83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8586" y="1643050"/>
            <a:ext cx="10363826" cy="3424107"/>
          </a:xfrm>
        </p:spPr>
        <p:txBody>
          <a:bodyPr/>
          <a:lstStyle/>
          <a:p>
            <a:r>
              <a:rPr lang="pt-BR" dirty="0"/>
              <a:t>OBEJTIVO 6: Promover a saúde no pré-natal</a:t>
            </a:r>
          </a:p>
          <a:p>
            <a:pPr lvl="1"/>
            <a:r>
              <a:rPr lang="pt-BR" dirty="0"/>
              <a:t>Meta 17: Orientar 100% das gestantes sobre anticoncepção após o parto.</a:t>
            </a:r>
          </a:p>
          <a:p>
            <a:pPr lvl="1"/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973521090"/>
              </p:ext>
            </p:extLst>
          </p:nvPr>
        </p:nvGraphicFramePr>
        <p:xfrm>
          <a:off x="3309918" y="2643182"/>
          <a:ext cx="5404447" cy="3349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908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161462" y="1576529"/>
            <a:ext cx="10363826" cy="3424107"/>
          </a:xfrm>
        </p:spPr>
        <p:txBody>
          <a:bodyPr/>
          <a:lstStyle/>
          <a:p>
            <a:r>
              <a:rPr lang="pt-BR" dirty="0"/>
              <a:t>OBEJTIVO 6: Promover a saúde no pré-natal</a:t>
            </a:r>
          </a:p>
          <a:p>
            <a:pPr lvl="1"/>
            <a:r>
              <a:rPr lang="pt-BR" dirty="0"/>
              <a:t>Meta 18: Orientar 100% das gestantes sobre os riscos do tabagismo e do uso de álcool e drogas na gestação.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470796522"/>
              </p:ext>
            </p:extLst>
          </p:nvPr>
        </p:nvGraphicFramePr>
        <p:xfrm>
          <a:off x="3381356" y="2857495"/>
          <a:ext cx="5545194" cy="314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11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75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571612"/>
            <a:ext cx="10363826" cy="3424107"/>
          </a:xfrm>
        </p:spPr>
        <p:txBody>
          <a:bodyPr/>
          <a:lstStyle/>
          <a:p>
            <a:r>
              <a:rPr lang="pt-BR" dirty="0"/>
              <a:t>OBEJTIVO 6: Promover a saúde no pré-natal</a:t>
            </a:r>
          </a:p>
          <a:p>
            <a:pPr lvl="1"/>
            <a:r>
              <a:rPr lang="pt-BR" dirty="0"/>
              <a:t>Meta 19: Orientar 100% das gestantes sobre higiene bucal.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33614511"/>
              </p:ext>
            </p:extLst>
          </p:nvPr>
        </p:nvGraphicFramePr>
        <p:xfrm>
          <a:off x="3309918" y="2643182"/>
          <a:ext cx="580404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205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75" y="71414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500174"/>
            <a:ext cx="10363826" cy="3424107"/>
          </a:xfrm>
        </p:spPr>
        <p:txBody>
          <a:bodyPr/>
          <a:lstStyle/>
          <a:p>
            <a:r>
              <a:rPr lang="pt-BR" dirty="0"/>
              <a:t>OBJETIVO 1: Ampliar a cobertura da atenção as </a:t>
            </a:r>
            <a:r>
              <a:rPr lang="pt-BR" dirty="0" err="1"/>
              <a:t>puérperas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Meta 20: Garantir a 100% das </a:t>
            </a:r>
            <a:r>
              <a:rPr lang="pt-BR" dirty="0" err="1"/>
              <a:t>puérperas</a:t>
            </a:r>
            <a:r>
              <a:rPr lang="pt-BR" dirty="0"/>
              <a:t> cadastradas no programa de Pré-Natal e </a:t>
            </a:r>
            <a:r>
              <a:rPr lang="pt-BR" dirty="0" err="1"/>
              <a:t>Puerpério</a:t>
            </a:r>
            <a:r>
              <a:rPr lang="pt-BR" dirty="0"/>
              <a:t> da Unidade de Saúde, consulta puerperal antes dos 42 dias após o parto.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17985588"/>
              </p:ext>
            </p:extLst>
          </p:nvPr>
        </p:nvGraphicFramePr>
        <p:xfrm>
          <a:off x="3595670" y="3071810"/>
          <a:ext cx="5888935" cy="3058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36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7961" y="214290"/>
            <a:ext cx="10364451" cy="1596177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7961" y="1428736"/>
            <a:ext cx="10364451" cy="5072098"/>
          </a:xfrm>
        </p:spPr>
        <p:txBody>
          <a:bodyPr>
            <a:noAutofit/>
          </a:bodyPr>
          <a:lstStyle/>
          <a:p>
            <a:r>
              <a:rPr lang="pt-BR" sz="2400" dirty="0"/>
              <a:t>Situação antes da intervenção:</a:t>
            </a:r>
          </a:p>
          <a:p>
            <a:pPr lvl="1"/>
            <a:r>
              <a:rPr lang="pt-BR" sz="2400" dirty="0"/>
              <a:t>Ausência de cadastro de todas as gestantes da área</a:t>
            </a:r>
          </a:p>
          <a:p>
            <a:pPr lvl="1"/>
            <a:r>
              <a:rPr lang="pt-BR" sz="2400" dirty="0"/>
              <a:t>Sem sistematização dos atendimentos</a:t>
            </a:r>
          </a:p>
          <a:p>
            <a:pPr lvl="1"/>
            <a:r>
              <a:rPr lang="pt-BR" sz="2400" dirty="0"/>
              <a:t>Sem acompanhamento das faltosas</a:t>
            </a:r>
          </a:p>
          <a:p>
            <a:r>
              <a:rPr lang="pt-BR" sz="2400" dirty="0"/>
              <a:t>Importância do projeto:</a:t>
            </a:r>
          </a:p>
          <a:p>
            <a:pPr lvl="1"/>
            <a:r>
              <a:rPr lang="pt-BR" sz="2400" dirty="0"/>
              <a:t>melhorar essa organização do programa</a:t>
            </a:r>
          </a:p>
          <a:p>
            <a:pPr lvl="1"/>
            <a:r>
              <a:rPr lang="pt-BR" sz="2400" dirty="0"/>
              <a:t>Cadastrar todas as gestantes da área</a:t>
            </a:r>
          </a:p>
          <a:p>
            <a:pPr lvl="1"/>
            <a:r>
              <a:rPr lang="pt-BR" sz="2400" dirty="0"/>
              <a:t>Realizar acompanhamento adequado e regular</a:t>
            </a:r>
          </a:p>
          <a:p>
            <a:pPr lvl="1"/>
            <a:r>
              <a:rPr lang="pt-BR" sz="2400" dirty="0"/>
              <a:t>Melhorar o programa de pré-natal e </a:t>
            </a:r>
            <a:r>
              <a:rPr lang="pt-BR" sz="2400" dirty="0" err="1"/>
              <a:t>puerpério</a:t>
            </a:r>
            <a:r>
              <a:rPr lang="pt-BR" sz="2400" dirty="0"/>
              <a:t>, inexistente na área.</a:t>
            </a:r>
          </a:p>
        </p:txBody>
      </p:sp>
    </p:spTree>
    <p:extLst>
      <p:ext uri="{BB962C8B-B14F-4D97-AF65-F5344CB8AC3E}">
        <p14:creationId xmlns:p14="http://schemas.microsoft.com/office/powerpoint/2010/main" xmlns="" val="13743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8586" y="1643050"/>
            <a:ext cx="10363826" cy="3424107"/>
          </a:xfrm>
        </p:spPr>
        <p:txBody>
          <a:bodyPr/>
          <a:lstStyle/>
          <a:p>
            <a:r>
              <a:rPr lang="pt-BR" dirty="0"/>
              <a:t>OBJETIVO 2: Melhorar a qualidade da atenção às </a:t>
            </a:r>
            <a:r>
              <a:rPr lang="pt-BR" dirty="0" err="1"/>
              <a:t>puérperas</a:t>
            </a:r>
            <a:r>
              <a:rPr lang="pt-BR" dirty="0"/>
              <a:t> na Unidade de Saúde.</a:t>
            </a:r>
          </a:p>
          <a:p>
            <a:pPr lvl="1"/>
            <a:r>
              <a:rPr lang="pt-BR" dirty="0"/>
              <a:t>Meta 21: Examinar as mamas em 100% das </a:t>
            </a:r>
            <a:r>
              <a:rPr lang="pt-BR" dirty="0" err="1"/>
              <a:t>puérperas</a:t>
            </a:r>
            <a:r>
              <a:rPr lang="pt-BR" dirty="0"/>
              <a:t> cadastradas no Programa.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991409411"/>
              </p:ext>
            </p:extLst>
          </p:nvPr>
        </p:nvGraphicFramePr>
        <p:xfrm>
          <a:off x="3452794" y="2852936"/>
          <a:ext cx="6105343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541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238216" y="1500174"/>
            <a:ext cx="10363826" cy="3424107"/>
          </a:xfrm>
        </p:spPr>
        <p:txBody>
          <a:bodyPr/>
          <a:lstStyle/>
          <a:p>
            <a:r>
              <a:rPr lang="pt-BR" dirty="0"/>
              <a:t>OBJETIVO 2: Melhorar a qualidade da atenção às </a:t>
            </a:r>
            <a:r>
              <a:rPr lang="pt-BR" dirty="0" err="1"/>
              <a:t>puérperas</a:t>
            </a:r>
            <a:r>
              <a:rPr lang="pt-BR" dirty="0"/>
              <a:t> na Unidade de Saúde.</a:t>
            </a:r>
          </a:p>
          <a:p>
            <a:pPr lvl="1"/>
            <a:r>
              <a:rPr lang="pt-BR" dirty="0"/>
              <a:t>Meta 22: Examinar o abdome em 100% das </a:t>
            </a:r>
            <a:r>
              <a:rPr lang="pt-BR" dirty="0" err="1"/>
              <a:t>puérperas</a:t>
            </a:r>
            <a:r>
              <a:rPr lang="pt-BR" dirty="0"/>
              <a:t> cadastradas no Programa.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90072657"/>
              </p:ext>
            </p:extLst>
          </p:nvPr>
        </p:nvGraphicFramePr>
        <p:xfrm>
          <a:off x="3309918" y="2780928"/>
          <a:ext cx="6467644" cy="344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913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75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8586" y="1571612"/>
            <a:ext cx="10363826" cy="3424107"/>
          </a:xfrm>
        </p:spPr>
        <p:txBody>
          <a:bodyPr/>
          <a:lstStyle/>
          <a:p>
            <a:r>
              <a:rPr lang="pt-BR" dirty="0"/>
              <a:t>OBJETIVO 2: Melhorar a qualidade da atenção às </a:t>
            </a:r>
            <a:r>
              <a:rPr lang="pt-BR" dirty="0" err="1"/>
              <a:t>puérperas</a:t>
            </a:r>
            <a:r>
              <a:rPr lang="pt-BR" dirty="0"/>
              <a:t> na Unidade de Saúde.</a:t>
            </a:r>
          </a:p>
          <a:p>
            <a:pPr lvl="1"/>
            <a:r>
              <a:rPr lang="pt-BR" dirty="0"/>
              <a:t>Meta 23: avaliar as </a:t>
            </a:r>
            <a:r>
              <a:rPr lang="pt-BR" dirty="0" err="1"/>
              <a:t>puérperas</a:t>
            </a:r>
            <a:r>
              <a:rPr lang="pt-BR" dirty="0"/>
              <a:t> que receberam o exame ginecológico.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715719256"/>
              </p:ext>
            </p:extLst>
          </p:nvPr>
        </p:nvGraphicFramePr>
        <p:xfrm>
          <a:off x="3167042" y="2852936"/>
          <a:ext cx="6132243" cy="346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326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8586" y="1571612"/>
            <a:ext cx="10363826" cy="3424107"/>
          </a:xfrm>
        </p:spPr>
        <p:txBody>
          <a:bodyPr/>
          <a:lstStyle/>
          <a:p>
            <a:r>
              <a:rPr lang="pt-BR" dirty="0"/>
              <a:t>OBJETIVO 2: Melhorar a qualidade da atenção às </a:t>
            </a:r>
            <a:r>
              <a:rPr lang="pt-BR" dirty="0" err="1"/>
              <a:t>puérperas</a:t>
            </a:r>
            <a:r>
              <a:rPr lang="pt-BR" dirty="0"/>
              <a:t> na Unidade de Saúde.</a:t>
            </a:r>
          </a:p>
          <a:p>
            <a:pPr lvl="1"/>
            <a:r>
              <a:rPr lang="pt-BR" dirty="0"/>
              <a:t>Meta 24: Avaliar o estado psíquico em 100% das </a:t>
            </a:r>
            <a:r>
              <a:rPr lang="pt-BR" dirty="0" err="1"/>
              <a:t>puérperas</a:t>
            </a:r>
            <a:r>
              <a:rPr lang="pt-BR" dirty="0"/>
              <a:t> cadastradas no Programa Monitoramento e avaliação.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45408670"/>
              </p:ext>
            </p:extLst>
          </p:nvPr>
        </p:nvGraphicFramePr>
        <p:xfrm>
          <a:off x="3452794" y="3068960"/>
          <a:ext cx="5987273" cy="326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858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714488"/>
            <a:ext cx="10363826" cy="3424107"/>
          </a:xfrm>
        </p:spPr>
        <p:txBody>
          <a:bodyPr/>
          <a:lstStyle/>
          <a:p>
            <a:r>
              <a:rPr lang="pt-BR" dirty="0"/>
              <a:t>OBJETIVO 2: Melhorar a qualidade da atenção às </a:t>
            </a:r>
            <a:r>
              <a:rPr lang="pt-BR" dirty="0" err="1"/>
              <a:t>puérperas</a:t>
            </a:r>
            <a:r>
              <a:rPr lang="pt-BR" dirty="0"/>
              <a:t> na Unidade de Saúde.</a:t>
            </a:r>
          </a:p>
          <a:p>
            <a:pPr lvl="1"/>
            <a:r>
              <a:rPr lang="pt-BR" dirty="0"/>
              <a:t>Meta 25. Avaliar </a:t>
            </a:r>
            <a:r>
              <a:rPr lang="pt-BR" dirty="0" err="1"/>
              <a:t>intercorrências</a:t>
            </a:r>
            <a:r>
              <a:rPr lang="pt-BR" dirty="0"/>
              <a:t> em 100% das </a:t>
            </a:r>
            <a:r>
              <a:rPr lang="pt-BR" dirty="0" err="1"/>
              <a:t>puérperas</a:t>
            </a:r>
            <a:r>
              <a:rPr lang="pt-BR" dirty="0"/>
              <a:t> cadastradas no Programa.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130224972"/>
              </p:ext>
            </p:extLst>
          </p:nvPr>
        </p:nvGraphicFramePr>
        <p:xfrm>
          <a:off x="3667108" y="3068960"/>
          <a:ext cx="5743965" cy="30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28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161462" y="1576529"/>
            <a:ext cx="10363826" cy="3424107"/>
          </a:xfrm>
        </p:spPr>
        <p:txBody>
          <a:bodyPr/>
          <a:lstStyle/>
          <a:p>
            <a:r>
              <a:rPr lang="pt-BR" dirty="0"/>
              <a:t>OBJETIVO 2: Melhorar a qualidade da atenção às </a:t>
            </a:r>
            <a:r>
              <a:rPr lang="pt-BR" dirty="0" err="1"/>
              <a:t>puérperas</a:t>
            </a:r>
            <a:r>
              <a:rPr lang="pt-BR" dirty="0"/>
              <a:t> na Unidade de Saúde.</a:t>
            </a:r>
          </a:p>
          <a:p>
            <a:pPr lvl="1"/>
            <a:r>
              <a:rPr lang="pt-BR" dirty="0"/>
              <a:t>Meta 26 Prescrever a 100% das </a:t>
            </a:r>
            <a:r>
              <a:rPr lang="pt-BR" dirty="0" err="1"/>
              <a:t>puérperas</a:t>
            </a:r>
            <a:r>
              <a:rPr lang="pt-BR" dirty="0"/>
              <a:t> um dos métodos de anticoncepção.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07886647"/>
              </p:ext>
            </p:extLst>
          </p:nvPr>
        </p:nvGraphicFramePr>
        <p:xfrm>
          <a:off x="3452794" y="2924944"/>
          <a:ext cx="5845444" cy="3193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60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500174"/>
            <a:ext cx="10363826" cy="3424107"/>
          </a:xfrm>
        </p:spPr>
        <p:txBody>
          <a:bodyPr/>
          <a:lstStyle/>
          <a:p>
            <a:r>
              <a:rPr lang="pt-BR" dirty="0"/>
              <a:t>OBJETIVO 3: Melhorar a adesão das mães ao </a:t>
            </a:r>
            <a:r>
              <a:rPr lang="pt-BR" dirty="0" err="1"/>
              <a:t>puerpério</a:t>
            </a:r>
            <a:endParaRPr lang="pt-BR" dirty="0"/>
          </a:p>
          <a:p>
            <a:pPr lvl="1"/>
            <a:r>
              <a:rPr lang="pt-BR" dirty="0"/>
              <a:t>Meta 27: Realizar busca ativa em 100% das </a:t>
            </a:r>
            <a:r>
              <a:rPr lang="pt-BR" dirty="0" err="1"/>
              <a:t>puérperas</a:t>
            </a:r>
            <a:r>
              <a:rPr lang="pt-BR" dirty="0"/>
              <a:t> que não realizaram a consulta de </a:t>
            </a:r>
            <a:r>
              <a:rPr lang="pt-BR" dirty="0" err="1"/>
              <a:t>puerpério</a:t>
            </a:r>
            <a:r>
              <a:rPr lang="pt-BR" dirty="0"/>
              <a:t> até 30 dias após o parto.</a:t>
            </a:r>
          </a:p>
          <a:p>
            <a:pPr lvl="1"/>
            <a:r>
              <a:rPr lang="pt-BR" dirty="0"/>
              <a:t>Cinco </a:t>
            </a:r>
            <a:r>
              <a:rPr lang="pt-BR" dirty="0" err="1"/>
              <a:t>puérperas</a:t>
            </a:r>
            <a:r>
              <a:rPr lang="pt-BR" dirty="0"/>
              <a:t> no segundo mês, com três faltosas.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182595892"/>
              </p:ext>
            </p:extLst>
          </p:nvPr>
        </p:nvGraphicFramePr>
        <p:xfrm>
          <a:off x="3809984" y="3214686"/>
          <a:ext cx="5886363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297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142852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304338" y="1643050"/>
            <a:ext cx="10363826" cy="3424107"/>
          </a:xfrm>
        </p:spPr>
        <p:txBody>
          <a:bodyPr/>
          <a:lstStyle/>
          <a:p>
            <a:r>
              <a:rPr lang="pt-BR" dirty="0"/>
              <a:t>OBJETIVO 4: Melhorar o registro das informações</a:t>
            </a:r>
          </a:p>
          <a:p>
            <a:pPr lvl="1"/>
            <a:r>
              <a:rPr lang="pt-BR" dirty="0"/>
              <a:t>Meta 28: Manter registro na ficha de acompanhamento do Programa 100% das </a:t>
            </a:r>
            <a:r>
              <a:rPr lang="pt-BR" dirty="0" err="1"/>
              <a:t>puérperas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350422715"/>
              </p:ext>
            </p:extLst>
          </p:nvPr>
        </p:nvGraphicFramePr>
        <p:xfrm>
          <a:off x="3524232" y="2928934"/>
          <a:ext cx="6016267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40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2275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571612"/>
            <a:ext cx="10363826" cy="3424107"/>
          </a:xfrm>
        </p:spPr>
        <p:txBody>
          <a:bodyPr/>
          <a:lstStyle/>
          <a:p>
            <a:r>
              <a:rPr lang="pt-BR" dirty="0"/>
              <a:t>OBJETIVO 5: Promover a saúde das </a:t>
            </a:r>
            <a:r>
              <a:rPr lang="pt-BR" dirty="0" err="1"/>
              <a:t>puérperas</a:t>
            </a:r>
            <a:endParaRPr lang="pt-BR" dirty="0"/>
          </a:p>
          <a:p>
            <a:pPr lvl="1"/>
            <a:r>
              <a:rPr lang="pt-BR" dirty="0"/>
              <a:t>Meta 29: Orientar 100% das </a:t>
            </a:r>
            <a:r>
              <a:rPr lang="pt-BR" dirty="0" err="1"/>
              <a:t>puérperas</a:t>
            </a:r>
            <a:r>
              <a:rPr lang="pt-BR" dirty="0"/>
              <a:t> cadastradas no Programa sobre os cuidados do recém-nascido.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146220943"/>
              </p:ext>
            </p:extLst>
          </p:nvPr>
        </p:nvGraphicFramePr>
        <p:xfrm>
          <a:off x="3381356" y="2928934"/>
          <a:ext cx="5966439" cy="328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38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151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8586" y="1647967"/>
            <a:ext cx="10363826" cy="3424107"/>
          </a:xfrm>
        </p:spPr>
        <p:txBody>
          <a:bodyPr/>
          <a:lstStyle/>
          <a:p>
            <a:r>
              <a:rPr lang="pt-BR" dirty="0"/>
              <a:t>OBJETIVO 5: Promover a saúde das </a:t>
            </a:r>
            <a:r>
              <a:rPr lang="pt-BR" dirty="0" err="1"/>
              <a:t>puérperas</a:t>
            </a:r>
            <a:endParaRPr lang="pt-BR" dirty="0"/>
          </a:p>
          <a:p>
            <a:pPr lvl="1"/>
            <a:r>
              <a:rPr lang="pt-BR" dirty="0"/>
              <a:t>Meta 30: Orientar 100% das </a:t>
            </a:r>
            <a:r>
              <a:rPr lang="pt-BR" dirty="0" err="1"/>
              <a:t>puérperas</a:t>
            </a:r>
            <a:r>
              <a:rPr lang="pt-BR" dirty="0"/>
              <a:t> cadastradas no Programa sobre aleitamento materno exclusivo.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437951605"/>
              </p:ext>
            </p:extLst>
          </p:nvPr>
        </p:nvGraphicFramePr>
        <p:xfrm>
          <a:off x="3238480" y="3000372"/>
          <a:ext cx="589744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8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214290"/>
            <a:ext cx="10364451" cy="1596177"/>
          </a:xfrm>
        </p:spPr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5340" y="1500174"/>
            <a:ext cx="10363826" cy="3424107"/>
          </a:xfrm>
        </p:spPr>
        <p:txBody>
          <a:bodyPr>
            <a:normAutofit/>
          </a:bodyPr>
          <a:lstStyle/>
          <a:p>
            <a:r>
              <a:rPr lang="pt-BR" sz="2400" dirty="0"/>
              <a:t>Melhorar a </a:t>
            </a:r>
            <a:r>
              <a:rPr lang="pt-BR" sz="2400" dirty="0" smtClean="0"/>
              <a:t>atenção à Saúde </a:t>
            </a:r>
            <a:r>
              <a:rPr lang="pt-BR" sz="2400" dirty="0"/>
              <a:t>no Pré-Natal e </a:t>
            </a:r>
            <a:r>
              <a:rPr lang="pt-BR" sz="2400" dirty="0" err="1"/>
              <a:t>Puerpério</a:t>
            </a:r>
            <a:r>
              <a:rPr lang="pt-BR" sz="2400" dirty="0"/>
              <a:t> na Unidade Básica de Saúde Rocas, Natal, Rio Grande do Norte.</a:t>
            </a:r>
          </a:p>
          <a:p>
            <a:endParaRPr lang="pt-BR" sz="2400" dirty="0"/>
          </a:p>
          <a:p>
            <a:pPr lvl="1"/>
            <a:r>
              <a:rPr lang="pt-BR" sz="2400" dirty="0"/>
              <a:t>Aumentar o número de gestantes a realizarem o mínimo de seis consultas de pré-natal</a:t>
            </a:r>
          </a:p>
        </p:txBody>
      </p:sp>
    </p:spTree>
    <p:extLst>
      <p:ext uri="{BB962C8B-B14F-4D97-AF65-F5344CB8AC3E}">
        <p14:creationId xmlns:p14="http://schemas.microsoft.com/office/powerpoint/2010/main" xmlns="" val="9276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3713" y="118311"/>
            <a:ext cx="10364451" cy="1596177"/>
          </a:xfrm>
        </p:spPr>
        <p:txBody>
          <a:bodyPr/>
          <a:lstStyle/>
          <a:p>
            <a:r>
              <a:rPr lang="pt-BR" dirty="0"/>
              <a:t>OBJETIVOS, METAS E RESULTADOS</a:t>
            </a:r>
          </a:p>
          <a:p>
            <a:r>
              <a:rPr lang="pt-BR" dirty="0"/>
              <a:t>NO PUERPÉRIO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90024" y="1571612"/>
            <a:ext cx="10363826" cy="3424107"/>
          </a:xfrm>
        </p:spPr>
        <p:txBody>
          <a:bodyPr/>
          <a:lstStyle/>
          <a:p>
            <a:r>
              <a:rPr lang="pt-BR" dirty="0"/>
              <a:t>OBJETIVO 5: Promover a saúde das </a:t>
            </a:r>
            <a:r>
              <a:rPr lang="pt-BR" dirty="0" err="1"/>
              <a:t>puérperas</a:t>
            </a:r>
            <a:endParaRPr lang="pt-BR" dirty="0"/>
          </a:p>
          <a:p>
            <a:pPr lvl="1"/>
            <a:r>
              <a:rPr lang="pt-BR" dirty="0"/>
              <a:t>Meta 31: Orientar 100% das </a:t>
            </a:r>
            <a:r>
              <a:rPr lang="pt-BR" dirty="0" err="1"/>
              <a:t>puérperas</a:t>
            </a:r>
            <a:r>
              <a:rPr lang="pt-BR" dirty="0"/>
              <a:t> cadastradas no Programa sobre planejamento familiar.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996774026"/>
              </p:ext>
            </p:extLst>
          </p:nvPr>
        </p:nvGraphicFramePr>
        <p:xfrm>
          <a:off x="3381356" y="2630658"/>
          <a:ext cx="5913343" cy="3312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4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71414"/>
            <a:ext cx="10364451" cy="1596177"/>
          </a:xfrm>
        </p:spPr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295440" y="1357298"/>
            <a:ext cx="10515600" cy="5032375"/>
          </a:xfrm>
        </p:spPr>
        <p:txBody>
          <a:bodyPr>
            <a:noAutofit/>
          </a:bodyPr>
          <a:lstStyle/>
          <a:p>
            <a:r>
              <a:rPr lang="pt-BR" sz="2400" dirty="0"/>
              <a:t> Busca ativa de gestantes na área intensificada</a:t>
            </a:r>
          </a:p>
          <a:p>
            <a:endParaRPr lang="pt-BR" sz="2400" dirty="0"/>
          </a:p>
          <a:p>
            <a:r>
              <a:rPr lang="pt-BR" sz="2400" dirty="0"/>
              <a:t>Meta estimada de 70% para toda a unidade</a:t>
            </a:r>
          </a:p>
          <a:p>
            <a:endParaRPr lang="pt-BR" sz="2400" dirty="0"/>
          </a:p>
          <a:p>
            <a:r>
              <a:rPr lang="pt-BR" sz="2400" dirty="0"/>
              <a:t>Intervenção com a população adstrita em nossa área</a:t>
            </a:r>
          </a:p>
          <a:p>
            <a:endParaRPr lang="pt-BR" sz="2400" dirty="0"/>
          </a:p>
          <a:p>
            <a:r>
              <a:rPr lang="pt-BR" sz="2400" dirty="0"/>
              <a:t>Apenas 09 gestantes inicialmente, e 18 ao término</a:t>
            </a:r>
          </a:p>
          <a:p>
            <a:endParaRPr lang="pt-BR" sz="2400" dirty="0"/>
          </a:p>
          <a:p>
            <a:r>
              <a:rPr lang="pt-BR" sz="2400" dirty="0"/>
              <a:t>Aumento de 100%</a:t>
            </a:r>
          </a:p>
        </p:txBody>
      </p:sp>
    </p:spTree>
    <p:extLst>
      <p:ext uri="{BB962C8B-B14F-4D97-AF65-F5344CB8AC3E}">
        <p14:creationId xmlns:p14="http://schemas.microsoft.com/office/powerpoint/2010/main" xmlns="" val="11311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7961" y="118311"/>
            <a:ext cx="10364451" cy="1596177"/>
          </a:xfrm>
        </p:spPr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17961" y="1357298"/>
            <a:ext cx="10515600" cy="5032375"/>
          </a:xfrm>
        </p:spPr>
        <p:txBody>
          <a:bodyPr>
            <a:noAutofit/>
          </a:bodyPr>
          <a:lstStyle/>
          <a:p>
            <a:r>
              <a:rPr lang="pt-BR" sz="2400" dirty="0"/>
              <a:t>Obtenção de 100% em praticamente todos os indicadores</a:t>
            </a:r>
          </a:p>
          <a:p>
            <a:pPr lvl="1"/>
            <a:r>
              <a:rPr lang="pt-BR" sz="2400" dirty="0"/>
              <a:t>Exceções</a:t>
            </a:r>
          </a:p>
          <a:p>
            <a:pPr lvl="2"/>
            <a:r>
              <a:rPr lang="pt-BR" sz="2400" dirty="0"/>
              <a:t>Proporção de gestantes cadastradas: 51,4%</a:t>
            </a:r>
          </a:p>
          <a:p>
            <a:pPr lvl="2"/>
            <a:r>
              <a:rPr lang="pt-BR" sz="2400" dirty="0"/>
              <a:t>Proporção de gestantes no 1o trimestre: 88,9%</a:t>
            </a:r>
          </a:p>
          <a:p>
            <a:endParaRPr lang="pt-BR" sz="2400" dirty="0"/>
          </a:p>
          <a:p>
            <a:r>
              <a:rPr lang="pt-BR" sz="2400" dirty="0"/>
              <a:t> Maior qualidade nos atendimentos e no acompanhamento</a:t>
            </a:r>
          </a:p>
          <a:p>
            <a:r>
              <a:rPr lang="pt-BR" sz="2400" dirty="0" smtClean="0"/>
              <a:t>Fácil </a:t>
            </a:r>
            <a:r>
              <a:rPr lang="pt-BR" sz="2400" dirty="0" err="1"/>
              <a:t>monitorização</a:t>
            </a:r>
            <a:r>
              <a:rPr lang="pt-BR" sz="2400" dirty="0"/>
              <a:t> pelas fichas-espelho</a:t>
            </a:r>
          </a:p>
          <a:p>
            <a:r>
              <a:rPr lang="pt-BR" sz="2400" dirty="0" smtClean="0"/>
              <a:t>Exposição </a:t>
            </a:r>
            <a:r>
              <a:rPr lang="pt-BR" sz="2400" dirty="0"/>
              <a:t>das ações desenvolvidas na atenção básica.</a:t>
            </a:r>
          </a:p>
        </p:txBody>
      </p:sp>
    </p:spTree>
    <p:extLst>
      <p:ext uri="{BB962C8B-B14F-4D97-AF65-F5344CB8AC3E}">
        <p14:creationId xmlns:p14="http://schemas.microsoft.com/office/powerpoint/2010/main" xmlns="" val="8594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9399" y="142852"/>
            <a:ext cx="10364451" cy="1596177"/>
          </a:xfrm>
        </p:spPr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309654" y="1357298"/>
            <a:ext cx="10515600" cy="5032375"/>
          </a:xfrm>
        </p:spPr>
        <p:txBody>
          <a:bodyPr>
            <a:noAutofit/>
          </a:bodyPr>
          <a:lstStyle/>
          <a:p>
            <a:r>
              <a:rPr lang="pt-BR" sz="2400" dirty="0"/>
              <a:t>Seguimento das pacientes</a:t>
            </a:r>
          </a:p>
          <a:p>
            <a:endParaRPr lang="pt-BR" sz="2400" dirty="0"/>
          </a:p>
          <a:p>
            <a:r>
              <a:rPr lang="pt-BR" sz="2400" dirty="0"/>
              <a:t>Confiança e intimidade população X equipe</a:t>
            </a:r>
          </a:p>
          <a:p>
            <a:endParaRPr lang="pt-BR" sz="2400" dirty="0"/>
          </a:p>
          <a:p>
            <a:r>
              <a:rPr lang="pt-BR" sz="2400" dirty="0"/>
              <a:t>Maior adesão quando trabalho bem feito e organizado</a:t>
            </a:r>
          </a:p>
          <a:p>
            <a:endParaRPr lang="pt-BR" sz="2400" dirty="0"/>
          </a:p>
          <a:p>
            <a:r>
              <a:rPr lang="pt-BR" sz="2400" dirty="0"/>
              <a:t>Aumento na captação de gestantes na abrangência da unidade</a:t>
            </a:r>
          </a:p>
          <a:p>
            <a:endParaRPr lang="pt-BR" sz="2400" dirty="0"/>
          </a:p>
          <a:p>
            <a:r>
              <a:rPr lang="pt-BR" sz="2400" dirty="0"/>
              <a:t>Incentivo á atualização cadastral das famílias</a:t>
            </a: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6084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7961" y="142852"/>
            <a:ext cx="10364451" cy="1596177"/>
          </a:xfrm>
        </p:spPr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152564" y="1357298"/>
            <a:ext cx="10515600" cy="5032375"/>
          </a:xfrm>
        </p:spPr>
        <p:txBody>
          <a:bodyPr>
            <a:noAutofit/>
          </a:bodyPr>
          <a:lstStyle/>
          <a:p>
            <a:r>
              <a:rPr lang="pt-BR" sz="2400" dirty="0"/>
              <a:t>Nível de incorporação do projeto à rotina da unidade</a:t>
            </a:r>
          </a:p>
          <a:p>
            <a:endParaRPr lang="pt-BR" sz="2400" dirty="0"/>
          </a:p>
          <a:p>
            <a:r>
              <a:rPr lang="pt-BR" sz="2400" dirty="0"/>
              <a:t>Necessidade de maior capacitação profissional</a:t>
            </a:r>
          </a:p>
          <a:p>
            <a:endParaRPr lang="pt-BR" sz="2400" dirty="0"/>
          </a:p>
          <a:p>
            <a:r>
              <a:rPr lang="pt-BR" sz="2400" dirty="0"/>
              <a:t>Mais reuniões entre as equipes</a:t>
            </a:r>
          </a:p>
          <a:p>
            <a:endParaRPr lang="pt-BR" sz="2400" dirty="0"/>
          </a:p>
          <a:p>
            <a:r>
              <a:rPr lang="pt-BR" sz="2400" dirty="0"/>
              <a:t>Troca de conhecimentos entre as equipes</a:t>
            </a:r>
          </a:p>
          <a:p>
            <a:endParaRPr lang="pt-BR" sz="2400" dirty="0"/>
          </a:p>
          <a:p>
            <a:r>
              <a:rPr lang="pt-BR" sz="2400" dirty="0"/>
              <a:t>Reciclagem profissional se faz necessária.</a:t>
            </a:r>
          </a:p>
        </p:txBody>
      </p:sp>
    </p:spTree>
    <p:extLst>
      <p:ext uri="{BB962C8B-B14F-4D97-AF65-F5344CB8AC3E}">
        <p14:creationId xmlns:p14="http://schemas.microsoft.com/office/powerpoint/2010/main" xmlns="" val="19735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500042"/>
            <a:ext cx="10364451" cy="1596177"/>
          </a:xfrm>
        </p:spPr>
        <p:txBody>
          <a:bodyPr/>
          <a:lstStyle/>
          <a:p>
            <a:r>
              <a:rPr lang="pt-BR" dirty="0"/>
              <a:t>REFLEXÃO CRÍTICA SOBRE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5" y="1928802"/>
            <a:ext cx="10545391" cy="3929090"/>
          </a:xfrm>
        </p:spPr>
        <p:txBody>
          <a:bodyPr>
            <a:noAutofit/>
          </a:bodyPr>
          <a:lstStyle/>
          <a:p>
            <a:r>
              <a:rPr lang="pt-BR" sz="2400" dirty="0"/>
              <a:t>Expectativas iniciais diferentes ao proposto pelo curso</a:t>
            </a:r>
          </a:p>
          <a:p>
            <a:endParaRPr lang="pt-BR" sz="2400" dirty="0"/>
          </a:p>
          <a:p>
            <a:r>
              <a:rPr lang="pt-BR" sz="2400" dirty="0"/>
              <a:t>Prática profissional muito divergente e distante da realidade proposta pelo curso</a:t>
            </a:r>
          </a:p>
          <a:p>
            <a:endParaRPr lang="pt-BR" sz="2400" dirty="0"/>
          </a:p>
          <a:p>
            <a:r>
              <a:rPr lang="pt-BR" sz="2400" dirty="0"/>
              <a:t>Aprendizado mais relevante do curso: está longe da realidade; muito a ser feito até chegar ao nível que se deseja de organização.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20386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214290"/>
            <a:ext cx="10364451" cy="1596177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38200" y="1357298"/>
            <a:ext cx="10515600" cy="5032375"/>
          </a:xfrm>
        </p:spPr>
        <p:txBody>
          <a:bodyPr>
            <a:noAutofit/>
          </a:bodyPr>
          <a:lstStyle/>
          <a:p>
            <a:r>
              <a:rPr lang="pt-BR" sz="2400" dirty="0"/>
              <a:t>Ações</a:t>
            </a:r>
          </a:p>
          <a:p>
            <a:pPr lvl="1"/>
            <a:r>
              <a:rPr lang="pt-BR" sz="2400" dirty="0"/>
              <a:t>Alcançar 70% de </a:t>
            </a:r>
            <a:r>
              <a:rPr lang="pt-BR" sz="2400" dirty="0" smtClean="0"/>
              <a:t>cobertura das </a:t>
            </a:r>
            <a:r>
              <a:rPr lang="pt-BR" sz="2400" dirty="0"/>
              <a:t>gestantes cadastradas no Programa de </a:t>
            </a:r>
            <a:r>
              <a:rPr lang="pt-BR" sz="2400" dirty="0" err="1"/>
              <a:t>Pré-natal</a:t>
            </a:r>
            <a:r>
              <a:rPr lang="pt-BR" sz="2400" dirty="0"/>
              <a:t> da unidade de saúde</a:t>
            </a:r>
            <a:r>
              <a:rPr lang="pt-BR" sz="2400" dirty="0">
                <a:effectLst/>
              </a:rPr>
              <a:t> </a:t>
            </a:r>
          </a:p>
          <a:p>
            <a:pPr lvl="1"/>
            <a:r>
              <a:rPr lang="pt-BR" sz="2400" dirty="0" smtClean="0"/>
              <a:t>Melhorar </a:t>
            </a:r>
            <a:r>
              <a:rPr lang="pt-BR" sz="2400" dirty="0"/>
              <a:t>a qualidade da atenção ao pré-natal e puerpério realizado na Unidade</a:t>
            </a:r>
          </a:p>
          <a:p>
            <a:pPr lvl="1"/>
            <a:r>
              <a:rPr lang="pt-BR" sz="2400" dirty="0" smtClean="0"/>
              <a:t>Realizar </a:t>
            </a:r>
            <a:r>
              <a:rPr lang="pt-BR" sz="2400" dirty="0"/>
              <a:t>busca ativa de 100% das gestantes faltosas às consultas de pré-natal</a:t>
            </a:r>
          </a:p>
          <a:p>
            <a:pPr lvl="1"/>
            <a:r>
              <a:rPr lang="pt-BR" sz="2400" dirty="0" smtClean="0"/>
              <a:t>Manter </a:t>
            </a:r>
            <a:r>
              <a:rPr lang="pt-BR" sz="2400" dirty="0"/>
              <a:t>registro na ficha de acompanhamento/espelho de pré-natal em 100% das gestantes.</a:t>
            </a:r>
          </a:p>
          <a:p>
            <a:pPr lvl="1"/>
            <a:r>
              <a:rPr lang="pt-BR" sz="2400" dirty="0" smtClean="0"/>
              <a:t>Avaliar </a:t>
            </a:r>
            <a:r>
              <a:rPr lang="pt-BR" sz="2400" dirty="0"/>
              <a:t>risco gestacional em 100% das gestantes.</a:t>
            </a:r>
          </a:p>
        </p:txBody>
      </p:sp>
    </p:spTree>
    <p:extLst>
      <p:ext uri="{BB962C8B-B14F-4D97-AF65-F5344CB8AC3E}">
        <p14:creationId xmlns:p14="http://schemas.microsoft.com/office/powerpoint/2010/main" xmlns="" val="12551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214290"/>
            <a:ext cx="10364451" cy="1596177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39679" y="1357298"/>
            <a:ext cx="10515600" cy="516731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pt-BR" dirty="0"/>
              <a:t>Ações</a:t>
            </a:r>
          </a:p>
          <a:p>
            <a:pPr lvl="1">
              <a:buFont typeface="Arial" charset="0"/>
              <a:buChar char="•"/>
            </a:pPr>
            <a:r>
              <a:rPr lang="pt-BR" dirty="0"/>
              <a:t>Melhorar a qualidade da atenção às </a:t>
            </a:r>
            <a:r>
              <a:rPr lang="pt-BR" dirty="0" err="1"/>
              <a:t>puérperas</a:t>
            </a:r>
            <a:r>
              <a:rPr lang="pt-BR" dirty="0"/>
              <a:t> na Unidade de Saúde</a:t>
            </a:r>
            <a:r>
              <a:rPr lang="pt-BR" dirty="0">
                <a:effectLst/>
              </a:rPr>
              <a:t> </a:t>
            </a:r>
          </a:p>
          <a:p>
            <a:pPr lvl="1">
              <a:buFont typeface="Arial" charset="0"/>
              <a:buChar char="•"/>
            </a:pPr>
            <a:endParaRPr lang="pt-BR" dirty="0"/>
          </a:p>
          <a:p>
            <a:pPr lvl="1"/>
            <a:r>
              <a:rPr lang="pt-BR" dirty="0"/>
              <a:t>Realizar busca ativa em 100% das </a:t>
            </a:r>
            <a:r>
              <a:rPr lang="pt-BR" dirty="0" err="1"/>
              <a:t>puérperas</a:t>
            </a:r>
            <a:r>
              <a:rPr lang="pt-BR" dirty="0"/>
              <a:t> que não realizaram a consulta de </a:t>
            </a:r>
            <a:r>
              <a:rPr lang="pt-BR" dirty="0" err="1"/>
              <a:t>puerpério</a:t>
            </a:r>
            <a:r>
              <a:rPr lang="pt-BR" dirty="0"/>
              <a:t> até 30 dias após o parto</a:t>
            </a:r>
            <a:r>
              <a:rPr lang="pt-BR" dirty="0">
                <a:effectLst/>
              </a:rPr>
              <a:t> </a:t>
            </a:r>
          </a:p>
          <a:p>
            <a:pPr lvl="1"/>
            <a:endParaRPr lang="pt-BR" dirty="0"/>
          </a:p>
          <a:p>
            <a:pPr marL="685800" lvl="2">
              <a:spcBef>
                <a:spcPts val="1000"/>
              </a:spcBef>
            </a:pPr>
            <a:r>
              <a:rPr lang="pt-BR" dirty="0"/>
              <a:t>Garantir a 100% das </a:t>
            </a:r>
            <a:r>
              <a:rPr lang="pt-BR" dirty="0" err="1"/>
              <a:t>puérperas</a:t>
            </a:r>
            <a:r>
              <a:rPr lang="pt-BR" dirty="0"/>
              <a:t> cadastradas no programa de Pré-Natal e </a:t>
            </a:r>
            <a:r>
              <a:rPr lang="pt-BR" dirty="0" err="1"/>
              <a:t>Puerpério</a:t>
            </a:r>
            <a:r>
              <a:rPr lang="pt-BR" dirty="0"/>
              <a:t> da Unidade de Saúde consulta puerperal antes dos 42 dias após o parto </a:t>
            </a:r>
          </a:p>
          <a:p>
            <a:pPr marL="685800" lvl="2">
              <a:spcBef>
                <a:spcPts val="1000"/>
              </a:spcBef>
            </a:pPr>
            <a:endParaRPr lang="pt-BR" dirty="0"/>
          </a:p>
          <a:p>
            <a:pPr marL="685800" lvl="2">
              <a:spcBef>
                <a:spcPts val="1000"/>
              </a:spcBef>
            </a:pPr>
            <a:r>
              <a:rPr lang="pt-BR" dirty="0"/>
              <a:t>Promover a saúde no pré-natal</a:t>
            </a:r>
          </a:p>
          <a:p>
            <a:pPr marL="685800" lvl="2">
              <a:spcBef>
                <a:spcPts val="1000"/>
              </a:spcBef>
            </a:pPr>
            <a:endParaRPr lang="pt-BR" dirty="0"/>
          </a:p>
          <a:p>
            <a:pPr marL="685800" lvl="2">
              <a:spcBef>
                <a:spcPts val="1000"/>
              </a:spcBef>
            </a:pPr>
            <a:r>
              <a:rPr lang="pt-BR" dirty="0"/>
              <a:t>Monitorar fichas-espelho</a:t>
            </a:r>
          </a:p>
          <a:p>
            <a:pPr marL="685800" lvl="2">
              <a:spcBef>
                <a:spcPts val="1000"/>
              </a:spcBef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20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142852"/>
            <a:ext cx="10364451" cy="1596177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38200" y="1357298"/>
            <a:ext cx="10515600" cy="5032375"/>
          </a:xfrm>
        </p:spPr>
        <p:txBody>
          <a:bodyPr>
            <a:noAutofit/>
          </a:bodyPr>
          <a:lstStyle/>
          <a:p>
            <a:r>
              <a:rPr lang="pt-BR" sz="2400" dirty="0"/>
              <a:t>Ações</a:t>
            </a:r>
          </a:p>
          <a:p>
            <a:pPr lvl="1"/>
            <a:r>
              <a:rPr lang="pt-BR" sz="2400" dirty="0"/>
              <a:t>Manter registro na ficha de acompanhamento do Programa 100% das </a:t>
            </a:r>
            <a:r>
              <a:rPr lang="pt-BR" sz="2400" dirty="0" err="1"/>
              <a:t>puérperas</a:t>
            </a:r>
            <a:endParaRPr lang="pt-BR" sz="2400" dirty="0"/>
          </a:p>
          <a:p>
            <a:pPr lvl="1"/>
            <a:r>
              <a:rPr lang="pt-BR" sz="2400" dirty="0" smtClean="0"/>
              <a:t>Promover </a:t>
            </a:r>
            <a:r>
              <a:rPr lang="pt-BR" sz="2400" dirty="0"/>
              <a:t>a saúde das puérperas</a:t>
            </a:r>
          </a:p>
          <a:p>
            <a:pPr lvl="1"/>
            <a:r>
              <a:rPr lang="pt-BR" sz="2400" dirty="0" smtClean="0"/>
              <a:t>Reunião </a:t>
            </a:r>
            <a:r>
              <a:rPr lang="pt-BR" sz="2400" dirty="0"/>
              <a:t>com gestores</a:t>
            </a:r>
          </a:p>
          <a:p>
            <a:pPr lvl="1"/>
            <a:r>
              <a:rPr lang="pt-BR" sz="2400" dirty="0" smtClean="0"/>
              <a:t>Reunião </a:t>
            </a:r>
            <a:r>
              <a:rPr lang="pt-BR" sz="2400" dirty="0"/>
              <a:t>com equipe</a:t>
            </a:r>
            <a:r>
              <a:rPr lang="pt-BR" sz="2400" dirty="0">
                <a:effectLst/>
              </a:rPr>
              <a:t> </a:t>
            </a:r>
          </a:p>
          <a:p>
            <a:pPr lvl="1"/>
            <a:r>
              <a:rPr lang="pt-BR" sz="2400" dirty="0" smtClean="0"/>
              <a:t>Capacitação </a:t>
            </a:r>
            <a:r>
              <a:rPr lang="pt-BR" sz="2400" dirty="0"/>
              <a:t>da equipe</a:t>
            </a:r>
          </a:p>
          <a:p>
            <a:pPr lvl="1"/>
            <a:r>
              <a:rPr lang="pt-BR" sz="2400" dirty="0" smtClean="0"/>
              <a:t>Reuniões </a:t>
            </a:r>
            <a:r>
              <a:rPr lang="pt-BR" sz="2400" dirty="0"/>
              <a:t>grupos de gestantes</a:t>
            </a:r>
          </a:p>
        </p:txBody>
      </p:sp>
    </p:spTree>
    <p:extLst>
      <p:ext uri="{BB962C8B-B14F-4D97-AF65-F5344CB8AC3E}">
        <p14:creationId xmlns:p14="http://schemas.microsoft.com/office/powerpoint/2010/main" xmlns="" val="29686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71414"/>
            <a:ext cx="10364451" cy="1596177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38200" y="1285860"/>
            <a:ext cx="10515600" cy="5032375"/>
          </a:xfrm>
        </p:spPr>
        <p:txBody>
          <a:bodyPr>
            <a:noAutofit/>
          </a:bodyPr>
          <a:lstStyle/>
          <a:p>
            <a:r>
              <a:rPr lang="pt-BR" sz="2400" dirty="0" smtClean="0"/>
              <a:t>Logística</a:t>
            </a:r>
          </a:p>
          <a:p>
            <a:pPr>
              <a:buNone/>
            </a:pPr>
            <a:endParaRPr lang="pt-BR" sz="2400" dirty="0" smtClean="0"/>
          </a:p>
          <a:p>
            <a:pPr lvl="1"/>
            <a:r>
              <a:rPr lang="pt-BR" sz="2400" dirty="0" smtClean="0"/>
              <a:t>Protocolo do caderno de atenção básica de pré-natal e puerpério do Ministério da Saúde, do ano de 2012</a:t>
            </a:r>
          </a:p>
          <a:p>
            <a:pPr lvl="1"/>
            <a:r>
              <a:rPr lang="pt-BR" sz="2400" dirty="0" smtClean="0"/>
              <a:t>Atendimentos médicos</a:t>
            </a:r>
          </a:p>
          <a:p>
            <a:pPr lvl="1"/>
            <a:r>
              <a:rPr lang="pt-BR" sz="2400" dirty="0" smtClean="0"/>
              <a:t>Uso de fichas-espelho específicas e cartão da gestante</a:t>
            </a:r>
          </a:p>
          <a:p>
            <a:pPr lvl="1"/>
            <a:r>
              <a:rPr lang="pt-BR" sz="2400" dirty="0" smtClean="0"/>
              <a:t>Reuniões semanais da equipe com capacitação</a:t>
            </a:r>
          </a:p>
          <a:p>
            <a:pPr lvl="1"/>
            <a:r>
              <a:rPr lang="pt-BR" sz="2400" dirty="0" smtClean="0"/>
              <a:t>Busca ativa de todas as gestantes para cadastramento</a:t>
            </a:r>
          </a:p>
          <a:p>
            <a:pPr lvl="1"/>
            <a:r>
              <a:rPr lang="pt-BR" sz="2400" dirty="0" smtClean="0"/>
              <a:t>Grupos de apoio às gestantes e </a:t>
            </a:r>
            <a:r>
              <a:rPr lang="pt-BR" sz="2400" dirty="0" err="1" smtClean="0"/>
              <a:t>puérpera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6769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214290"/>
            <a:ext cx="10364451" cy="1596177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1857364"/>
            <a:ext cx="10363826" cy="3424107"/>
          </a:xfrm>
        </p:spPr>
        <p:txBody>
          <a:bodyPr>
            <a:normAutofit/>
          </a:bodyPr>
          <a:lstStyle/>
          <a:p>
            <a:r>
              <a:rPr lang="pt-BR" sz="2400" dirty="0"/>
              <a:t>Logística</a:t>
            </a:r>
          </a:p>
          <a:p>
            <a:pPr lvl="1"/>
            <a:r>
              <a:rPr lang="pt-BR" sz="2400" dirty="0"/>
              <a:t>Garantir início no 1o trimestre e mínimo de 06 consultas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Monitoramento através das fichas-espelho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Planilhas com dados das gestantes e </a:t>
            </a:r>
            <a:r>
              <a:rPr lang="pt-BR" sz="2400" dirty="0" err="1"/>
              <a:t>puérperas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6652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Droplet_16x9</Template>
  <TotalTime>282</TotalTime>
  <Words>1752</Words>
  <Application>Microsoft Office PowerPoint</Application>
  <PresentationFormat>Personalizar</PresentationFormat>
  <Paragraphs>257</Paragraphs>
  <Slides>45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Gota</vt:lpstr>
      <vt:lpstr>UNIVERSIDADE ABERTA DO SUS UNIVERSIDADE FEDERAL DE PELOTAS Especialização em Saúde da Família Modalidade a Distância Turma 07   Trabalho de Conclusão de Curso    Melhorias na qualidade da atenção à saúde no pré-natal e puerpério, na Unidade de Saúde das ROCAS, Natal – RN   Tiago Capuxú Roque    Pelotas,2015</vt:lpstr>
      <vt:lpstr>INTRODUÇÃO</vt:lpstr>
      <vt:lpstr>INTRODUÇÃO</vt:lpstr>
      <vt:lpstr>OBJETIVO</vt:lpstr>
      <vt:lpstr>METODOLOGIA</vt:lpstr>
      <vt:lpstr>METODOLOGIA</vt:lpstr>
      <vt:lpstr>METODOLOGIA</vt:lpstr>
      <vt:lpstr>METODOLOGIA</vt:lpstr>
      <vt:lpstr>METODOLOGIA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PRÉ-NATAL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OBJETIVOS, METAS E RESULTADOS NO PUERPÉRIO</vt:lpstr>
      <vt:lpstr>RESULTADOS</vt:lpstr>
      <vt:lpstr>RESULTADOS</vt:lpstr>
      <vt:lpstr>DISCUSSÃO</vt:lpstr>
      <vt:lpstr>DISCUSSÃO</vt:lpstr>
      <vt:lpstr>REFLEXÃO CRÍTICA SOBRE PROCESSO PESSOAL DE APRENDIZAGEM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Capuxú Roque</dc:creator>
  <cp:lastModifiedBy>Aline Gomes de Oliveira Nascimento</cp:lastModifiedBy>
  <cp:revision>203</cp:revision>
  <dcterms:created xsi:type="dcterms:W3CDTF">2015-05-26T13:01:02Z</dcterms:created>
  <dcterms:modified xsi:type="dcterms:W3CDTF">2015-06-22T22:07:40Z</dcterms:modified>
</cp:coreProperties>
</file>