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80" r:id="rId18"/>
    <p:sldId id="282" r:id="rId19"/>
    <p:sldId id="302" r:id="rId20"/>
    <p:sldId id="309" r:id="rId21"/>
    <p:sldId id="303" r:id="rId22"/>
    <p:sldId id="304" r:id="rId23"/>
    <p:sldId id="305" r:id="rId24"/>
    <p:sldId id="307" r:id="rId25"/>
    <p:sldId id="308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>
        <p:scale>
          <a:sx n="60" d="100"/>
          <a:sy n="60" d="100"/>
        </p:scale>
        <p:origin x="-142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rcy\Desktop\Planilha%20TB%20-%20FINAL%20Modificad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arcy\Desktop\Planilha%20TB%20-%20FINAL%20Modifica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cy\Desktop\Planilha%20TB%20-%20FINAL%20Modifica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cy\Desktop\Planilha%20TB%20-%20FINAL%20Modifica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cy\Desktop\Planilha%20TB%20-%20FINAL%20Modifica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cy\Desktop\Planilha%20TB%20-%20FINAL%20Modifica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cy\Desktop\Planilha%20TB%20-%20FINAL%20Modific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7.7254301545640128E-2"/>
          <c:y val="4.518419615891691E-2"/>
          <c:w val="0.9212024885778165"/>
          <c:h val="0.8777035958977127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usuários sintomáticos com exame em dia para detecção precoce de tuberculose.</c:v>
                </c:pt>
              </c:strCache>
            </c:strRef>
          </c:tx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1.6666666666666728E-3</c:v>
                </c:pt>
                <c:pt idx="1">
                  <c:v>3.0952380952380979E-3</c:v>
                </c:pt>
                <c:pt idx="2">
                  <c:v>4.7619047619047736E-3</c:v>
                </c:pt>
              </c:numCache>
            </c:numRef>
          </c:val>
        </c:ser>
        <c:dLbls/>
        <c:axId val="95929856"/>
        <c:axId val="95931392"/>
      </c:barChart>
      <c:catAx>
        <c:axId val="959298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5931392"/>
        <c:crosses val="autoZero"/>
        <c:auto val="1"/>
        <c:lblAlgn val="ctr"/>
        <c:lblOffset val="100"/>
      </c:catAx>
      <c:valAx>
        <c:axId val="95931392"/>
        <c:scaling>
          <c:orientation val="minMax"/>
          <c:max val="1.0000000000000026E-2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5929856"/>
        <c:crosses val="autoZero"/>
        <c:crossBetween val="between"/>
        <c:majorUnit val="5.0000000000000131E-3"/>
        <c:minorUnit val="1.0000000000000031E-3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9.4537097573708512E-2"/>
          <c:y val="2.0469548019661405E-2"/>
          <c:w val="0.91499890638670178"/>
          <c:h val="0.8920204718833488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usuários que tiveram exames alterados (raio x e/ou BAAR no escarro).</c:v>
                </c:pt>
              </c:strCache>
            </c:strRef>
          </c:tx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</c:v>
                </c:pt>
                <c:pt idx="1">
                  <c:v>0.15384615384615447</c:v>
                </c:pt>
                <c:pt idx="2">
                  <c:v>0.1</c:v>
                </c:pt>
              </c:numCache>
            </c:numRef>
          </c:val>
        </c:ser>
        <c:dLbls/>
        <c:axId val="58772480"/>
        <c:axId val="58807040"/>
      </c:barChart>
      <c:catAx>
        <c:axId val="587724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807040"/>
        <c:crosses val="autoZero"/>
        <c:auto val="1"/>
        <c:lblAlgn val="ctr"/>
        <c:lblOffset val="100"/>
      </c:catAx>
      <c:valAx>
        <c:axId val="5880704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772480"/>
        <c:crosses val="autoZero"/>
        <c:crossBetween val="between"/>
        <c:majorUnit val="0.2"/>
        <c:minorUnit val="4.0000000000000022E-2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Indicadores!$C$30</c:f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multiLvlStrRef>
              <c:f>Indicadores!$D$29:$F$29</c:f>
            </c:multiLvlStrRef>
          </c:cat>
          <c:val>
            <c:numRef>
              <c:f>Indicadores!$D$30:$F$30</c:f>
            </c:numRef>
          </c:val>
        </c:ser>
        <c:ser>
          <c:idx val="0"/>
          <c:order val="0"/>
          <c:tx>
            <c:strRef>
              <c:f>'[Planilha TB - FINAL Modificada.xls]Indicadores'!$C$30</c:f>
              <c:strCache>
                <c:ptCount val="1"/>
                <c:pt idx="0">
                  <c:v>Proporção de pacientes sintomáticos com amostras satisfatórias dos exames para detecção de tuberculose pulmonar.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'[Planilha TB - FINAL Modificada.xls]Indicadores'!$D$29:$F$29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TB - FINAL Modificada.xls]Indicadores'!$D$30:$F$30</c:f>
              <c:numCache>
                <c:formatCode>0.0%</c:formatCode>
                <c:ptCount val="3"/>
                <c:pt idx="0">
                  <c:v>0.85714285714285765</c:v>
                </c:pt>
                <c:pt idx="1">
                  <c:v>0.92307692307692257</c:v>
                </c:pt>
                <c:pt idx="2">
                  <c:v>0.85000000000000064</c:v>
                </c:pt>
              </c:numCache>
            </c:numRef>
          </c:val>
        </c:ser>
        <c:axId val="64809600"/>
        <c:axId val="68064000"/>
      </c:barChart>
      <c:catAx>
        <c:axId val="648096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064000"/>
        <c:crosses val="autoZero"/>
        <c:auto val="1"/>
        <c:lblAlgn val="ctr"/>
        <c:lblOffset val="100"/>
      </c:catAx>
      <c:valAx>
        <c:axId val="680640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8096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6.8494343362060825E-2"/>
          <c:y val="5.0438535095823502E-2"/>
          <c:w val="0.90024775313167893"/>
          <c:h val="0.86348229183237823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Indicadores!$C$35</c:f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multiLvlStrRef>
              <c:f>Indicadores!$D$34:$F$34</c:f>
            </c:multiLvlStrRef>
          </c:cat>
          <c:val>
            <c:numRef>
              <c:f>Indicadores!$D$35:$F$35</c:f>
            </c:numRef>
          </c:val>
        </c:ser>
        <c:ser>
          <c:idx val="0"/>
          <c:order val="0"/>
          <c:tx>
            <c:strRef>
              <c:f>'[Planilha TB - FINAL Modificada.xls]Indicadores'!$C$35</c:f>
              <c:strCache>
                <c:ptCount val="1"/>
                <c:pt idx="0">
                  <c:v>Proporção de usuários sintomáticos com registro adequado do exame de Raio X e/ou BAAR no escarro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'[Planilha TB - FINAL Modificada.xls]Indicadores'!$D$34:$F$34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TB - FINAL Modificada.xls]Indicadores'!$D$35:$F$35</c:f>
              <c:numCache>
                <c:formatCode>0.0%</c:formatCode>
                <c:ptCount val="3"/>
                <c:pt idx="0">
                  <c:v>7.8947368421052617E-3</c:v>
                </c:pt>
                <c:pt idx="1">
                  <c:v>8.6330935251798576E-3</c:v>
                </c:pt>
                <c:pt idx="2">
                  <c:v>8.3579154375614546E-3</c:v>
                </c:pt>
              </c:numCache>
            </c:numRef>
          </c:val>
        </c:ser>
        <c:axId val="58859904"/>
        <c:axId val="61645568"/>
      </c:barChart>
      <c:catAx>
        <c:axId val="58859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645568"/>
        <c:crosses val="autoZero"/>
        <c:auto val="1"/>
        <c:lblAlgn val="ctr"/>
        <c:lblOffset val="100"/>
      </c:catAx>
      <c:valAx>
        <c:axId val="61645568"/>
        <c:scaling>
          <c:orientation val="minMax"/>
          <c:max val="0.05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59904"/>
        <c:crosses val="autoZero"/>
        <c:crossBetween val="between"/>
        <c:maj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Indicadores!$C$40</c:f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multiLvlStrRef>
              <c:f>Indicadores!$D$39:$F$39</c:f>
            </c:multiLvlStrRef>
          </c:cat>
          <c:val>
            <c:numRef>
              <c:f>Indicadores!$D$40:$F$40</c:f>
            </c:numRef>
          </c:val>
        </c:ser>
        <c:ser>
          <c:idx val="0"/>
          <c:order val="0"/>
          <c:tx>
            <c:strRef>
              <c:f>'[Planilha TB - FINAL Modificada.xls]Indicadores'!$C$40</c:f>
              <c:strCache>
                <c:ptCount val="1"/>
                <c:pt idx="0">
                  <c:v>Proporção de usuários com pesquisa de sinais de alerta para desenvolvimento da tuberculose.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'[Planilha TB - FINAL Modificada.xls]Indicadores'!$D$39:$F$39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TB - FINAL Modificada.xls]Indicadores'!$D$40:$F$40</c:f>
              <c:numCache>
                <c:formatCode>0.0%</c:formatCode>
                <c:ptCount val="3"/>
                <c:pt idx="0">
                  <c:v>9.2105263157895145E-3</c:v>
                </c:pt>
                <c:pt idx="1">
                  <c:v>9.3525179856115553E-3</c:v>
                </c:pt>
                <c:pt idx="2">
                  <c:v>9.8328416912488066E-3</c:v>
                </c:pt>
              </c:numCache>
            </c:numRef>
          </c:val>
        </c:ser>
        <c:axId val="66301952"/>
        <c:axId val="70591232"/>
      </c:barChart>
      <c:catAx>
        <c:axId val="66301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591232"/>
        <c:crosses val="autoZero"/>
        <c:auto val="1"/>
        <c:lblAlgn val="ctr"/>
        <c:lblOffset val="100"/>
      </c:catAx>
      <c:valAx>
        <c:axId val="70591232"/>
        <c:scaling>
          <c:orientation val="minMax"/>
          <c:max val="0.05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301952"/>
        <c:crosses val="autoZero"/>
        <c:crossBetween val="between"/>
        <c:maj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Indicadores!$C$40</c:f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multiLvlStrRef>
              <c:f>Indicadores!$D$39:$F$39</c:f>
            </c:multiLvlStrRef>
          </c:cat>
          <c:val>
            <c:numRef>
              <c:f>Indicadores!$D$40:$F$40</c:f>
            </c:numRef>
          </c:val>
        </c:ser>
        <c:ser>
          <c:idx val="0"/>
          <c:order val="0"/>
          <c:tx>
            <c:strRef>
              <c:f>'[Planilha TB - FINAL Modificada.xls]Indicadores'!$C$40</c:f>
              <c:strCache>
                <c:ptCount val="1"/>
                <c:pt idx="0">
                  <c:v>Proporção de usuários com pesquisa de sinais de alerta para desenvolvimento da tuberculose.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'[Planilha TB - FINAL Modificada.xls]Indicadores'!$D$39:$F$39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TB - FINAL Modificada.xls]Indicadores'!$D$40:$F$40</c:f>
              <c:numCache>
                <c:formatCode>0.0%</c:formatCode>
                <c:ptCount val="3"/>
                <c:pt idx="0">
                  <c:v>9.2105263157895179E-3</c:v>
                </c:pt>
                <c:pt idx="1">
                  <c:v>9.3525179856115588E-3</c:v>
                </c:pt>
                <c:pt idx="2">
                  <c:v>9.8328416912488118E-3</c:v>
                </c:pt>
              </c:numCache>
            </c:numRef>
          </c:val>
        </c:ser>
        <c:axId val="70593920"/>
        <c:axId val="71248128"/>
      </c:barChart>
      <c:catAx>
        <c:axId val="70593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248128"/>
        <c:crosses val="autoZero"/>
        <c:auto val="1"/>
        <c:lblAlgn val="ctr"/>
        <c:lblOffset val="100"/>
      </c:catAx>
      <c:valAx>
        <c:axId val="71248128"/>
        <c:scaling>
          <c:orientation val="minMax"/>
          <c:max val="0.05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593920"/>
        <c:crosses val="autoZero"/>
        <c:crossBetween val="between"/>
        <c:maj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Indicadores!$C$50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Indicadores!$D$49:$F$49</c:f>
            </c:multiLvlStrRef>
          </c:cat>
          <c:val>
            <c:numRef>
              <c:f>Indicadores!$D$50:$F$50</c:f>
            </c:numRef>
          </c:val>
        </c:ser>
        <c:ser>
          <c:idx val="0"/>
          <c:order val="0"/>
          <c:tx>
            <c:strRef>
              <c:f>'[Planilha TB - FINAL Modificada.xls]Indicadores'!$C$50</c:f>
              <c:strCache>
                <c:ptCount val="1"/>
                <c:pt idx="0">
                  <c:v>Proporção de usuários orientados sobre fatores de risco para tuberculose</c:v>
                </c:pt>
              </c:strCache>
            </c:strRef>
          </c:tx>
          <c:cat>
            <c:strRef>
              <c:f>'[Planilha TB - FINAL Modificada.xls]Indicadores'!$D$49:$F$49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TB - FINAL Modificada.xls]Indicadores'!$D$50:$F$50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8861056"/>
        <c:axId val="58916224"/>
      </c:barChart>
      <c:catAx>
        <c:axId val="588610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916224"/>
        <c:crosses val="autoZero"/>
        <c:auto val="1"/>
        <c:lblAlgn val="ctr"/>
        <c:lblOffset val="100"/>
      </c:catAx>
      <c:valAx>
        <c:axId val="5891622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8861056"/>
        <c:crosses val="autoZero"/>
        <c:crossBetween val="between"/>
        <c:majorUnit val="0.2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0.45907</cdr:x>
      <cdr:y>0.54063</cdr:y>
    </cdr:from>
    <cdr:to>
      <cdr:x>0.60336</cdr:x>
      <cdr:y>0.65283</cdr:y>
    </cdr:to>
    <cdr:sp macro="" textlink="">
      <cdr:nvSpPr>
        <cdr:cNvPr id="2" name="CaixaDeTexto 4"/>
        <cdr:cNvSpPr txBox="1"/>
      </cdr:nvSpPr>
      <cdr:spPr>
        <a:xfrm xmlns:a="http://schemas.openxmlformats.org/drawingml/2006/main">
          <a:off x="2627783" y="1779680"/>
          <a:ext cx="82591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pt-BR" dirty="0" smtClean="0"/>
            <a:t>0,3%</a:t>
          </a:r>
          <a:endParaRPr lang="pt-B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0.78824</cdr:x>
      <cdr:y>0.73214</cdr:y>
    </cdr:from>
    <cdr:to>
      <cdr:x>0.92337</cdr:x>
      <cdr:y>0.82648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786346" y="2928958"/>
          <a:ext cx="820571" cy="377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10,0%</a:t>
          </a:r>
          <a:endParaRPr lang="pt-BR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D3BDF-F21D-4B68-AA98-DFE82157ADE8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8EC0-F64B-4FA3-8271-F7AA30B5D1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190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0B67-6674-49AD-8D0A-71191D8E963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289A-91D1-4E97-9D22-DF9C9CA7E5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6842" y="116632"/>
            <a:ext cx="6929454" cy="1487088"/>
          </a:xfrm>
        </p:spPr>
        <p:txBody>
          <a:bodyPr>
            <a:noAutofit/>
          </a:bodyPr>
          <a:lstStyle/>
          <a:p>
            <a:r>
              <a:rPr lang="pt-BR" sz="1800" b="1" i="1" dirty="0"/>
              <a:t>  </a:t>
            </a:r>
            <a:br>
              <a:rPr lang="pt-BR" sz="1800" b="1" i="1" dirty="0"/>
            </a:br>
            <a:r>
              <a:rPr lang="pt-BR" sz="2100" dirty="0"/>
              <a:t>UNIVERSIDADE ABERTA DO </a:t>
            </a:r>
            <a:r>
              <a:rPr lang="pt-BR" sz="2100" dirty="0" smtClean="0"/>
              <a:t>SUS  –  UNASUS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Universidade </a:t>
            </a:r>
            <a:r>
              <a:rPr lang="pt-BR" sz="1800" dirty="0"/>
              <a:t>Federal de </a:t>
            </a:r>
            <a:r>
              <a:rPr lang="pt-BR" sz="1800" dirty="0" smtClean="0"/>
              <a:t>Pelotas  –  Especialização </a:t>
            </a:r>
            <a:r>
              <a:rPr lang="pt-BR" sz="1800" dirty="0"/>
              <a:t>em Saúde da </a:t>
            </a:r>
            <a:r>
              <a:rPr lang="pt-BR" sz="1800" dirty="0" smtClean="0"/>
              <a:t>Família</a:t>
            </a:r>
            <a:br>
              <a:rPr lang="pt-BR" sz="1800" dirty="0" smtClean="0"/>
            </a:br>
            <a:r>
              <a:rPr lang="pt-BR" sz="1800" dirty="0" smtClean="0"/>
              <a:t>Modalidade </a:t>
            </a:r>
            <a:r>
              <a:rPr lang="pt-BR" sz="1800" dirty="0"/>
              <a:t>a </a:t>
            </a:r>
            <a:r>
              <a:rPr lang="pt-BR" sz="1800" dirty="0" smtClean="0"/>
              <a:t>Distância – Turma </a:t>
            </a:r>
            <a:r>
              <a:rPr lang="pt-BR" sz="1800" dirty="0"/>
              <a:t>4</a:t>
            </a:r>
            <a:r>
              <a:rPr lang="pt-BR" sz="1800" i="1" dirty="0"/>
              <a:t/>
            </a:r>
            <a:br>
              <a:rPr lang="pt-BR" sz="1800" i="1" dirty="0"/>
            </a:br>
            <a:endParaRPr lang="pt-BR" sz="18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44" y="2564904"/>
            <a:ext cx="8786874" cy="1285884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DETECÇÃO E ATENÇÃO DOS SINTOMÁTICOS RESPIRATÓRIOS PARA TUBERCULOSE NA ESTRATÉGIA DA SAÚDE DA FAMÍLIA DO BAIRRO TIJUCA NO MUNICÍPIO DE ALVORADA/RS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50546" cy="134364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00034" y="4929198"/>
            <a:ext cx="8143932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Aluno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Tiago </a:t>
            </a:r>
            <a:r>
              <a:rPr kumimoji="0" lang="pt-BR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Royer</a:t>
            </a:r>
            <a:endParaRPr kumimoji="0" lang="pt-BR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pt-BR" baseline="0" dirty="0" smtClean="0">
                <a:latin typeface="+mj-lt"/>
                <a:ea typeface="+mj-ea"/>
                <a:cs typeface="+mj-cs"/>
              </a:rPr>
              <a:t>Orientadora:</a:t>
            </a:r>
            <a:r>
              <a:rPr lang="pt-BR" dirty="0" smtClean="0">
                <a:latin typeface="+mj-lt"/>
                <a:ea typeface="+mj-ea"/>
                <a:cs typeface="+mj-cs"/>
              </a:rPr>
              <a:t> </a:t>
            </a:r>
            <a:r>
              <a:rPr lang="pt-BR" dirty="0"/>
              <a:t>Cristina Dutra </a:t>
            </a:r>
            <a:r>
              <a:rPr lang="pt-BR" dirty="0" smtClean="0"/>
              <a:t>Ribeiro</a:t>
            </a:r>
          </a:p>
          <a:p>
            <a:pPr lvl="0" algn="ctr">
              <a:spcBef>
                <a:spcPct val="0"/>
              </a:spcBef>
            </a:pP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pt-BR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pt-BR" dirty="0"/>
              <a:t>Pelotas, 2014</a:t>
            </a:r>
          </a:p>
          <a:p>
            <a:pPr lvl="0" algn="ctr">
              <a:spcBef>
                <a:spcPct val="0"/>
              </a:spcBef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6770"/>
            <a:ext cx="8229600" cy="350046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/>
              <a:t>Público-alvo</a:t>
            </a: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 </a:t>
            </a:r>
            <a:r>
              <a:rPr lang="pt-BR" sz="3600" dirty="0" smtClean="0"/>
              <a:t>        </a:t>
            </a:r>
            <a:r>
              <a:rPr lang="pt-BR" sz="3600" dirty="0"/>
              <a:t>Sintomáticos respiratórios com idade maior de 15 anos pertencentes a área adstrita da UBS </a:t>
            </a:r>
            <a:r>
              <a:rPr lang="pt-BR" sz="3600" dirty="0" smtClean="0"/>
              <a:t>Tijuca</a:t>
            </a:r>
            <a:endParaRPr lang="pt-BR" sz="36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1534" y="142852"/>
            <a:ext cx="4116614" cy="928694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____METODOLOGIA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1534" y="142852"/>
            <a:ext cx="3926810" cy="62185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____METODOLOGIA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9006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800" dirty="0" smtClean="0"/>
              <a:t>   </a:t>
            </a:r>
            <a:r>
              <a:rPr lang="pt-BR" dirty="0" smtClean="0"/>
              <a:t>Ações </a:t>
            </a:r>
            <a:r>
              <a:rPr lang="pt-BR" dirty="0"/>
              <a:t>desenvolvidas com base em 4 eixos </a:t>
            </a:r>
            <a:r>
              <a:rPr lang="pt-BR" dirty="0" smtClean="0"/>
              <a:t>pedagógicos</a:t>
            </a:r>
            <a:endParaRPr lang="pt-BR" dirty="0"/>
          </a:p>
          <a:p>
            <a:pPr algn="just"/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(</a:t>
            </a:r>
            <a:r>
              <a:rPr lang="pt-BR" sz="2800" dirty="0"/>
              <a:t>1) Organização e gestão do </a:t>
            </a:r>
            <a:r>
              <a:rPr lang="pt-BR" sz="2800" dirty="0" smtClean="0"/>
              <a:t>serviço</a:t>
            </a:r>
            <a:endParaRPr lang="pt-BR" sz="2800" dirty="0"/>
          </a:p>
          <a:p>
            <a:pPr algn="just"/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(</a:t>
            </a:r>
            <a:r>
              <a:rPr lang="pt-BR" sz="2800" dirty="0"/>
              <a:t>2) Monitoramento e </a:t>
            </a:r>
            <a:r>
              <a:rPr lang="pt-BR" sz="2800" dirty="0" smtClean="0"/>
              <a:t>avaliação</a:t>
            </a:r>
            <a:endParaRPr lang="pt-BR" sz="2800" dirty="0"/>
          </a:p>
          <a:p>
            <a:pPr algn="just"/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(3</a:t>
            </a:r>
            <a:r>
              <a:rPr lang="pt-BR" sz="2800" dirty="0"/>
              <a:t>) Engajamento </a:t>
            </a:r>
            <a:r>
              <a:rPr lang="pt-BR" sz="2800" dirty="0" smtClean="0"/>
              <a:t>público</a:t>
            </a:r>
            <a:endParaRPr lang="pt-BR" sz="2800" dirty="0"/>
          </a:p>
          <a:p>
            <a:pPr algn="just"/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(</a:t>
            </a:r>
            <a:r>
              <a:rPr lang="pt-BR" sz="2800" dirty="0"/>
              <a:t>4) Qualificação da prática </a:t>
            </a:r>
            <a:r>
              <a:rPr lang="pt-BR" sz="2800" dirty="0" smtClean="0"/>
              <a:t>clínica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600" u="sng" dirty="0" smtClean="0"/>
              <a:t>Logística</a:t>
            </a:r>
            <a:r>
              <a:rPr lang="pt-BR" sz="3600" dirty="0" smtClean="0"/>
              <a:t>:</a:t>
            </a:r>
          </a:p>
          <a:p>
            <a:pPr>
              <a:buNone/>
            </a:pPr>
            <a:r>
              <a:rPr lang="pt-BR" sz="3600" dirty="0" smtClean="0"/>
              <a:t> </a:t>
            </a:r>
          </a:p>
          <a:p>
            <a:r>
              <a:rPr lang="pt-BR" sz="3600" dirty="0" smtClean="0"/>
              <a:t>Aporte </a:t>
            </a:r>
            <a:r>
              <a:rPr lang="pt-BR" sz="3600" dirty="0"/>
              <a:t>teórico = Manual Técnico para Controle da Tuberculose – Ministério da Saúde, </a:t>
            </a:r>
            <a:r>
              <a:rPr lang="pt-BR" sz="3600" dirty="0" smtClean="0"/>
              <a:t>2011</a:t>
            </a:r>
          </a:p>
          <a:p>
            <a:endParaRPr lang="pt-BR" sz="3600" dirty="0"/>
          </a:p>
          <a:p>
            <a:r>
              <a:rPr lang="pt-BR" sz="3600" dirty="0" smtClean="0"/>
              <a:t>Busca </a:t>
            </a:r>
            <a:r>
              <a:rPr lang="pt-BR" sz="3600" dirty="0"/>
              <a:t>Ativa de Sintomáticos </a:t>
            </a:r>
            <a:r>
              <a:rPr lang="pt-BR" sz="3600" dirty="0" smtClean="0"/>
              <a:t>Respiratórios</a:t>
            </a:r>
          </a:p>
          <a:p>
            <a:endParaRPr lang="pt-BR" sz="3600" dirty="0"/>
          </a:p>
          <a:p>
            <a:r>
              <a:rPr lang="pt-BR" sz="3600" dirty="0" smtClean="0"/>
              <a:t>Ficha-Espelho </a:t>
            </a:r>
            <a:r>
              <a:rPr lang="pt-BR" sz="3600" dirty="0"/>
              <a:t>para </a:t>
            </a:r>
            <a:r>
              <a:rPr lang="pt-BR" sz="3600" dirty="0" smtClean="0"/>
              <a:t>identificação de usuários</a:t>
            </a:r>
          </a:p>
          <a:p>
            <a:endParaRPr lang="pt-BR" sz="3600" dirty="0"/>
          </a:p>
          <a:p>
            <a:r>
              <a:rPr lang="pt-BR" sz="3600" dirty="0" smtClean="0"/>
              <a:t>Raio-x </a:t>
            </a:r>
            <a:r>
              <a:rPr lang="pt-BR" sz="3600" dirty="0"/>
              <a:t>e BAAR escarro para sintomáticos – Apoio Equipe de Tisiologia do Município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41534" y="142852"/>
            <a:ext cx="3926810" cy="621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/>
              <a:t>____METODOLOGIA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Darcy\AppData\Local\Microsoft\Windows\Temporary Internet Files\Content.Word\Nova Imagem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Darcy\AppData\Local\Microsoft\Windows\Temporary Internet Files\Content.Word\FICHAESPELHO2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7" y="285728"/>
            <a:ext cx="41408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40679" y="3284984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BAAR ESCARRO – Técnica </a:t>
            </a:r>
            <a:r>
              <a:rPr lang="pt-BR" sz="2000" b="1" dirty="0" err="1" smtClean="0"/>
              <a:t>Ziehl-Neelsen</a:t>
            </a:r>
            <a:r>
              <a:rPr lang="pt-BR" sz="2000" b="1" dirty="0" smtClean="0"/>
              <a:t> </a:t>
            </a:r>
            <a:endParaRPr lang="pt-BR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71678"/>
            <a:ext cx="3500462" cy="44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8596" y="5085184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RAIO-X  DE TÓRAX = Escavações típicas de </a:t>
            </a:r>
            <a:r>
              <a:rPr lang="pt-BR" sz="2000" b="1" dirty="0" err="1" smtClean="0"/>
              <a:t>Mycobacterium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tuberculosis</a:t>
            </a:r>
            <a:r>
              <a:rPr lang="pt-BR" sz="2000" dirty="0" smtClean="0"/>
              <a:t> , principal agente causador da Tuberculose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800" i="1" u="sng" dirty="0" smtClean="0"/>
              <a:t>Rastreamento</a:t>
            </a:r>
            <a:endParaRPr lang="pt-BR" sz="2800" dirty="0"/>
          </a:p>
          <a:p>
            <a:pPr algn="just">
              <a:buNone/>
            </a:pPr>
            <a:r>
              <a:rPr lang="pt-BR" sz="2800" dirty="0" smtClean="0"/>
              <a:t>     Sintomáticos respiratórios com mais de 15 anos. </a:t>
            </a:r>
          </a:p>
          <a:p>
            <a:pPr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Dos 4200 residentes com esse perfil, houve busca ativa em 2034 pessoas, equivalente a 48% do total previsto durante os 3 meses de intervenção.</a:t>
            </a:r>
          </a:p>
          <a:p>
            <a:pPr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Sendo 760 no primeiro mês, 630 no segundo e 644 no terceiro mês. </a:t>
            </a:r>
          </a:p>
          <a:p>
            <a:pPr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Destes, 7 no Mês 1, 6 no Mês 2 e 7 no Mês 3 apresentaram sintomas respiratórios. </a:t>
            </a:r>
          </a:p>
          <a:p>
            <a:pPr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E, desse total, 2 foram diagnosticados com tuberculose pulmonar.</a:t>
            </a:r>
          </a:p>
          <a:p>
            <a:pPr algn="just"/>
            <a:endParaRPr lang="pt-BR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48064" y="116632"/>
            <a:ext cx="2924398" cy="597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85794"/>
            <a:ext cx="8712968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	</a:t>
            </a:r>
            <a:r>
              <a:rPr lang="pt-BR" sz="2400" b="1" dirty="0" smtClean="0"/>
              <a:t>Proporção de usuários sintomáticos com exame em dia para detecção precoce de tuberculose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Meta: 1% da área de cobertura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48064" y="11663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43702" y="3071810"/>
            <a:ext cx="2071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7 </a:t>
            </a:r>
            <a:r>
              <a:rPr lang="pt-BR" sz="2000" dirty="0"/>
              <a:t>usuários ao final do primeiro mês, 13 ao fim do segundo e 20 ao final do terceiro mês</a:t>
            </a:r>
          </a:p>
          <a:p>
            <a:endParaRPr lang="pt-BR" sz="2000" dirty="0"/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7426618"/>
              </p:ext>
            </p:extLst>
          </p:nvPr>
        </p:nvGraphicFramePr>
        <p:xfrm>
          <a:off x="395536" y="2428868"/>
          <a:ext cx="5962414" cy="393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57290" y="50720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0,2%</a:t>
            </a:r>
            <a:endParaRPr lang="pt-BR" dirty="0"/>
          </a:p>
        </p:txBody>
      </p:sp>
      <p:sp>
        <p:nvSpPr>
          <p:cNvPr id="10" name="CaixaDeTexto 4"/>
          <p:cNvSpPr txBox="1"/>
          <p:nvPr/>
        </p:nvSpPr>
        <p:spPr>
          <a:xfrm>
            <a:off x="5072066" y="385762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0,5%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785795"/>
            <a:ext cx="7643866" cy="1643074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/>
              <a:t>	</a:t>
            </a:r>
            <a:r>
              <a:rPr lang="pt-BR" sz="2400" b="1" dirty="0" smtClean="0"/>
              <a:t>Proporção de usuários que tiveram exames alterados </a:t>
            </a:r>
            <a:r>
              <a:rPr lang="pt-BR" sz="2400" b="1" dirty="0" smtClean="0"/>
              <a:t>(Raio </a:t>
            </a:r>
            <a:r>
              <a:rPr lang="pt-BR" sz="2400" b="1" dirty="0" smtClean="0"/>
              <a:t>x e/ou BAAR no escarro)</a:t>
            </a:r>
          </a:p>
          <a:p>
            <a:pPr algn="just">
              <a:buNone/>
            </a:pPr>
            <a:r>
              <a:rPr lang="pt-BR" sz="2400" dirty="0" smtClean="0"/>
              <a:t>Meta: </a:t>
            </a:r>
            <a:r>
              <a:rPr lang="pt-BR" sz="2400" dirty="0"/>
              <a:t>5% dos SR com BK positivo</a:t>
            </a:r>
            <a:endParaRPr lang="pt-BR" sz="24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148064" y="11663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8663153"/>
              </p:ext>
            </p:extLst>
          </p:nvPr>
        </p:nvGraphicFramePr>
        <p:xfrm>
          <a:off x="285720" y="2428868"/>
          <a:ext cx="607223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14678" y="507207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15,4%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72264" y="3071810"/>
            <a:ext cx="2032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Nenhum dos 7 no mês 1, 2 em 13 no mês 2, e 2 em 20 no mês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936" y="1"/>
            <a:ext cx="5084064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48064" y="11663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14282" y="1500174"/>
            <a:ext cx="8358246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Proporção de usuários que tiveram exame alterado (raio X e/ou BAAR no escarro) que não retornaram à unidade de saúde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/>
              <a:t>To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suários com exames alterados retornaram </a:t>
            </a:r>
            <a:r>
              <a:rPr lang="pt-BR" sz="2800" dirty="0" smtClean="0"/>
              <a:t>à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unidade de saúde.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2800" dirty="0" smtClean="0"/>
          </a:p>
          <a:p>
            <a:pPr lvl="0"/>
            <a:r>
              <a:rPr lang="pt-BR" sz="2800" dirty="0" smtClean="0"/>
              <a:t>	Meta</a:t>
            </a:r>
            <a:r>
              <a:rPr lang="pt-BR" sz="2800" dirty="0" smtClean="0"/>
              <a:t>: Garantir o tratamento para 100% dos usuários com BK positivo na </a:t>
            </a:r>
            <a:r>
              <a:rPr lang="pt-BR" sz="2800" dirty="0" smtClean="0"/>
              <a:t>UBS</a:t>
            </a:r>
            <a:endParaRPr lang="pt-BR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1974319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      A </a:t>
            </a:r>
            <a:r>
              <a:rPr lang="pt-BR" sz="2800" dirty="0"/>
              <a:t>Tuberculose é uma doença infectocontagiosa, sendo um grave problema de saúde pública, porém de fácil detecção e tratamento. </a:t>
            </a:r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      O </a:t>
            </a:r>
            <a:r>
              <a:rPr lang="pt-BR" sz="2800" dirty="0"/>
              <a:t>município de Alvorada/RS é um dos que possui maior taxa de incidência dessa patologia no Brasil. 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857621" y="142282"/>
            <a:ext cx="4530804" cy="786388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  ___INTRODUÇÃO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936" y="1"/>
            <a:ext cx="5084064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48064" y="11663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85720" y="1500150"/>
            <a:ext cx="8358246" cy="46434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Proporção de usuários que não retornaram a unidade de saúde e que foram buscadas pelo serviço para dar continuidade ao tratamento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Todos os usuários compareceram ao serviço de saúde para realização do tratamento.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pt-BR" sz="3200" dirty="0" smtClean="0"/>
              <a:t>	</a:t>
            </a:r>
            <a:r>
              <a:rPr lang="pt-BR" sz="2800" dirty="0" smtClean="0"/>
              <a:t>Meta: Buscar </a:t>
            </a:r>
            <a:r>
              <a:rPr lang="pt-BR" sz="2800" dirty="0" smtClean="0"/>
              <a:t>100% dos usuários que tiveram exame de BK positivo e que não retornaram a unidade de saúde (realizar busca ativa</a:t>
            </a:r>
            <a:r>
              <a:rPr lang="pt-BR" sz="2800" dirty="0" smtClean="0"/>
              <a:t>)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936" y="1"/>
            <a:ext cx="5084064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357818" y="214290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85720" y="714356"/>
            <a:ext cx="7858180" cy="2143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Proporção de pacientes sintomáticos com amostras satisfatórias dos exames para detecção de tuberculose pulmonar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pt-BR" sz="2600" b="1" dirty="0" smtClean="0"/>
              <a:t>	</a:t>
            </a:r>
            <a:r>
              <a:rPr lang="pt-BR" sz="2600" dirty="0" smtClean="0"/>
              <a:t>Meta: Obter </a:t>
            </a:r>
            <a:r>
              <a:rPr lang="pt-BR" sz="2600" dirty="0" smtClean="0"/>
              <a:t>90% de coleta de amostras satisfatórias dos exames de tuberculose </a:t>
            </a:r>
            <a:r>
              <a:rPr lang="pt-BR" sz="2600" dirty="0" smtClean="0"/>
              <a:t>pulmonar</a:t>
            </a:r>
            <a:endParaRPr lang="pt-BR" sz="26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/>
        </p:nvGraphicFramePr>
        <p:xfrm>
          <a:off x="357158" y="2928934"/>
          <a:ext cx="600079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56005" y="313110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85,7%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70517" y="298823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92,3%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56467" y="320254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85,0%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388" y="3429000"/>
            <a:ext cx="2357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 smtClean="0"/>
              <a:t>No primeiro mês 6 pacientes dos 7, 12 dos 13 cadastrados no segundo mês e 17 dos 20 no terceiro </a:t>
            </a:r>
            <a:r>
              <a:rPr lang="pt-BR" sz="2000" dirty="0" smtClean="0"/>
              <a:t>mês.</a:t>
            </a:r>
            <a:endParaRPr lang="pt-B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936" y="1"/>
            <a:ext cx="5084064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48064" y="11663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642918"/>
            <a:ext cx="8072462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Proporção de usuários sintomáticos com registro adequado do exame de Raio X e/ou BAAR no escarro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2600" dirty="0" smtClean="0"/>
              <a:t>	</a:t>
            </a:r>
            <a:r>
              <a:rPr lang="pt-BR" sz="2600" dirty="0" smtClean="0"/>
              <a:t>	Meta: Manter </a:t>
            </a:r>
            <a:r>
              <a:rPr lang="pt-BR" sz="2600" dirty="0" smtClean="0"/>
              <a:t>registro da coleta de exame de Raio X e/ou BAAR no escarro em registro específico em 100% dos usuários cadastrados nos programas da unidade de </a:t>
            </a:r>
            <a:r>
              <a:rPr lang="pt-BR" sz="2600" dirty="0" smtClean="0"/>
              <a:t>saúde</a:t>
            </a:r>
            <a:endParaRPr lang="pt-BR" sz="2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15206" y="3143248"/>
            <a:ext cx="17145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/>
              <a:t>6 em </a:t>
            </a:r>
            <a:r>
              <a:rPr lang="pt-BR" sz="2400" dirty="0" smtClean="0"/>
              <a:t>760 no </a:t>
            </a:r>
            <a:r>
              <a:rPr lang="pt-BR" sz="2400" dirty="0" smtClean="0"/>
              <a:t>mês 1, 12 em </a:t>
            </a:r>
            <a:r>
              <a:rPr lang="pt-BR" sz="2400" dirty="0" smtClean="0"/>
              <a:t>1390 </a:t>
            </a:r>
            <a:r>
              <a:rPr lang="pt-BR" sz="2400" dirty="0" smtClean="0"/>
              <a:t>no mês 2 e 17 em </a:t>
            </a:r>
            <a:r>
              <a:rPr lang="pt-BR" sz="2400" dirty="0" smtClean="0"/>
              <a:t>2034 </a:t>
            </a:r>
            <a:r>
              <a:rPr lang="pt-BR" sz="2400" dirty="0" smtClean="0"/>
              <a:t>no mês </a:t>
            </a:r>
            <a:r>
              <a:rPr lang="pt-BR" sz="2400" dirty="0" smtClean="0"/>
              <a:t>3</a:t>
            </a:r>
            <a:endParaRPr lang="pt-BR" sz="2400" dirty="0" smtClean="0"/>
          </a:p>
          <a:p>
            <a:endParaRPr lang="pt-BR" dirty="0"/>
          </a:p>
        </p:txBody>
      </p:sp>
      <p:graphicFrame>
        <p:nvGraphicFramePr>
          <p:cNvPr id="9" name="Espaço Reservado para Conteúdo 3"/>
          <p:cNvGraphicFramePr>
            <a:graphicFrameLocks/>
          </p:cNvGraphicFramePr>
          <p:nvPr/>
        </p:nvGraphicFramePr>
        <p:xfrm>
          <a:off x="214282" y="2786058"/>
          <a:ext cx="671517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357290" y="521495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0,8%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57818" y="521495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0,8%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7554" y="521495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0,9%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936" y="1"/>
            <a:ext cx="5084064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48064" y="11663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/>
        </p:nvGraphicFramePr>
        <p:xfrm>
          <a:off x="214282" y="2786058"/>
          <a:ext cx="642942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357290" y="507207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0,9%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86116" y="507207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0,9%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14942" y="507207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1,0</a:t>
            </a:r>
            <a:r>
              <a:rPr lang="pt-BR" dirty="0" smtClean="0"/>
              <a:t>%</a:t>
            </a:r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0" y="785794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Proporção de usuários com pesquisa de sinais de alerta para desenvolvimento da tuberculose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3100" b="1" dirty="0" smtClean="0"/>
          </a:p>
          <a:p>
            <a:pPr marL="342900" lvl="0" indent="-342900" algn="ctr">
              <a:spcBef>
                <a:spcPct val="20000"/>
              </a:spcBef>
            </a:pPr>
            <a:r>
              <a:rPr lang="pt-BR" sz="2800" dirty="0" smtClean="0"/>
              <a:t>	Meta: </a:t>
            </a:r>
            <a:r>
              <a:rPr lang="pt-BR" sz="2800" dirty="0" smtClean="0"/>
              <a:t>Realizar avaliação de risco (ou pesquisar sinais de alerta) para identificação da tuberculose em 80% dos </a:t>
            </a:r>
            <a:r>
              <a:rPr lang="pt-BR" sz="2800" dirty="0" smtClean="0"/>
              <a:t>usuários</a:t>
            </a:r>
            <a:endParaRPr kumimoji="0" lang="pt-BR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15140" y="3357562"/>
            <a:ext cx="2214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 smtClean="0"/>
              <a:t>7 em 760 no primeiro mês, 13 em 1390 no segundo e 20 em 2034 no terceiro </a:t>
            </a:r>
            <a:r>
              <a:rPr lang="pt-BR" sz="2200" dirty="0" smtClean="0"/>
              <a:t>mês</a:t>
            </a:r>
            <a:endParaRPr lang="pt-BR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936" y="0"/>
            <a:ext cx="5084064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48064" y="11663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/>
        </p:nvGraphicFramePr>
        <p:xfrm>
          <a:off x="285720" y="2714620"/>
          <a:ext cx="628654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357290" y="521495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0,9%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57554" y="521495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0,9%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43504" y="514351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1,0</a:t>
            </a:r>
            <a:r>
              <a:rPr lang="pt-BR" dirty="0" smtClean="0"/>
              <a:t>%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0" y="785794"/>
            <a:ext cx="8072462" cy="185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Proporção de usuários que receberam orientação sobre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DST’s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pt-BR" sz="2400" dirty="0" smtClean="0"/>
              <a:t>	</a:t>
            </a:r>
            <a:r>
              <a:rPr lang="pt-BR" sz="2400" dirty="0" smtClean="0"/>
              <a:t>Meta</a:t>
            </a:r>
            <a:r>
              <a:rPr lang="pt-BR" sz="2400" dirty="0" smtClean="0"/>
              <a:t>: Orientar 100% dos usuários cadastrados sobre </a:t>
            </a:r>
            <a:r>
              <a:rPr lang="pt-BR" sz="2400" dirty="0" err="1" smtClean="0"/>
              <a:t>drogadição</a:t>
            </a:r>
            <a:r>
              <a:rPr lang="pt-BR" sz="2400" dirty="0" smtClean="0"/>
              <a:t>, vulnerabilidade social, os usuários cadastrados com HIV positivo, </a:t>
            </a:r>
            <a:r>
              <a:rPr lang="pt-BR" sz="2400" dirty="0" err="1" smtClean="0"/>
              <a:t>imunocomprometidos</a:t>
            </a:r>
            <a:r>
              <a:rPr lang="pt-BR" sz="2400" dirty="0" smtClean="0"/>
              <a:t>; tabagistas.</a:t>
            </a:r>
          </a:p>
          <a:p>
            <a:pPr lvl="0"/>
            <a:endParaRPr kumimoji="0" lang="pt-B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00892" y="3071810"/>
            <a:ext cx="17859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/>
              <a:t>7 em </a:t>
            </a:r>
            <a:r>
              <a:rPr lang="pt-BR" sz="2400" dirty="0" smtClean="0"/>
              <a:t>760 </a:t>
            </a:r>
            <a:r>
              <a:rPr lang="pt-BR" sz="2400" dirty="0" smtClean="0"/>
              <a:t>no mês 1, 13 em 1390 </a:t>
            </a:r>
            <a:r>
              <a:rPr lang="pt-BR" sz="2400" dirty="0" smtClean="0"/>
              <a:t>no </a:t>
            </a:r>
            <a:r>
              <a:rPr lang="pt-BR" sz="2400" dirty="0" smtClean="0"/>
              <a:t>mês 2 e 20 em 2034 </a:t>
            </a:r>
            <a:r>
              <a:rPr lang="pt-BR" sz="2400" dirty="0" smtClean="0"/>
              <a:t>no </a:t>
            </a:r>
            <a:r>
              <a:rPr lang="pt-BR" sz="2400" dirty="0" smtClean="0"/>
              <a:t>mês 3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936" y="1"/>
            <a:ext cx="5084064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48064" y="11663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/>
        </p:nvGraphicFramePr>
        <p:xfrm>
          <a:off x="285720" y="3143248"/>
          <a:ext cx="628654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500166" y="29289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57554" y="29289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72066" y="29289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0" y="928670"/>
            <a:ext cx="8358214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Proporção de usuários orientados sobre fatores de risco para tuberculose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pt-BR" sz="2400" dirty="0" smtClean="0"/>
              <a:t>	</a:t>
            </a:r>
            <a:r>
              <a:rPr lang="pt-BR" sz="3200" dirty="0" smtClean="0"/>
              <a:t>Meta</a:t>
            </a:r>
            <a:r>
              <a:rPr lang="pt-BR" sz="3200" dirty="0" smtClean="0"/>
              <a:t>: Orientar 100% dos usuários cadastrados sobre </a:t>
            </a:r>
            <a:r>
              <a:rPr lang="pt-BR" sz="3200" dirty="0" err="1" smtClean="0"/>
              <a:t>drogadição</a:t>
            </a:r>
            <a:r>
              <a:rPr lang="pt-BR" sz="3200" dirty="0" smtClean="0"/>
              <a:t>, vulnerabilidade social, os usuários cadastrados com HIV positivo, </a:t>
            </a:r>
            <a:r>
              <a:rPr lang="pt-BR" sz="3200" dirty="0" err="1" smtClean="0"/>
              <a:t>imunocomprometidos</a:t>
            </a:r>
            <a:r>
              <a:rPr lang="pt-BR" sz="3200" dirty="0" smtClean="0"/>
              <a:t>; tabagistas.</a:t>
            </a:r>
            <a:endParaRPr kumimoji="0" lang="pt-BR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29454" y="3429000"/>
            <a:ext cx="1643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 smtClean="0"/>
              <a:t>Todos usuários </a:t>
            </a:r>
            <a:r>
              <a:rPr lang="pt-BR" sz="2000" dirty="0" smtClean="0"/>
              <a:t>cadastrados foram orientados dos fatores de </a:t>
            </a:r>
            <a:r>
              <a:rPr lang="pt-BR" sz="2000" dirty="0" smtClean="0"/>
              <a:t>risco</a:t>
            </a:r>
            <a:endParaRPr lang="pt-BR" sz="2000" dirty="0" smtClean="0"/>
          </a:p>
          <a:p>
            <a:endParaRPr lang="pt-B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7"/>
            <a:ext cx="8229600" cy="378621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	Mesmo </a:t>
            </a:r>
            <a:r>
              <a:rPr lang="pt-BR" dirty="0" smtClean="0"/>
              <a:t>com um número de usuários cadastrados abaixo do, foi realizada a busca ativa em praticamente metade da população possível no período curto de 3 meses, chegando a uma adequação razoável quando comparada aos objetivos e metas a serem alcançados no início do programa.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00628" y="116632"/>
            <a:ext cx="2928958" cy="74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____RESULTADOS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Busca ativa de SR é importante para a comunidade e para o serviço e equipe da UBS, pois há maior controle local dos usuários com maior risco para TB, e outros possíveis problemas que acompanham esses usuários (</a:t>
            </a:r>
            <a:r>
              <a:rPr lang="pt-BR" sz="2800" dirty="0" err="1" smtClean="0"/>
              <a:t>DST’s</a:t>
            </a:r>
            <a:r>
              <a:rPr lang="pt-BR" sz="2800" dirty="0" smtClean="0"/>
              <a:t>, etc..)</a:t>
            </a:r>
          </a:p>
          <a:p>
            <a:pPr algn="just"/>
            <a:r>
              <a:rPr lang="pt-BR" sz="2800" dirty="0" smtClean="0"/>
              <a:t>Também deve servir para um maior controle da equipe sobre a comunidade em relação a essas patologias.</a:t>
            </a:r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3394720" cy="70609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____DISCUSSÃO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3394720" cy="70609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____DISCUSSÃO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471874"/>
          </a:xfrm>
        </p:spPr>
        <p:txBody>
          <a:bodyPr/>
          <a:lstStyle/>
          <a:p>
            <a:pPr algn="just"/>
            <a:r>
              <a:rPr lang="pt-BR" dirty="0" smtClean="0"/>
              <a:t>Com a realização da busca ativa nesses meses, toda a equipe se mobilizou e de alguma forma incorporou a intervenção à rotina do serviço, o que já é uma mudança importante para haver uma continuidade nessa busca ativa. 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REFLEXÃO CRÍTICA SOBRE PROCESSO PESSOAL DE APRENDIZAGEM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 curso teve um seguimento conforme muitas das minhas expectativas iniciais, principalmente em relação a minha ambientação em uma equipe de ESF, servindo para dar ênfase teórica e prática e associar isso na rotina da UBS. </a:t>
            </a:r>
          </a:p>
          <a:p>
            <a:pPr algn="just"/>
            <a:r>
              <a:rPr lang="pt-BR" sz="2800" dirty="0" smtClean="0"/>
              <a:t>Também serviu para me dar maior responsabilidade profissional, para aprimorar minhas técnicas e conhecer mais a rotina de uma equipe de saúde, mesmo com os problemas estruturais e de logística que existem na UBS. 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4810" y="142282"/>
            <a:ext cx="4173615" cy="857826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  ___INTRODUÇÃO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</a:t>
            </a:r>
            <a:endParaRPr lang="pt-BR" sz="1500" dirty="0" smtClean="0"/>
          </a:p>
          <a:p>
            <a:pPr algn="just"/>
            <a:r>
              <a:rPr lang="pt-BR" sz="2800" dirty="0" smtClean="0"/>
              <a:t>Alvorada</a:t>
            </a:r>
          </a:p>
          <a:p>
            <a:pPr marL="0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Habitantes       204.750</a:t>
            </a:r>
          </a:p>
          <a:p>
            <a:pPr marL="0" indent="0" algn="just">
              <a:buNone/>
            </a:pPr>
            <a:r>
              <a:rPr lang="pt-BR" sz="2800" dirty="0" smtClean="0"/>
              <a:t>     Incidência </a:t>
            </a:r>
            <a:r>
              <a:rPr lang="pt-BR" sz="2800" dirty="0"/>
              <a:t>de Tuberculose </a:t>
            </a:r>
            <a:r>
              <a:rPr lang="pt-BR" sz="2800" dirty="0" smtClean="0"/>
              <a:t>em 2012: </a:t>
            </a:r>
          </a:p>
          <a:p>
            <a:pPr marL="0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                  138,4 </a:t>
            </a:r>
            <a:r>
              <a:rPr lang="pt-BR" sz="2800" dirty="0"/>
              <a:t>casos / 100.000 </a:t>
            </a:r>
            <a:r>
              <a:rPr lang="pt-BR" sz="2800" dirty="0" smtClean="0"/>
              <a:t>habitantes</a:t>
            </a:r>
          </a:p>
          <a:p>
            <a:pPr algn="just">
              <a:buNone/>
            </a:pPr>
            <a:r>
              <a:rPr lang="pt-BR" sz="2800" dirty="0" smtClean="0"/>
              <a:t> </a:t>
            </a:r>
          </a:p>
          <a:p>
            <a:pPr algn="just"/>
            <a:r>
              <a:rPr lang="pt-BR" sz="2800" dirty="0" smtClean="0"/>
              <a:t>Área </a:t>
            </a:r>
            <a:r>
              <a:rPr lang="pt-BR" sz="2800" dirty="0"/>
              <a:t>UBS Tijuca </a:t>
            </a: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</a:t>
            </a:r>
            <a:r>
              <a:rPr lang="pt-BR" sz="2800" dirty="0"/>
              <a:t>+/- 6300 </a:t>
            </a:r>
            <a:r>
              <a:rPr lang="pt-BR" sz="2800" dirty="0" smtClean="0"/>
              <a:t>habitantes.</a:t>
            </a:r>
            <a:endParaRPr lang="pt-BR" sz="2800" dirty="0"/>
          </a:p>
        </p:txBody>
      </p:sp>
      <p:sp>
        <p:nvSpPr>
          <p:cNvPr id="5" name="Seta para a direita 4"/>
          <p:cNvSpPr/>
          <p:nvPr/>
        </p:nvSpPr>
        <p:spPr>
          <a:xfrm>
            <a:off x="251520" y="2852936"/>
            <a:ext cx="57606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51520" y="3379850"/>
            <a:ext cx="57606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m curva para a direita 6"/>
          <p:cNvSpPr/>
          <p:nvPr/>
        </p:nvSpPr>
        <p:spPr>
          <a:xfrm>
            <a:off x="1907704" y="3645024"/>
            <a:ext cx="365760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251520" y="5396074"/>
            <a:ext cx="57606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15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928803"/>
            <a:ext cx="8229600" cy="3357586"/>
          </a:xfrm>
        </p:spPr>
        <p:txBody>
          <a:bodyPr/>
          <a:lstStyle/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2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1"/>
            <a:ext cx="9144000" cy="50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85720" y="5214950"/>
            <a:ext cx="84296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LEGENDA:</a:t>
            </a:r>
          </a:p>
          <a:p>
            <a:endParaRPr lang="pt-BR" dirty="0" smtClean="0"/>
          </a:p>
          <a:p>
            <a:r>
              <a:rPr lang="pt-BR" dirty="0" smtClean="0"/>
              <a:t>           Localização da UBS Tijuca</a:t>
            </a:r>
          </a:p>
          <a:p>
            <a:endParaRPr lang="pt-BR" dirty="0" smtClean="0"/>
          </a:p>
          <a:p>
            <a:r>
              <a:rPr lang="pt-BR" dirty="0" smtClean="0"/>
              <a:t>             Área Adstrita UBS Tijuca</a:t>
            </a:r>
          </a:p>
          <a:p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428596" y="5857892"/>
            <a:ext cx="428628" cy="28575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8596" y="6357958"/>
            <a:ext cx="500066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UBS TIJUCA</a:t>
            </a:r>
            <a:endParaRPr lang="pt-B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45628"/>
            <a:ext cx="8229600" cy="49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320575" y="142282"/>
            <a:ext cx="4067849" cy="6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/>
              <a:t>  ___INTRODUÇÃO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473416"/>
            <a:ext cx="8640960" cy="2971808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Antes da intervenção não ocorria busca ativa para sintomáticos respiratórios na área da </a:t>
            </a:r>
            <a:r>
              <a:rPr lang="pt-BR" sz="3600" dirty="0" smtClean="0"/>
              <a:t>UBS.</a:t>
            </a:r>
            <a:endParaRPr lang="pt-BR" sz="36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320575" y="142282"/>
            <a:ext cx="4067849" cy="69443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  ___INTRODUÇÃO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r\Desktop\Nova pasta\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7" y="0"/>
            <a:ext cx="47332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214554"/>
            <a:ext cx="8715436" cy="28575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Objetivo Geral da Ação Programática foi melhorar a detecção e atenção dos sintomáticos respiratórios </a:t>
            </a:r>
            <a:r>
              <a:rPr lang="pt-BR" dirty="0" smtClean="0"/>
              <a:t>para </a:t>
            </a:r>
            <a:r>
              <a:rPr lang="pt-BR" dirty="0"/>
              <a:t>tuberculose na área de abrangência da UBS </a:t>
            </a:r>
            <a:r>
              <a:rPr lang="pt-BR" dirty="0" smtClean="0"/>
              <a:t>Tijuca, </a:t>
            </a:r>
            <a:r>
              <a:rPr lang="pt-BR" dirty="0"/>
              <a:t>no município de Alvorada/RS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88462" y="142852"/>
            <a:ext cx="3926810" cy="62185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____</a:t>
            </a:r>
            <a:r>
              <a:rPr lang="pt-BR" sz="2800" b="1" dirty="0" smtClean="0"/>
              <a:t>OBJETIVO GERAL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750</Words>
  <Application>Microsoft Office PowerPoint</Application>
  <PresentationFormat>Apresentação na tela (4:3)</PresentationFormat>
  <Paragraphs>141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   UNIVERSIDADE ABERTA DO SUS  –  UNASUS Universidade Federal de Pelotas  –  Especialização em Saúde da Família Modalidade a Distância – Turma 4 </vt:lpstr>
      <vt:lpstr>  ___INTRODUÇÃO</vt:lpstr>
      <vt:lpstr>  ___INTRODUÇÃO</vt:lpstr>
      <vt:lpstr>Slide 4</vt:lpstr>
      <vt:lpstr>Slide 5</vt:lpstr>
      <vt:lpstr>Slide 6</vt:lpstr>
      <vt:lpstr> UBS TIJUCA</vt:lpstr>
      <vt:lpstr>  ___INTRODUÇÃO</vt:lpstr>
      <vt:lpstr>____OBJETIVO GERAL</vt:lpstr>
      <vt:lpstr>____METODOLOGIA</vt:lpstr>
      <vt:lpstr>____METODOLOGIA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____DISCUSSÃO</vt:lpstr>
      <vt:lpstr>____DISCUSSÃO</vt:lpstr>
      <vt:lpstr>REFLEXÃO CRÍTICA SOBRE PROCESSO PESSOAL DE APRENDIZAGEM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SUS-UNASUS  Universidade Federal de Pelotas  Especialização em Saúde da família</dc:title>
  <dc:creator>Darcy</dc:creator>
  <cp:lastModifiedBy>Darcy</cp:lastModifiedBy>
  <cp:revision>40</cp:revision>
  <dcterms:created xsi:type="dcterms:W3CDTF">2014-04-23T23:11:59Z</dcterms:created>
  <dcterms:modified xsi:type="dcterms:W3CDTF">2014-04-30T22:04:33Z</dcterms:modified>
</cp:coreProperties>
</file>