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66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plotArea>
      <c:layout/>
      <c:barChart>
        <c:barDir val="col"/>
        <c:grouping val="clustered"/>
        <c:varyColors val="1"/>
        <c:axId val="83757312"/>
        <c:axId val="83787776"/>
      </c:barChart>
      <c:catAx>
        <c:axId val="8375731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83787776"/>
        <c:crosses val="autoZero"/>
        <c:auto val="1"/>
        <c:lblAlgn val="ctr"/>
        <c:lblOffset val="100"/>
        <c:noMultiLvlLbl val="1"/>
      </c:catAx>
      <c:valAx>
        <c:axId val="83787776"/>
        <c:scaling>
          <c:orientation val="minMax"/>
          <c:max val="1"/>
          <c:min val="0"/>
        </c:scaling>
        <c:delete val="1"/>
        <c:axPos val="l"/>
        <c:majorGridlines/>
        <c:numFmt formatCode="0.00%" sourceLinked="1"/>
        <c:majorTickMark val="cross"/>
        <c:minorTickMark val="cross"/>
        <c:tickLblPos val="nextTo"/>
        <c:crossAx val="83757312"/>
        <c:crosses val="autoZero"/>
        <c:crossBetween val="between"/>
        <c:majorUnit val="0.2"/>
      </c:valAx>
    </c:plotArea>
    <c:plotVisOnly val="1"/>
    <c:dispBlanksAs val="gap"/>
    <c:showDLblsOverMax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A83D4-2745-4846-A001-CC0DCDB988DC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A26CC-DA59-409B-882E-E91B03440B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7081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6886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521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21430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25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19/6/2015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5929354" cy="1470025"/>
          </a:xfrm>
        </p:spPr>
        <p:txBody>
          <a:bodyPr>
            <a:normAutofit fontScale="90000"/>
          </a:bodyPr>
          <a:lstStyle/>
          <a:p>
            <a:pPr lvl="0"/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9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9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Faculdade de Medicina</a:t>
            </a:r>
            <a: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9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Medicina Social</a:t>
            </a:r>
            <a: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9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Especialização em Saúde da Família - </a:t>
            </a:r>
            <a:r>
              <a:rPr lang="pt-BR" sz="1900" b="1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UnaSUS</a:t>
            </a:r>
            <a: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2571744"/>
            <a:ext cx="7929618" cy="357190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  <a:latin typeface="Berlin Sans FB Demi" pitchFamily="34" charset="0"/>
              </a:rPr>
              <a:t>Melhoria na Atenção a Saúde do Idoso na Estratégia de Saúde da Família Roberto </a:t>
            </a:r>
            <a:r>
              <a:rPr lang="pt-BR" sz="2400" b="1" dirty="0" err="1" smtClean="0">
                <a:solidFill>
                  <a:schemeClr val="tx1"/>
                </a:solidFill>
                <a:latin typeface="Berlin Sans FB Demi" pitchFamily="34" charset="0"/>
              </a:rPr>
              <a:t>Binato</a:t>
            </a:r>
            <a:r>
              <a:rPr lang="pt-BR" sz="2400" b="1" dirty="0" smtClean="0">
                <a:solidFill>
                  <a:schemeClr val="tx1"/>
                </a:solidFill>
                <a:latin typeface="Berlin Sans FB Demi" pitchFamily="34" charset="0"/>
              </a:rPr>
              <a:t> em Santa Maria-RS</a:t>
            </a:r>
          </a:p>
          <a:p>
            <a:endParaRPr lang="pt-BR" sz="24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pt-BR" sz="2400" b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pt-BR" sz="1800" dirty="0" smtClean="0">
              <a:solidFill>
                <a:schemeClr val="tx1"/>
              </a:solidFill>
            </a:endParaRPr>
          </a:p>
          <a:p>
            <a:r>
              <a:rPr lang="pt-BR" sz="1800" dirty="0" err="1" smtClean="0">
                <a:solidFill>
                  <a:schemeClr val="tx1"/>
                </a:solidFill>
              </a:rPr>
              <a:t>Tiarles</a:t>
            </a:r>
            <a:r>
              <a:rPr lang="pt-BR" sz="1800" dirty="0" smtClean="0">
                <a:solidFill>
                  <a:schemeClr val="tx1"/>
                </a:solidFill>
              </a:rPr>
              <a:t> da Silva Maia</a:t>
            </a:r>
          </a:p>
          <a:p>
            <a:r>
              <a:rPr lang="pt-BR" sz="1800" dirty="0" smtClean="0">
                <a:solidFill>
                  <a:schemeClr val="tx1"/>
                </a:solidFill>
              </a:rPr>
              <a:t>Orientadora </a:t>
            </a:r>
            <a:r>
              <a:rPr lang="pt-BR" sz="1800" dirty="0" err="1" smtClean="0">
                <a:solidFill>
                  <a:schemeClr val="tx1"/>
                </a:solidFill>
              </a:rPr>
              <a:t>Lenise</a:t>
            </a:r>
            <a:r>
              <a:rPr lang="pt-BR" sz="1800" dirty="0" smtClean="0">
                <a:solidFill>
                  <a:schemeClr val="tx1"/>
                </a:solidFill>
              </a:rPr>
              <a:t> Menezes </a:t>
            </a:r>
            <a:r>
              <a:rPr lang="pt-BR" sz="1800" dirty="0" err="1" smtClean="0">
                <a:solidFill>
                  <a:schemeClr val="tx1"/>
                </a:solidFill>
              </a:rPr>
              <a:t>Seerig</a:t>
            </a:r>
            <a:endParaRPr lang="pt-BR" sz="1800" dirty="0" smtClean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chemeClr val="tx1"/>
              </a:solidFill>
            </a:endParaRPr>
          </a:p>
          <a:p>
            <a:r>
              <a:rPr lang="pt-BR" sz="1800" dirty="0" smtClean="0">
                <a:solidFill>
                  <a:schemeClr val="tx1"/>
                </a:solidFill>
              </a:rPr>
              <a:t>Pelotas 2015</a:t>
            </a:r>
            <a:endParaRPr lang="pt-BR" sz="1800" dirty="0">
              <a:solidFill>
                <a:schemeClr val="tx1"/>
              </a:solidFill>
            </a:endParaRPr>
          </a:p>
        </p:txBody>
      </p:sp>
      <p:pic>
        <p:nvPicPr>
          <p:cNvPr id="4" name="Picture 8" descr="http://www.minhapos.com.br/data/artigos/images/ufpel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14290"/>
            <a:ext cx="1269898" cy="120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9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848" y="285728"/>
            <a:ext cx="1368152" cy="112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2.2 </a:t>
            </a:r>
            <a:r>
              <a:rPr lang="pt-BR" sz="2400" dirty="0" smtClean="0"/>
              <a:t>Realizar exame clínico apropriado em 100% dos usuários em acompanhamento, incluindo exame físico dos pés, com palpação do pulso tibial posterior e pedioso e medida da sensibilidade a cada 3 meses para diabéticos.</a:t>
            </a:r>
          </a:p>
          <a:p>
            <a:pPr>
              <a:buNone/>
            </a:pPr>
            <a:r>
              <a:rPr lang="pt-BR" sz="2400" dirty="0" smtClean="0"/>
              <a:t>-Mês 1: 29(100%), Mês 2: 42(97,7%) e Mês 3: 87(95,3%)</a:t>
            </a:r>
          </a:p>
          <a:p>
            <a:pPr>
              <a:buNone/>
            </a:pPr>
            <a:endParaRPr lang="pt-BR" sz="2400" dirty="0"/>
          </a:p>
        </p:txBody>
      </p:sp>
      <p:pic>
        <p:nvPicPr>
          <p:cNvPr id="6" name="Imagem 5" descr="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7" y="3143248"/>
            <a:ext cx="5572164" cy="328970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728" y="6357958"/>
            <a:ext cx="8715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Proporção de idosos com exame clínico em dia 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00108"/>
            <a:ext cx="885828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2.3 </a:t>
            </a:r>
            <a:r>
              <a:rPr lang="pt-BR" sz="2400" dirty="0" smtClean="0"/>
              <a:t>Realizar a solicitação de exames complementares periódicos em 100% dos idosos hipertensos e/ou diabéticos em acompanhamento.</a:t>
            </a:r>
          </a:p>
          <a:p>
            <a:pPr>
              <a:buNone/>
            </a:pPr>
            <a:r>
              <a:rPr lang="pt-BR" sz="2400" dirty="0" smtClean="0"/>
              <a:t>-Mês 1: 23(100%), Mês 2: 34(100%) e Mês 3: 69(95,7%)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857496"/>
            <a:ext cx="6076950" cy="32766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57290" y="6211669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Proporção de idosos com solicitação de exames complementares em dia</a:t>
            </a:r>
          </a:p>
          <a:p>
            <a:r>
              <a:rPr lang="pt-BR" sz="1600" dirty="0" smtClean="0"/>
              <a:t>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2.4 </a:t>
            </a:r>
            <a:r>
              <a:rPr lang="pt-BR" sz="2400" dirty="0" smtClean="0"/>
              <a:t>Priorizar a prescrição de medicamentos da Farmácia Popular a 100% dos idosos atendidos.</a:t>
            </a:r>
          </a:p>
          <a:p>
            <a:pPr>
              <a:buNone/>
            </a:pPr>
            <a:r>
              <a:rPr lang="pt-BR" sz="2400" dirty="0" smtClean="0"/>
              <a:t>-Mês 1: 22(78,6%), Mês 2: 37(86%) e Mês 3: 71(78%)</a:t>
            </a:r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89" y="2500306"/>
            <a:ext cx="6614567" cy="342902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85720" y="614364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com medicação prescrita pela farmácia popular na ESF Roberto </a:t>
            </a:r>
            <a:r>
              <a:rPr lang="pt-BR" dirty="0" err="1" smtClean="0"/>
              <a:t>Bina</a:t>
            </a:r>
            <a:r>
              <a:rPr lang="pt-BR" sz="1600" dirty="0" err="1" smtClean="0"/>
              <a:t>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2.5 </a:t>
            </a:r>
            <a:r>
              <a:rPr lang="pt-BR" sz="2400" dirty="0" smtClean="0"/>
              <a:t>Cadastrar 20% dos idosos acamados ou com problemas de locomoção.</a:t>
            </a:r>
          </a:p>
          <a:p>
            <a:pPr>
              <a:buNone/>
            </a:pPr>
            <a:r>
              <a:rPr lang="pt-BR" sz="2400" dirty="0" smtClean="0"/>
              <a:t>-Mês 1: 03(1,5%), Mês 2: 05(2,6%) e Mês 3: 19(9,7%)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571744"/>
            <a:ext cx="6581707" cy="350046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28596" y="6211669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acamados ou com problemas de locomoção cadastrados na 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2.6 </a:t>
            </a:r>
            <a:r>
              <a:rPr lang="pt-BR" sz="2400" dirty="0" smtClean="0"/>
              <a:t>Realizar visita domiciliar a 100% dos idosos acamados ou com problemas de locomoção cadastrados.</a:t>
            </a:r>
          </a:p>
          <a:p>
            <a:pPr>
              <a:buNone/>
            </a:pPr>
            <a:r>
              <a:rPr lang="pt-BR" sz="2400" dirty="0" smtClean="0"/>
              <a:t>-Mês 1: 02(66,7%), Mês 2: 01(20%) e Mês 3: 12(63,2%)</a:t>
            </a:r>
          </a:p>
          <a:p>
            <a:pPr>
              <a:buNone/>
            </a:pPr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643042" y="2571744"/>
          <a:ext cx="607223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 descr="g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500306"/>
            <a:ext cx="6528100" cy="371477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14348" y="6273225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Proporção de idosos acamados ou com problemas de locomoção que receberam visita 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2.7 </a:t>
            </a:r>
            <a:r>
              <a:rPr lang="pt-BR" sz="2400" dirty="0" smtClean="0"/>
              <a:t>Rastrear 100% dos idosos para Hipertensão Arterial Sistêmica (HAS)</a:t>
            </a:r>
          </a:p>
          <a:p>
            <a:pPr>
              <a:buNone/>
            </a:pPr>
            <a:r>
              <a:rPr lang="pt-BR" sz="2400" dirty="0" smtClean="0"/>
              <a:t>-Mês 1: 28(100%), Mês 2: 42(97,7%) e Mês 3: 85(93,4%)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500306"/>
            <a:ext cx="6357982" cy="37079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57158" y="628652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Proporção de Idosos a verificação da pressão arterial na última consulta 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054617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/>
              <a:t>Meta 2.8 </a:t>
            </a:r>
            <a:r>
              <a:rPr lang="pt-BR" sz="2400" dirty="0" smtClean="0"/>
              <a:t>Rastrear 100% dos idosos com pressão arterial sustentada maior que 135/80 </a:t>
            </a:r>
            <a:r>
              <a:rPr lang="pt-BR" sz="2400" dirty="0" err="1" smtClean="0"/>
              <a:t>mmHg</a:t>
            </a:r>
            <a:r>
              <a:rPr lang="pt-BR" sz="2400" dirty="0" smtClean="0"/>
              <a:t> para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(DM)</a:t>
            </a:r>
          </a:p>
          <a:p>
            <a:pPr>
              <a:buNone/>
            </a:pPr>
            <a:r>
              <a:rPr lang="pt-BR" sz="2400" dirty="0" smtClean="0"/>
              <a:t>-Mês 1: 17(100%), Mês 2: 22(100%) e Mês 3: 39(95,1%)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5" name="Imagem 4" descr="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714620"/>
            <a:ext cx="5962650" cy="32956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142976" y="6215082"/>
            <a:ext cx="7786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Proporção de Idosos hipertensos rastreados para o diabetes 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2.9 </a:t>
            </a:r>
            <a:r>
              <a:rPr lang="pt-BR" sz="2400" dirty="0" smtClean="0"/>
              <a:t>Realizar avaliação da necessidade de atendimento odontológico em 100% dos idosos.</a:t>
            </a:r>
          </a:p>
          <a:p>
            <a:pPr>
              <a:buNone/>
            </a:pPr>
            <a:r>
              <a:rPr lang="pt-BR" sz="2400" dirty="0" smtClean="0"/>
              <a:t>-Mês 1: 18(64,8%), Mês 2: 20(46,5%) e Mês 3: 24(26,4%)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428868"/>
            <a:ext cx="6901188" cy="378621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42910" y="6273225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Proporção de Idosos com avaliação de necessidade de atendimento odontológico 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143932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2.10 </a:t>
            </a:r>
            <a:r>
              <a:rPr lang="pt-BR" sz="2400" dirty="0" smtClean="0"/>
              <a:t>Realizar a primeira consulta odontológica para 100% dos idosos.</a:t>
            </a:r>
          </a:p>
          <a:p>
            <a:pPr>
              <a:buNone/>
            </a:pPr>
            <a:r>
              <a:rPr lang="pt-BR" sz="2400" dirty="0" smtClean="0"/>
              <a:t>-Mês 1: 06(21,4%), Mês 2: 09(20,9%) e Mês 3: 14(15,4%)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571744"/>
            <a:ext cx="6369641" cy="342902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42844" y="6215082"/>
            <a:ext cx="8786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Proporção de Idosos com primeira consulta odontológica programática em dia 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3: Ampliar a adesão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3.1 </a:t>
            </a:r>
            <a:r>
              <a:rPr lang="pt-BR" sz="2400" dirty="0" smtClean="0"/>
              <a:t>Buscar 100% dos idosos faltosos consultas programadas</a:t>
            </a:r>
          </a:p>
          <a:p>
            <a:pPr>
              <a:buNone/>
            </a:pPr>
            <a:r>
              <a:rPr lang="pt-BR" sz="2400" dirty="0" smtClean="0"/>
              <a:t>-Mês 1 e 2: 0 (0%) e Mês 3: 03(75%)</a:t>
            </a:r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071678"/>
            <a:ext cx="6786610" cy="380050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42910" y="6072206"/>
            <a:ext cx="88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faltosos que receberam busca ativa na 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4000496" cy="1142984"/>
          </a:xfrm>
        </p:spPr>
        <p:txBody>
          <a:bodyPr>
            <a:normAutofit/>
          </a:bodyPr>
          <a:lstStyle/>
          <a:p>
            <a:r>
              <a:rPr lang="pt-BR" sz="4800" dirty="0" smtClean="0"/>
              <a:t>Introdução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43050"/>
            <a:ext cx="5500726" cy="5572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800" dirty="0" smtClean="0"/>
              <a:t>Envelhecimento da população é uma realidade nos países em desenvolvimento;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 smtClean="0"/>
              <a:t>Estima-se que em 2050 população idosa será maior que a soma de crianças e jovens até 15 anos;</a:t>
            </a:r>
          </a:p>
          <a:p>
            <a:pPr>
              <a:buFont typeface="Wingdings" pitchFamily="2" charset="2"/>
              <a:buChar char="§"/>
            </a:pPr>
            <a:r>
              <a:rPr lang="pt-BR" sz="2800" dirty="0" smtClean="0"/>
              <a:t>Atenção Básica deve ser a porta de entrada para estes usuários no Sistema de Saúde.</a:t>
            </a:r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r>
              <a:rPr lang="pt-BR" sz="1200" dirty="0" smtClean="0"/>
              <a:t>Fonte: Ministério da Saúde 2006 – Envelhecimento e Saúde da Pessoa Idosa </a:t>
            </a:r>
          </a:p>
          <a:p>
            <a:pPr>
              <a:buFont typeface="Wingdings" pitchFamily="2" charset="2"/>
              <a:buChar char="§"/>
            </a:pPr>
            <a:endParaRPr lang="pt-BR" sz="2400" dirty="0" smtClean="0"/>
          </a:p>
          <a:p>
            <a:pPr>
              <a:buFont typeface="Wingdings" pitchFamily="2" charset="2"/>
              <a:buChar char="§"/>
            </a:pPr>
            <a:endParaRPr lang="pt-BR" sz="2400" dirty="0"/>
          </a:p>
        </p:txBody>
      </p:sp>
      <p:pic>
        <p:nvPicPr>
          <p:cNvPr id="4" name="Imagem 3" descr="idosos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496" y="2214554"/>
            <a:ext cx="3443504" cy="3109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4: Ampliar o registro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4.1 </a:t>
            </a:r>
            <a:r>
              <a:rPr lang="pt-BR" sz="2400" dirty="0" smtClean="0"/>
              <a:t>Manter registro específico de 100% das pessoas idosas cadastradas</a:t>
            </a:r>
          </a:p>
          <a:p>
            <a:pPr>
              <a:buNone/>
            </a:pPr>
            <a:r>
              <a:rPr lang="pt-BR" sz="2400" dirty="0" smtClean="0"/>
              <a:t>-Mês 1: 28(100%), Mês 2: 38(88,4%) e Mês 3: 82(90,1%)</a:t>
            </a:r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643182"/>
            <a:ext cx="6072230" cy="35881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71472" y="635795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com registro na ficha-espelho em </a:t>
            </a:r>
            <a:r>
              <a:rPr lang="pt-BR" dirty="0" smtClean="0"/>
              <a:t>dia </a:t>
            </a:r>
            <a:r>
              <a:rPr lang="pt-BR" dirty="0" smtClean="0"/>
              <a:t>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4: Ampliar o registro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543956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4.2 </a:t>
            </a:r>
            <a:r>
              <a:rPr lang="pt-BR" sz="2400" dirty="0" smtClean="0"/>
              <a:t>Distribuir a Caderneta de Saúde da Pessoa Idosa a 100% dos idosos cadastrados</a:t>
            </a:r>
          </a:p>
          <a:p>
            <a:pPr>
              <a:buNone/>
            </a:pPr>
            <a:r>
              <a:rPr lang="pt-BR" sz="2400" dirty="0" smtClean="0"/>
              <a:t>-Mês 1: 05(17,9%), Mês 2: 09(20,9%) e Mês 3: 12(13,2%)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500306"/>
            <a:ext cx="6989522" cy="350046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85720" y="614364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com caderneta de saúde da pessoa idosa na 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929586" cy="85723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5: Ampliar a avaliação de risco no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5.1 </a:t>
            </a:r>
            <a:r>
              <a:rPr lang="pt-BR" sz="2400" dirty="0" smtClean="0"/>
              <a:t>Rastrear 100% das pessoas idosas cadastradas para risco de </a:t>
            </a:r>
            <a:r>
              <a:rPr lang="pt-BR" sz="2400" dirty="0" err="1" smtClean="0"/>
              <a:t>morbimortalidade</a:t>
            </a: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-Mês 1: 10(35,7%), Mês 2: 17(39,5%) e Mês 3: 30(33%)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428868"/>
            <a:ext cx="7103393" cy="335758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57158" y="6072206"/>
            <a:ext cx="8501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Proporção de idosos com avaliação de risco para </a:t>
            </a:r>
            <a:r>
              <a:rPr lang="pt-BR" sz="1600" dirty="0" err="1" smtClean="0"/>
              <a:t>morbimortalidade</a:t>
            </a:r>
            <a:r>
              <a:rPr lang="pt-BR" sz="1600" dirty="0" smtClean="0"/>
              <a:t> em dia 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929586" cy="85723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5: Ampliar a avaliação de risco no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5.2 </a:t>
            </a:r>
            <a:r>
              <a:rPr lang="pt-BR" sz="2400" dirty="0" smtClean="0"/>
              <a:t>Investigar a presença de indicadores de fragilização na velhice em 100% das pessoas idosas cadastradas</a:t>
            </a:r>
          </a:p>
          <a:p>
            <a:pPr>
              <a:buNone/>
            </a:pPr>
            <a:r>
              <a:rPr lang="pt-BR" sz="2400" dirty="0" smtClean="0"/>
              <a:t>-Mês 1: 26(92,9%), Mês 2: 39(90,7%) e Mês 3: 81(89%)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6" name="Imagem 5" descr="g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00306"/>
            <a:ext cx="7643866" cy="361181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628652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com avaliação da fragilização da velhice em dia na 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929586" cy="85723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5: Ampliar a avaliação de risco no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857232"/>
            <a:ext cx="8543956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5.3 </a:t>
            </a:r>
            <a:r>
              <a:rPr lang="pt-BR" sz="2400" dirty="0" smtClean="0"/>
              <a:t>Avaliar a rede social de 100% dos idosos cadastrados</a:t>
            </a:r>
          </a:p>
          <a:p>
            <a:pPr>
              <a:buNone/>
            </a:pPr>
            <a:r>
              <a:rPr lang="pt-BR" sz="2400" dirty="0" smtClean="0"/>
              <a:t>-Mês 1: 26(92,9%), Mês 2: 39(90,7%) e Mês 3: 83(91,2%)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143116"/>
            <a:ext cx="6856888" cy="335758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14348" y="578645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com avaliação da rede social em dia na 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929586" cy="85723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6: Ampliar a Promoção de Saúde do Programa de Saúde do Idoso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6.1 </a:t>
            </a:r>
            <a:r>
              <a:rPr lang="pt-BR" sz="2400" dirty="0" smtClean="0"/>
              <a:t>Buscar Garantir orientação nutricional para hábitos alimentares saudáveis a 100% das pessoas idosas</a:t>
            </a:r>
          </a:p>
          <a:p>
            <a:pPr>
              <a:buNone/>
            </a:pPr>
            <a:r>
              <a:rPr lang="pt-BR" sz="2400" dirty="0" smtClean="0"/>
              <a:t>-Mês 1: 28(100%), Mês 2: 42(97,7%) e Mês 3: 88(96,7%)</a:t>
            </a:r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285991"/>
            <a:ext cx="6643734" cy="365135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42910" y="614364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que receberam orientação nutricional na 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929586" cy="85723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6: Ampliar a Promoção de Saúde do Programa de Saúde do Idoso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6.2 </a:t>
            </a:r>
            <a:r>
              <a:rPr lang="pt-BR" sz="2400" dirty="0" smtClean="0"/>
              <a:t>Garantir orientação para a prática regular de atividade física 100% dos idosos</a:t>
            </a:r>
          </a:p>
          <a:p>
            <a:pPr>
              <a:buNone/>
            </a:pPr>
            <a:r>
              <a:rPr lang="pt-BR" sz="2400" dirty="0" smtClean="0"/>
              <a:t>-Mês 1: 28(100%), Mês 2: 42(97,7%) e Mês 3: 88(96,7%)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285992"/>
            <a:ext cx="7000924" cy="341585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85720" y="5929330"/>
            <a:ext cx="88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que receberam orientação para atividade física na 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929586" cy="85723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6: Ampliar a Promoção de Saúde do Programa de Saúde do Idoso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857232"/>
            <a:ext cx="8472518" cy="5268931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/>
              <a:t>Meta 6.3 </a:t>
            </a:r>
            <a:r>
              <a:rPr lang="pt-BR" sz="2400" dirty="0" smtClean="0"/>
              <a:t>Garantir orientações sobre higiene bucal para 100% dos idosos cadastrados</a:t>
            </a:r>
          </a:p>
          <a:p>
            <a:pPr>
              <a:buNone/>
            </a:pPr>
            <a:r>
              <a:rPr lang="pt-BR" sz="2400" dirty="0" smtClean="0"/>
              <a:t>-Mês 1: 6(100%), Mês 2: 9(100%) e Mês 3: 14(100%)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3116"/>
            <a:ext cx="8401050" cy="49117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Melhora na qualidade do atendimento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Agenda do idoso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Aprimoramento nos registros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Capacitação profissional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Foco na prevenção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sobre o processo de aprendizagem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85720" y="250030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Qualificação profissional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Reflexões sobre processos de trabalho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Capacidade de mensurar resultados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Possibilidade de repetir ação em saúde ou iniciar outra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42908" y="428604"/>
            <a:ext cx="3000364" cy="2286016"/>
          </a:xfrm>
        </p:spPr>
        <p:txBody>
          <a:bodyPr>
            <a:normAutofit/>
          </a:bodyPr>
          <a:lstStyle/>
          <a:p>
            <a:r>
              <a:rPr lang="pt-BR" dirty="0" smtClean="0"/>
              <a:t>Santa Maria RS</a:t>
            </a:r>
            <a:endParaRPr lang="pt-BR" dirty="0"/>
          </a:p>
        </p:txBody>
      </p:sp>
      <p:pic>
        <p:nvPicPr>
          <p:cNvPr id="6" name="Espaço Reservado para Conteúdo 5" descr="21212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050" y="142852"/>
            <a:ext cx="6215074" cy="3061386"/>
          </a:xfrm>
        </p:spPr>
      </p:pic>
      <p:sp>
        <p:nvSpPr>
          <p:cNvPr id="4" name="CaixaDeTexto 3"/>
          <p:cNvSpPr txBox="1"/>
          <p:nvPr/>
        </p:nvSpPr>
        <p:spPr>
          <a:xfrm>
            <a:off x="500034" y="3571876"/>
            <a:ext cx="7429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/>
              <a:t> 274.838 mil habitantes (IBGE 2014)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 5ª mais populosa do estado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 Economia baseada na Prestação de Serviços</a:t>
            </a:r>
          </a:p>
          <a:p>
            <a:pPr>
              <a:buFont typeface="Wingdings" pitchFamily="2" charset="2"/>
              <a:buChar char="§"/>
            </a:pPr>
            <a:endParaRPr lang="pt-B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 Saúde: 13 Unidades ESF; 18 Unidades Básicas; 1 </a:t>
            </a:r>
            <a:r>
              <a:rPr lang="pt-BR" sz="2400" dirty="0" err="1" smtClean="0"/>
              <a:t>Nasf</a:t>
            </a:r>
            <a:r>
              <a:rPr lang="pt-BR" sz="2400" dirty="0" smtClean="0"/>
              <a:t>;  4 Pronto Atendimentos;  3 CAPS ; 2 Hospitais Terciários (1-SUS); 6 Secundários (2-SUS)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1143000"/>
          </a:xfrm>
        </p:spPr>
        <p:txBody>
          <a:bodyPr>
            <a:normAutofit fontScale="90000"/>
          </a:bodyPr>
          <a:lstStyle/>
          <a:p>
            <a:r>
              <a:rPr lang="pt-BR" sz="4900" dirty="0" smtClean="0"/>
              <a:t>Muito Obrigado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Espaço Reservado para Conteúdo 3" descr="10486190_797389997013243_402045202780471129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7000924" cy="52506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00042"/>
            <a:ext cx="3857620" cy="3000396"/>
          </a:xfrm>
        </p:spPr>
        <p:txBody>
          <a:bodyPr>
            <a:normAutofit/>
          </a:bodyPr>
          <a:lstStyle/>
          <a:p>
            <a:r>
              <a:rPr lang="pt-BR" sz="4600" dirty="0" smtClean="0"/>
              <a:t>ESF         Roberto </a:t>
            </a:r>
            <a:r>
              <a:rPr lang="pt-BR" sz="4600" dirty="0" err="1" smtClean="0"/>
              <a:t>Binato</a:t>
            </a:r>
            <a:endParaRPr lang="pt-BR" sz="4600" dirty="0"/>
          </a:p>
        </p:txBody>
      </p:sp>
      <p:pic>
        <p:nvPicPr>
          <p:cNvPr id="4" name="Espaço Reservado para Conteúdo 3" descr="10888661_1375848256051737_541093483632465609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90" y="1"/>
            <a:ext cx="5117909" cy="3428999"/>
          </a:xfrm>
        </p:spPr>
      </p:pic>
      <p:sp>
        <p:nvSpPr>
          <p:cNvPr id="5" name="CaixaDeTexto 4"/>
          <p:cNvSpPr txBox="1"/>
          <p:nvPr/>
        </p:nvSpPr>
        <p:spPr>
          <a:xfrm>
            <a:off x="428596" y="3571876"/>
            <a:ext cx="8001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/>
              <a:t>Transformada em ESF há 11 anos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População Estimada: 18.000 usuários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Bairros: Vila Caramelo, Prado e </a:t>
            </a:r>
            <a:r>
              <a:rPr lang="pt-BR" sz="2400" dirty="0" err="1" smtClean="0"/>
              <a:t>Jockey</a:t>
            </a:r>
            <a:r>
              <a:rPr lang="pt-BR" sz="2400" dirty="0" smtClean="0"/>
              <a:t> Clube</a:t>
            </a:r>
          </a:p>
          <a:p>
            <a:pPr>
              <a:buFont typeface="Wingdings" pitchFamily="2" charset="2"/>
              <a:buChar char="§"/>
            </a:pPr>
            <a:endParaRPr lang="pt-BR" sz="900" dirty="0" smtClean="0"/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2 Equipes: 2 Médicos, 2 Enfermeiras, 1 Recepcionista, 1 Serviços Gerais, 1 Dentista, 1 Auxiliar em Saúde Bucal e 13 Agentes Comunitários de Saúde</a:t>
            </a:r>
          </a:p>
          <a:p>
            <a:pPr>
              <a:buFont typeface="Wingdings" pitchFamily="2" charset="2"/>
              <a:buChar char="§"/>
            </a:pPr>
            <a:endParaRPr lang="pt-BR" sz="900" dirty="0" smtClean="0"/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Parceria com a Universidade Franciscana</a:t>
            </a:r>
          </a:p>
          <a:p>
            <a:pPr>
              <a:buFont typeface="Wingdings" pitchFamily="2" charset="2"/>
              <a:buChar char="§"/>
            </a:pPr>
            <a:endParaRPr lang="pt-BR" sz="2000" dirty="0" smtClean="0"/>
          </a:p>
          <a:p>
            <a:pPr>
              <a:buFont typeface="Wingdings" pitchFamily="2" charset="2"/>
              <a:buChar char="§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43800" cy="1143000"/>
          </a:xfrm>
        </p:spPr>
        <p:txBody>
          <a:bodyPr/>
          <a:lstStyle/>
          <a:p>
            <a:r>
              <a:rPr lang="pt-BR" dirty="0" smtClean="0"/>
              <a:t>Situação 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78592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Até o final de 2014 contava a unidade com agendas para </a:t>
            </a:r>
            <a:r>
              <a:rPr lang="pt-BR" sz="2800" dirty="0" err="1" smtClean="0"/>
              <a:t>Hiperdia</a:t>
            </a:r>
            <a:r>
              <a:rPr lang="pt-BR" sz="2800" dirty="0" smtClean="0"/>
              <a:t>, Pré-Natal e Puericultura, sem atendimento específico ao idoso.</a:t>
            </a:r>
          </a:p>
          <a:p>
            <a:r>
              <a:rPr lang="pt-BR" sz="2800" dirty="0" smtClean="0"/>
              <a:t>Inexistência de busca ativa, agendamento, cadastro..</a:t>
            </a:r>
          </a:p>
          <a:p>
            <a:r>
              <a:rPr lang="pt-BR" sz="2800" dirty="0" smtClean="0"/>
              <a:t>Sem Roteiro de Consulta Estruturado</a:t>
            </a:r>
          </a:p>
          <a:p>
            <a:r>
              <a:rPr lang="pt-BR" sz="2800" dirty="0" smtClean="0"/>
              <a:t>Não segue os protocolos do Ministério da Saúde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2900354" cy="1143000"/>
          </a:xfrm>
        </p:spPr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8662" y="1957391"/>
            <a:ext cx="7829576" cy="39719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   </a:t>
            </a:r>
          </a:p>
          <a:p>
            <a:pPr>
              <a:buNone/>
            </a:pPr>
            <a:r>
              <a:rPr lang="pt-BR" dirty="0" smtClean="0"/>
              <a:t>    Melhorar a atenção à saúde do idoso na Estratégia de Saúde da Família Roberto </a:t>
            </a:r>
            <a:r>
              <a:rPr lang="pt-BR" dirty="0" err="1" smtClean="0"/>
              <a:t>Binato</a:t>
            </a:r>
            <a:r>
              <a:rPr lang="pt-BR" dirty="0" smtClean="0"/>
              <a:t>, no município de Santa Maria-RS    (número estimado de 2457 </a:t>
            </a:r>
            <a:r>
              <a:rPr lang="pt-BR" dirty="0" smtClean="0"/>
              <a:t>idosos)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2971792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571612"/>
            <a:ext cx="8401080" cy="498317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Duração de 3 meses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Base teórica: Ministério da Saúde 2006 – Envelhecimento e Saúde da Pessoa Idosa 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Cadastro na Ficha-espelho 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Criação de Agenda específica para o idoso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Capacitações com a equipe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Estrutura física da unidade para atendimentos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6972320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1: Ampliar a cobertura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3179"/>
          </a:xfrm>
        </p:spPr>
        <p:txBody>
          <a:bodyPr/>
          <a:lstStyle/>
          <a:p>
            <a:pPr>
              <a:buNone/>
            </a:pPr>
            <a:r>
              <a:rPr lang="pt-BR" sz="2400" b="1" dirty="0" smtClean="0"/>
              <a:t>Meta 1.1: </a:t>
            </a:r>
            <a:r>
              <a:rPr lang="pt-BR" sz="2400" dirty="0" smtClean="0"/>
              <a:t>Ampliar a cobertura de atenção à saúde do idoso da área da unidade de saúde para 20%.</a:t>
            </a:r>
          </a:p>
          <a:p>
            <a:pPr>
              <a:buNone/>
            </a:pPr>
            <a:r>
              <a:rPr lang="pt-BR" sz="2400" dirty="0" smtClean="0"/>
              <a:t>-Mês 1: 28(1,1%), Mês 2: 43(1,8%) e Mês 3: 91(3,7%)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 descr="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786058"/>
            <a:ext cx="6643734" cy="305906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928662" y="6072206"/>
            <a:ext cx="8429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Cobertura do programa de atenção à saúde do idoso na ESF Roberto </a:t>
            </a:r>
            <a:r>
              <a:rPr lang="pt-BR" sz="1600" dirty="0" err="1" smtClean="0"/>
              <a:t>Binato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1143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Objetivo 2: Ampliar a qualidade do Programa de Saúde do Idoso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Meta 2.1 </a:t>
            </a:r>
            <a:r>
              <a:rPr lang="pt-BR" sz="2400" dirty="0" smtClean="0"/>
              <a:t>Realizar Avaliação Multidimensional Rápida de 100% dos idosos em acompanhamento, utilizando como modelo a proposta de avaliação do Ministério da Saúde.</a:t>
            </a:r>
          </a:p>
          <a:p>
            <a:pPr>
              <a:buNone/>
            </a:pPr>
            <a:r>
              <a:rPr lang="pt-BR" sz="2400" dirty="0" smtClean="0"/>
              <a:t>-Mês 1: 25(89,3%), Mês 2: 42(81,4%) e Mês 3: 87(86,8%)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714620"/>
            <a:ext cx="6283342" cy="35719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14282" y="6215082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Proporção de idosos com avaliação multidimensional rápida em </a:t>
            </a:r>
            <a:r>
              <a:rPr lang="pt-BR" dirty="0" smtClean="0"/>
              <a:t>dia </a:t>
            </a:r>
            <a:r>
              <a:rPr lang="pt-BR" dirty="0" smtClean="0"/>
              <a:t>na ESF Roberto </a:t>
            </a:r>
            <a:r>
              <a:rPr lang="pt-BR" dirty="0" err="1" smtClean="0"/>
              <a:t>Binato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1562</Words>
  <Application>Microsoft Office PowerPoint</Application>
  <PresentationFormat>Apresentação na tela (4:3)</PresentationFormat>
  <Paragraphs>145</Paragraphs>
  <Slides>30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     UNIVERSIDADE FEDERAL DE PELOTAS Faculdade de Medicina Departamento de Medicina Social Curso de Especialização em Saúde da Família - UnaSUS  </vt:lpstr>
      <vt:lpstr>Introdução</vt:lpstr>
      <vt:lpstr>Santa Maria RS</vt:lpstr>
      <vt:lpstr>ESF         Roberto Binato</vt:lpstr>
      <vt:lpstr>Situação Antes da Intervenção</vt:lpstr>
      <vt:lpstr>Objetivo</vt:lpstr>
      <vt:lpstr>Metodologia</vt:lpstr>
      <vt:lpstr>Objetivo 1: Ampliar a cobertura do Programa de Saúde do Idoso</vt:lpstr>
      <vt:lpstr>Objetivo 2: Ampliar a qualidade do Programa de Saúde do Idoso</vt:lpstr>
      <vt:lpstr>Objetivo 2: Ampliar a qualidade do Programa de Saúde do Idoso</vt:lpstr>
      <vt:lpstr>Objetivo 2: Ampliar a qualidade do Programa de Saúde do Idoso</vt:lpstr>
      <vt:lpstr>Objetivo 2: Ampliar a qualidade do Programa de Saúde do Idoso</vt:lpstr>
      <vt:lpstr>Objetivo 2: Ampliar a qualidade do Programa de Saúde do Idoso</vt:lpstr>
      <vt:lpstr>Objetivo 2: Ampliar a qualidade do Programa de Saúde do Idoso</vt:lpstr>
      <vt:lpstr>Objetivo 2: Ampliar a qualidade do Programa de Saúde do Idoso</vt:lpstr>
      <vt:lpstr>Objetivo 2: Ampliar a qualidade do Programa de Saúde do Idoso</vt:lpstr>
      <vt:lpstr>Objetivo 2: Ampliar a qualidade do Programa de Saúde do Idoso</vt:lpstr>
      <vt:lpstr>Objetivo 2: Ampliar a qualidade do Programa de Saúde do Idoso</vt:lpstr>
      <vt:lpstr>Objetivo 3: Ampliar a adesão do Programa de Saúde do Idoso</vt:lpstr>
      <vt:lpstr>Objetivo 4: Ampliar o registro do Programa de Saúde do Idoso</vt:lpstr>
      <vt:lpstr>Objetivo 4: Ampliar o registro do Programa de Saúde do Idoso</vt:lpstr>
      <vt:lpstr>Objetivo 5: Ampliar a avaliação de risco no Programa de Saúde do Idoso</vt:lpstr>
      <vt:lpstr>Objetivo 5: Ampliar a avaliação de risco no Programa de Saúde do Idoso</vt:lpstr>
      <vt:lpstr>Objetivo 5: Ampliar a avaliação de risco no Programa de Saúde do Idoso</vt:lpstr>
      <vt:lpstr>Objetivo 6: Ampliar a Promoção de Saúde do Programa de Saúde do Idoso </vt:lpstr>
      <vt:lpstr>Objetivo 6: Ampliar a Promoção de Saúde do Programa de Saúde do Idoso </vt:lpstr>
      <vt:lpstr>Objetivo 6: Ampliar a Promoção de Saúde do Programa de Saúde do Idoso </vt:lpstr>
      <vt:lpstr>Discussão</vt:lpstr>
      <vt:lpstr>Reflexão sobre o processo de aprendizagem</vt:lpstr>
      <vt:lpstr>Muito Obrigado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Lenise</dc:creator>
  <cp:lastModifiedBy>Jamilles</cp:lastModifiedBy>
  <cp:revision>68</cp:revision>
  <dcterms:modified xsi:type="dcterms:W3CDTF">2015-06-19T20:55:15Z</dcterms:modified>
</cp:coreProperties>
</file>