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3"/>
  </p:notesMasterIdLst>
  <p:sldIdLst>
    <p:sldId id="256" r:id="rId2"/>
    <p:sldId id="262" r:id="rId3"/>
    <p:sldId id="257" r:id="rId4"/>
    <p:sldId id="286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2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7" autoAdjust="0"/>
  </p:normalViewPr>
  <p:slideViewPr>
    <p:cSldViewPr>
      <p:cViewPr varScale="1">
        <p:scale>
          <a:sx n="72" d="100"/>
          <a:sy n="72" d="100"/>
        </p:scale>
        <p:origin x="7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4469929093"/>
          <c:y val="0.3179080958014773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0.49650349650349651</c:v>
                </c:pt>
                <c:pt idx="1">
                  <c:v>0.69930069930069927</c:v>
                </c:pt>
                <c:pt idx="2">
                  <c:v>0.94405594405594406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455808"/>
        <c:axId val="1053449824"/>
      </c:barChart>
      <c:catAx>
        <c:axId val="10534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3449824"/>
        <c:crosses val="autoZero"/>
        <c:auto val="1"/>
        <c:lblAlgn val="ctr"/>
        <c:lblOffset val="100"/>
        <c:noMultiLvlLbl val="0"/>
      </c:catAx>
      <c:valAx>
        <c:axId val="10534498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3455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3021568436592E-2"/>
          <c:y val="4.5215925490190004E-2"/>
          <c:w val="0.92816399594787491"/>
          <c:h val="0.89847896883050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0.70422535211267601</c:v>
                </c:pt>
                <c:pt idx="1">
                  <c:v>0.69</c:v>
                </c:pt>
                <c:pt idx="2">
                  <c:v>0.72592592592592597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3448736"/>
        <c:axId val="1053455264"/>
      </c:barChart>
      <c:catAx>
        <c:axId val="105344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3455264"/>
        <c:crosses val="autoZero"/>
        <c:auto val="1"/>
        <c:lblAlgn val="ctr"/>
        <c:lblOffset val="100"/>
        <c:noMultiLvlLbl val="0"/>
      </c:catAx>
      <c:valAx>
        <c:axId val="10534552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3448736"/>
        <c:crosses val="autoZero"/>
        <c:crossBetween val="between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7660B-E6C0-4E66-A11E-55FA732E80B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3B291-BA38-470B-8CA4-22F10C4C4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56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B291-BA38-470B-8CA4-22F10C4C406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30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3B291-BA38-470B-8CA4-22F10C4C406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9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0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84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50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35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25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630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893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6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2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84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67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1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00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93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7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2B54FB-6E1D-4E9E-8D65-25860D36419E}" type="datetimeFigureOut">
              <a:rPr lang="pt-BR" smtClean="0"/>
              <a:t>13/09/2015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447615-52B7-4C26-B8BC-C85EFD1B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48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3284983"/>
            <a:ext cx="8458200" cy="2790803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pessoa idosa na UBS Gila Almeida, Jacobina do Piauí/PI.</a:t>
            </a:r>
            <a:r>
              <a:rPr lang="pt-BR" sz="2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T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omás 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ladio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osell 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ernández</a:t>
            </a:r>
            <a:r>
              <a:rPr lang="pt-BR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br>
              <a:rPr lang="pt-BR" sz="27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rientador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T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hiago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antos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7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ousa</a:t>
            </a:r>
            <a:b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7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2015                                           </a:t>
            </a:r>
            <a:endParaRPr lang="pt-BR" sz="27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259228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pt-BR" b="1" dirty="0" smtClean="0"/>
              <a:t>        </a:t>
            </a:r>
          </a:p>
          <a:p>
            <a:pPr algn="ctr"/>
            <a:endParaRPr lang="pt-BR" b="1" dirty="0"/>
          </a:p>
          <a:p>
            <a:pPr algn="ctr"/>
            <a:endParaRPr lang="pt-BR" b="1" dirty="0" smtClean="0"/>
          </a:p>
          <a:p>
            <a:pPr algn="ctr"/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</a:t>
            </a:r>
            <a:r>
              <a:rPr lang="pt-BR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ABERTA DO SUS</a:t>
            </a:r>
          </a:p>
          <a:p>
            <a:pPr algn="ctr"/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UNIVERSIDADE </a:t>
            </a:r>
            <a:r>
              <a:rPr lang="pt-BR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 PELOTAS</a:t>
            </a:r>
          </a:p>
          <a:p>
            <a:pPr algn="ctr"/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Especialização </a:t>
            </a:r>
            <a:r>
              <a:rPr lang="pt-BR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Saúde da </a:t>
            </a:r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Trabalho </a:t>
            </a:r>
            <a:r>
              <a:rPr lang="pt-BR" sz="5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Conclusão de </a:t>
            </a:r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pPr algn="ctr"/>
            <a:r>
              <a:rPr lang="pt-BR" sz="5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8</a:t>
            </a:r>
            <a:endParaRPr lang="pt-BR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38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36713"/>
            <a:ext cx="8458200" cy="5904656"/>
          </a:xfrm>
        </p:spPr>
        <p:txBody>
          <a:bodyPr>
            <a:noAutofit/>
          </a:bodyPr>
          <a:lstStyle/>
          <a:p>
            <a:r>
              <a:rPr lang="pt-BR" sz="24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 eixo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rganização e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x-none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 do serviço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Cadastramento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Acolhimento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Atribuições dos profissionais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Garantir materiais e insumos/medicamentos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o atendimento a idosos de &gt; risco de morbimortalidade e fragilizados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profissionais para oferecer orientação individual ou coletiva.</a:t>
            </a:r>
            <a:r>
              <a:rPr lang="es-VE" sz="24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4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58200" cy="66247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Eixo Engajamento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pt-BR" sz="2000" b="1" dirty="0" smtClean="0">
                <a:solidFill>
                  <a:schemeClr val="bg1"/>
                </a:solidFill>
              </a:rPr>
              <a:t>: </a:t>
            </a: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a comunidade sobre:</a:t>
            </a: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físico apropriado e completo (pés, pulsos), avaliação de riscos e saúde bucal e tratamento odontológico, rastreamento para HAS e DM, periodicidade dos exames complementares.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da aquisição dos medicamentos na farmácia popular.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Existência do programa de atenção a saúde dos idosos na unidade.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domiciliares.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adequa dos registros dos idosos.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individuais e coletivas</a:t>
            </a: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58200" cy="65527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Eixo: </a:t>
            </a:r>
            <a:r>
              <a:rPr lang="pt-BR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ualificar a equipe: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multidimensional rápida e exame clínico apropriado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complementares e visitas domiciliares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da HAS e DM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da PA, hemoglicoteste, saúde bucal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ativa</a:t>
            </a:r>
            <a:b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052737"/>
            <a:ext cx="8458200" cy="5023050"/>
          </a:xfrm>
        </p:spPr>
        <p:txBody>
          <a:bodyPr>
            <a:noAutofit/>
          </a:bodyPr>
          <a:lstStyle/>
          <a:p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op. município: 5719 pessoas. 3 ESF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ESF 1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assiste 1430 pessoas  sendo estimado 143 idosos (10%) na área de abrangência.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bjetivo 1. Ampliar a cobertura do programa de saúde do idoso na UBS Gila Almeida.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1.1 Ampliar a cobertura da atenção á saúde do idoso da área da unidade básica de saúde Gila Almeida em um 80%.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1.1 Cobertura do programa de atenção à saúde do idoso na unidade de saúde</a:t>
            </a:r>
            <a:endParaRPr lang="pt-BR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576064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45624" cy="1368152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 01: Proporção de idosos cadastrados na USF Gila Almeida do município Jacobina do Piauí/PI, 2015. Fonte: Planilha Final da Coleta de Dados, 2015</a:t>
            </a:r>
            <a:r>
              <a:rPr lang="pt-B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effectLst/>
              </a:rPr>
              <a:t/>
            </a:r>
            <a:br>
              <a:rPr lang="pt-BR" sz="2000" dirty="0">
                <a:effectLst/>
              </a:rPr>
            </a:br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86550919"/>
              </p:ext>
            </p:extLst>
          </p:nvPr>
        </p:nvGraphicFramePr>
        <p:xfrm>
          <a:off x="755576" y="1556792"/>
          <a:ext cx="7848872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51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5085184"/>
            <a:ext cx="8458200" cy="1440160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b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1 - 71, mês 2 - 100, mês 3 - 135 idosos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3" y="188640"/>
            <a:ext cx="8746232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Objetivo 2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b="1" dirty="0">
                <a:solidFill>
                  <a:schemeClr val="bg1"/>
                </a:solidFill>
              </a:rPr>
              <a:t>Melhorar a qualidade da atenção ao idoso na Unidade de Saúde.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Meta 2.1 Realizar Avaliação Multidimensional Rápida de 100% dos idosos da área de abrangência utilizando como modelo a proposta de avaliação do Ministério da Saúde.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Indicador 2.1. Proporção de idosos com Avaliação Multidimensional Rápida em dia.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Meta 2.2- Realizar exame clínico apropriado em 100% das consultas, incluindo exame físico dos pés, com  palpação dos pulsos tibial posterior e pedioso e medida da sensibilidade a cada três meses para diabéticos.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Indicador 2.2. Proporção de idosos com exame clínico apropriado em dia.</a:t>
            </a:r>
          </a:p>
          <a:p>
            <a:r>
              <a:rPr lang="pt-BR" b="1" dirty="0">
                <a:solidFill>
                  <a:schemeClr val="bg1"/>
                </a:solidFill>
              </a:rPr>
              <a:t>Meta 2.3 Realizar a solicitação de exames complementares periódicos em 100% dos idosos hipertensos e/ou diabéticos.</a:t>
            </a:r>
          </a:p>
          <a:p>
            <a:r>
              <a:rPr lang="pt-BR" b="1" dirty="0">
                <a:solidFill>
                  <a:schemeClr val="bg1"/>
                </a:solidFill>
              </a:rPr>
              <a:t>Indicador 2.3. Proporção de idosos hipertensos e/ou diabéticos com solicitação de exames complementares periódicos em dia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/>
              <a:t>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0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2852936"/>
            <a:ext cx="8458200" cy="3600400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idosos (70,4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b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2 :  69 IDOSOS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(69%) 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mês 3 : 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IDOSOS(72,6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</a:rPr>
              <a:t>Os </a:t>
            </a:r>
            <a:r>
              <a:rPr lang="pt-BR" sz="2000" b="1" dirty="0">
                <a:solidFill>
                  <a:schemeClr val="bg1"/>
                </a:solidFill>
                <a:effectLst/>
              </a:rPr>
              <a:t>37 idosos </a:t>
            </a:r>
            <a:r>
              <a:rPr lang="pt-BR" sz="2000" b="1" dirty="0" smtClean="0">
                <a:solidFill>
                  <a:schemeClr val="bg1"/>
                </a:solidFill>
                <a:effectLst/>
              </a:rPr>
              <a:t>RESTANTES  realizam acompanhamento em </a:t>
            </a:r>
            <a:r>
              <a:rPr lang="pt-BR" sz="2000" b="1" dirty="0">
                <a:solidFill>
                  <a:schemeClr val="bg1"/>
                </a:solidFill>
                <a:effectLst/>
              </a:rPr>
              <a:t>clínicas privadas </a:t>
            </a:r>
            <a:r>
              <a:rPr lang="pt-BR" sz="2000" b="1" dirty="0" smtClean="0">
                <a:solidFill>
                  <a:schemeClr val="bg1"/>
                </a:solidFill>
                <a:effectLst/>
              </a:rPr>
              <a:t>OU USAM REMÈDIOS ASSOCIADOS NÂO ADQUIRIDOS NA UBS.</a:t>
            </a: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32657"/>
            <a:ext cx="8458200" cy="2520280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2.4 Priorizar a prescrição de medicamentos da Farmácia Popular a 100% dos idosos.</a:t>
            </a:r>
          </a:p>
          <a:p>
            <a:pPr algn="just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2.4. Proporção de idosos com prescrição de medicamentos da Farmácia Popular priorizada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296144"/>
          </a:xfrm>
        </p:spPr>
        <p:txBody>
          <a:bodyPr>
            <a:noAutofit/>
          </a:bodyPr>
          <a:lstStyle/>
          <a:p>
            <a:r>
              <a:rPr lang="pt-BR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igura 02:  Proporção de idosos com prescrição de medicamentos da   farmácia popular priorizada na UBS </a:t>
            </a:r>
            <a:r>
              <a:rPr lang="pt-BR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1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 </a:t>
            </a:r>
            <a:r>
              <a:rPr lang="pt-BR" sz="1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lmeida do município Jacobina do Piauí/ PI, 2015. Fonte: Planilha final da coleta de dados, 2015.</a:t>
            </a:r>
            <a:br>
              <a:rPr lang="pt-BR" sz="1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695437"/>
              </p:ext>
            </p:extLst>
          </p:nvPr>
        </p:nvGraphicFramePr>
        <p:xfrm>
          <a:off x="703176" y="1556792"/>
          <a:ext cx="7890048" cy="464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8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58200" cy="6463211"/>
          </a:xfrm>
        </p:spPr>
        <p:txBody>
          <a:bodyPr>
            <a:normAutofit fontScale="90000"/>
          </a:bodyPr>
          <a:lstStyle/>
          <a:p>
            <a:pPr indent="0"/>
            <a:r>
              <a:rPr lang="pt-BR" sz="2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2.5 Cadastrar 100% dos idosos acamados ou com problemas de locomoção. (estimativa de 8% dos idosos da área 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12).</a:t>
            </a:r>
            <a:b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ndicador 2.5. </a:t>
            </a:r>
            <a:r>
              <a:rPr lang="pt-BR" sz="2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roporção de idosos acamados ou com problemas de locomoção cadastrados.</a:t>
            </a:r>
            <a:b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 – 12 idosos, mês 2 – 18; mês 3 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18 idosos.</a:t>
            </a:r>
            <a:r>
              <a:rPr lang="pt-BR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 2.6 Realizar visita domiciliar a 100% dos idosos acamados ou com problemas de locomoção. </a:t>
            </a:r>
            <a:b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2.6. proporção de idosos acamados ou com problemas de locomoção com visita domiciliar</a:t>
            </a:r>
            <a: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2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12; mês 2 – 18; mês 3 – 18 idosos</a:t>
            </a:r>
            <a:r>
              <a:rPr lang="pt-BR" sz="24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pt-BR" sz="67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pt-BR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5013175"/>
            <a:ext cx="8458200" cy="144016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b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1 - </a:t>
            </a:r>
            <a:r>
              <a:rPr lang="pt-B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 </a:t>
            </a:r>
            <a:r>
              <a:rPr lang="pt-BR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2 - 7</a:t>
            </a:r>
            <a:r>
              <a:rPr lang="pt-B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mês 3 - </a:t>
            </a:r>
            <a:r>
              <a:rPr lang="pt-B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 </a:t>
            </a:r>
            <a:r>
              <a:rPr lang="pt-BR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58200" cy="6408711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/>
              <a:t> </a:t>
            </a:r>
            <a:r>
              <a:rPr lang="pt-BR" sz="2400" b="1" dirty="0">
                <a:solidFill>
                  <a:schemeClr val="bg1"/>
                </a:solidFill>
              </a:rPr>
              <a:t>Meta 2.7 Rastrear 100% dos idosos para HAS.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2.7. Proporção de idosos com verificação da PA na última consulta.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71 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2 - 100, mês 3 - 135 idosos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2.8 Rastrear 100% dos idosos com PA sustentada &gt; que 135/80mmHg ou com diagnóstico de HAS para DM.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2.8. Proporção de idosos c/ HAS rastreados para DM</a:t>
            </a:r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3968"/>
            <a:ext cx="8424936" cy="1093440"/>
          </a:xfrm>
        </p:spPr>
        <p:txBody>
          <a:bodyPr/>
          <a:lstStyle/>
          <a:p>
            <a:r>
              <a:rPr lang="pt-BR" dirty="0" smtClean="0"/>
              <a:t>              </a:t>
            </a:r>
            <a:r>
              <a:rPr lang="pt-BR" dirty="0" smtClean="0"/>
              <a:t>          </a:t>
            </a:r>
            <a:r>
              <a:rPr lang="pt-BR" b="1" dirty="0" smtClean="0">
                <a:solidFill>
                  <a:schemeClr val="bg1"/>
                </a:solidFill>
              </a:rPr>
              <a:t>Introdução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67408"/>
            <a:ext cx="8424936" cy="5285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 2025, segundo a OMS, o brasil será o sexto país do mundo em número de idosos.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do Ministério da Saúde “Brasil Saudável” envolve uma ação nacional para criar políticas públicas que promovam modos de viver mais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saudáveis promovendo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 de atividades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físicas,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a alimentos saudáveis e a redução do consumo de tabaco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base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signifique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ganho substancial em qualidade de vida e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8208912" cy="188081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b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mês 1 - 71, mês 2 - 100, mês 3 - 135 idosos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58200" cy="374441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2.9 Realizar avaliação da necessidade de atendimento odontológico em 100% dos idosos.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2.9. Proporção de idosos com avaliação da necessidade de atendimento odontológico.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Meta </a:t>
            </a:r>
            <a:r>
              <a:rPr lang="pt-BR" sz="2400" b="1" dirty="0">
                <a:solidFill>
                  <a:schemeClr val="bg1"/>
                </a:solidFill>
              </a:rPr>
              <a:t>2.10 Realizar a primeira consulta odontológica para 100% dos idosos.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2.10. Proporção de idosos com primeira consulta odontológica programática.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077073"/>
            <a:ext cx="8295456" cy="199871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1 - 71, mês 2 - 100, mês 3 - 135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idosos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Objetivo 4. Melhorar o registro das informações.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4.1. Manter registro específico de 100% das pessoas idosas.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4.1. Proporção de idosos com registro na ficha de acompanhamento/espelho em dia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4.2. Distribuir a Caderneta de Saúde da Pessoa Idosa a 100% dos idosos cadastrados.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4.2. Proporção de idosos com Caderneta de Saúde da Pessoa Idosa.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9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4941168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1 - 71, mês 2 - 100, mês 3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135 idosos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Objetivo 5. Mapear os idosos de risco da área de abrangência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5.1. Rastrear 100% das pessoas idosas para risco de morbimortalidade.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5.1. Proporção de idosos com avaliação do risco de morbimortalidade em dia</a:t>
            </a:r>
            <a:r>
              <a:rPr lang="pt-BR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Meta 5.2. Investigar a presença de indicadores de fragilização na velhice em 100% das pessoas idosas.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Indicador 5.2. Proporção de idosos com avaliação para fragilização na velhice em dia.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/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5157192"/>
            <a:ext cx="7920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100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b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1 - 71, mês 2 - 100, mês 3 - 135 idosos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693596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5.3 Investigar a rede social de 100% dos idosos.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5.3. Proporção de idosos com avaliação da rede social em dia.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6. Promover a saúde dos idosos.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6.1. Garantir orientação nutricional para hábitos alimentares saudáveis a 100% das pessoas idosas.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6.1. Proporção de idosos que receberam orientação nutricional para hábitos alimentares saudáveis.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6.2. Garantir orientação para a prática regular de atividade física a 100% idosos.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6.2. Proporção de idosos que receberam orientação sobre prática regular de atividade física.</a:t>
            </a:r>
          </a:p>
          <a:p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6.3. Garantir orientações sobre higiene bucal (incluindo higiene de próteses dentárias) para 100% dos idosos cadastrados.</a:t>
            </a:r>
          </a:p>
          <a:p>
            <a:r>
              <a:rPr 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6.3. Proporção de idosos que receberam orientação sobre higiene bucal.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4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548680"/>
            <a:ext cx="3902968" cy="552710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33528" y="1196752"/>
            <a:ext cx="3979168" cy="674136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implementação de estratégias que visam à integralidade no atendimento, que motivem a participação da comunidade, através do engajamento público permitiu superar as dificuldades que nos impediam aumentar a cobertura no atendimento dos idosos, controlar os fatores de risco e implementar fatores protetores, promovendo qualidade de vida.</a:t>
            </a:r>
            <a:endParaRPr lang="es-V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664"/>
            <a:ext cx="47525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9036496" cy="432047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da Gestão para o desenvolvimento da intervenção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4248472" cy="604867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Disponibilizou instrumentos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Garantiu a diminuição do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da entrega dos exames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laboratoriais.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Garantiu 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cadernetas de saúde da pessoa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idosa.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4-Garantiu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 para o traslado dos idosos faltosos e para visita aos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acamados.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Aquisição de equipes novos e calibragem dos existentes para a avaliação dos idosos.</a:t>
            </a:r>
          </a:p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Garantiu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vagas dos usuários encaminhados a outras especialidades médicas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536504" cy="52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908721"/>
            <a:ext cx="8458200" cy="5167066"/>
          </a:xfrm>
        </p:spPr>
        <p:txBody>
          <a:bodyPr>
            <a:normAutofit/>
          </a:bodyPr>
          <a:lstStyle/>
          <a:p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a equipe está qualificada para oferecer um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visando a promoção de saúde.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promoveu e intensificou o trabalho integrado da equipe.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Recadastramento atualizado dos idosos pelos ACS.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ofertar cuidado singular de saúde, conforme a estratificação do risco individual e do tratamento da doença.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4225" y="332656"/>
            <a:ext cx="8458200" cy="576065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da </a:t>
            </a:r>
            <a:r>
              <a:rPr lang="pt-BR" b="1" dirty="0" smtClean="0">
                <a:solidFill>
                  <a:schemeClr val="bg1"/>
                </a:solidFill>
              </a:rPr>
              <a:t>intervenção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para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 fontScale="55000" lnSpcReduction="20000"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do Programa de Saúde da Pessoa Idosa na Unidade.</a:t>
            </a:r>
          </a:p>
          <a:p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registro de dados de cobertura da população alvo é significativo.</a:t>
            </a:r>
          </a:p>
          <a:p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Protocolo.</a:t>
            </a:r>
          </a:p>
          <a:p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Acolhimento/avaliação </a:t>
            </a: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 pela enfermagem.</a:t>
            </a:r>
          </a:p>
          <a:p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saúde bucal.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para A                                                       </a:t>
            </a: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omunidade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24745"/>
            <a:ext cx="3960440" cy="5544615"/>
          </a:xfrm>
        </p:spPr>
        <p:txBody>
          <a:bodyPr>
            <a:normAutofit fontScale="77500" lnSpcReduction="20000"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Facilidade do acesso aos serviços.</a:t>
            </a:r>
          </a:p>
          <a:p>
            <a:pPr>
              <a:buFont typeface="Wingdings" pitchFamily="2" charset="2"/>
              <a:buChar char="q"/>
            </a:pPr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e escuta qualificada, sendo atendidas suas necessidades de saúde.</a:t>
            </a:r>
          </a:p>
          <a:p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educação em saúde constitui uns dos benefícios de maior importância.</a:t>
            </a:r>
          </a:p>
          <a:p>
            <a:pPr>
              <a:buFont typeface="Wingdings" pitchFamily="2" charset="2"/>
              <a:buChar char="q"/>
            </a:pPr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 do Grupo de Apoio Comunitário.</a:t>
            </a:r>
          </a:p>
          <a:p>
            <a:pPr>
              <a:buFont typeface="Wingdings" pitchFamily="2" charset="2"/>
              <a:buChar char="q"/>
            </a:pPr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Local de Saúde com participação ativa.</a:t>
            </a:r>
          </a:p>
          <a:p>
            <a:pPr>
              <a:buFont typeface="Wingdings" pitchFamily="2" charset="2"/>
              <a:buChar char="q"/>
            </a:pPr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 descr="C:\Users\tomass\Pictures\UBS Jacobina\Foto0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5"/>
            <a:ext cx="4752528" cy="57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Incorporação da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à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rotina do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serviço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24623"/>
            <a:ext cx="3960440" cy="5760639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Conseguimos 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 cobertura do programa, continuamos atualizando cadastro e avaliando os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de forma integral desde o acolhimento, os registros continuam sendo atualizados , continuamos avaliando a população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faixa etária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objetivo de atingir o 100% da mesma e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aperfeiçoar o Programa na unidade. 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19"/>
            <a:ext cx="4824536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58200" cy="62646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acobina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iauí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município situado na região do alto médio Canindé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opulação estimada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5.719 habitantes 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xtensão territorial: 1.453,0 km²</a:t>
            </a:r>
            <a:b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izinho dos municípios:</a:t>
            </a:r>
            <a:r>
              <a:rPr lang="pt-BR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Conceição de </a:t>
            </a:r>
            <a:r>
              <a:rPr lang="pt-BR" sz="2000" b="1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anindé, Patos do </a:t>
            </a:r>
            <a:r>
              <a:rPr lang="pt-BR" sz="2000" b="1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iauí e Caridade do Canindé e Paulistana.</a:t>
            </a:r>
            <a:b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 disponibilidade de CEO, atenção especializada e nem serviço hospitalar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Três equipes de saúde:</a:t>
            </a:r>
            <a:r>
              <a:rPr lang="pt-BR" sz="2000" dirty="0">
                <a:solidFill>
                  <a:schemeClr val="bg1"/>
                </a:solidFill>
                <a:effectLst/>
              </a:rPr>
              <a:t> </a:t>
            </a:r>
            <a:r>
              <a:rPr lang="pt-BR" sz="2000" cap="none" dirty="0" smtClean="0">
                <a:solidFill>
                  <a:schemeClr val="bg1"/>
                </a:solidFill>
                <a:effectLst/>
              </a:rPr>
              <a:t> </a:t>
            </a:r>
            <a:r>
              <a:rPr lang="pt-BR" sz="2000" b="1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equipe 1 assiste 1430 pessoas , a equipe 2 assiste 2008 pessoas e a equipe 3 assiste 2281 pacientes usuários.</a:t>
            </a:r>
            <a: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58200" cy="7200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t-BR" sz="2800" b="1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endParaRPr lang="es-VE" sz="28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56984" cy="86409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aprendizagem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96752"/>
            <a:ext cx="8359080" cy="511256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Minha aprendizagem não foi apenas sobre os conteúdos propostos pelo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melhoro minha compreensão da linguagem português.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curso favoreceu a capacitação nos protocolos de atendimento e atualização na avaliação dos usuários.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Considero factível flexibilizar pedagogicamente o tempo individual de aprendizagem do aluno. </a:t>
            </a:r>
          </a:p>
          <a:p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processo de aprendizagem foi dando-se de forma gradual e na medida em que o discutido se aplicava à pratica cotidiana.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168095"/>
            <a:ext cx="8143056" cy="66861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Obrigado 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8359080" cy="420054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6713"/>
            <a:ext cx="7999040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19" y="116632"/>
            <a:ext cx="8784977" cy="3168353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UBS: G</a:t>
            </a: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 Almeida</a:t>
            </a: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com estrutura física ainda fora do padrão preconizado pelo Ministério da Saúde</a:t>
            </a: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</a:t>
            </a: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Vinculada ao SUS.</a:t>
            </a:r>
            <a:b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atenção de equipe de saúde da família.</a:t>
            </a:r>
            <a:b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Barreiras arquitetônicas:  falta de corrimãos,  ausência de banheiros para cadeirantes, ausência de tapetes antiderrapantes,  inexistência de rampas</a:t>
            </a:r>
            <a:b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sofre reformulações para ajustar o que ainda está fora do padrão, em termos físicos.</a:t>
            </a:r>
            <a:r>
              <a:rPr lang="es-VE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927032" cy="331236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068960"/>
            <a:ext cx="878497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58200" cy="5184575"/>
          </a:xfrm>
        </p:spPr>
        <p:txBody>
          <a:bodyPr/>
          <a:lstStyle/>
          <a:p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recepção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salas de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imunização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sala de nebulização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consultórios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pronto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 1 sala de observação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consultório odontológico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Farmácia básica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sala de Fisioterapia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banheiros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copa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garagem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576064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física da UBS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1648" y="1268760"/>
            <a:ext cx="8136904" cy="5311082"/>
          </a:xfrm>
        </p:spPr>
        <p:txBody>
          <a:bodyPr>
            <a:normAutofit/>
          </a:bodyPr>
          <a:lstStyle/>
          <a:p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maior de 60 anos estimada (segundo planilha coleta de dados): 143 pessoas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acompanhamento pela equipe: 57 idosos (25,6%)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com HAS: 31 idosos (21,6%).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com DM: 18 idosos (12,5%)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com avaliação bucal: 11 idosos (7,6%) 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com avaliação da rede social, fragilidade e risco cardiovascular individual: 0 (0%)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atenção a pessoa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Idosa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não implementado na Unidade.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100811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programa de saúde da pessoa idosa ao inicio da intervenção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772816"/>
            <a:ext cx="8458200" cy="446449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 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no intuito de melhorar a qualidade dos serviços de saúde desenvolveu ações que visam promover mudanças nos comportamentos e estilos de vida dos idosos, famílias e comunidade, implementando  estratégias que visam à integralidade no atendimento e  motivem a participação da comunidade, permitindo superar as dificuldades que nos impediam aumentar a cobertura no atendimento dos idosos, controlar os fatores de risco e implementar fatores protetores promovendo qualidade de vida</a:t>
            </a:r>
            <a:r>
              <a:rPr lang="es-VE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VE" sz="24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116" y="260648"/>
            <a:ext cx="8458200" cy="151216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Geral: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Melhoria da atenção à saúde da pessoa idosa na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 Almeida, Jacobina do Piauí/PI.</a:t>
            </a:r>
          </a:p>
          <a:p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068" y="1581324"/>
            <a:ext cx="8458200" cy="4230963"/>
          </a:xfrm>
        </p:spPr>
        <p:txBody>
          <a:bodyPr>
            <a:normAutofit/>
          </a:bodyPr>
          <a:lstStyle/>
          <a:p>
            <a:r>
              <a:rPr lang="pt-BR" sz="2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 projeto foi estruturado para ser desenvolvido no período de 12 semanas na unidade de saúde de saúde (UBS) Gila Almeida, no município de Jacobina do Piauí/</a:t>
            </a:r>
            <a:r>
              <a:rPr lang="pt-BR" sz="2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iauí.</a:t>
            </a:r>
            <a:b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articiparam da intervenção 135 pessoas maiores de 60 anos</a:t>
            </a:r>
            <a:r>
              <a:rPr lang="pt-BR" sz="2800" b="1" cap="none" dirty="0" smtClean="0">
                <a:solidFill>
                  <a:schemeClr val="bg1"/>
                </a:solidFill>
              </a:rPr>
              <a:t>.</a:t>
            </a:r>
            <a:r>
              <a:rPr lang="es-VE" sz="2800" b="1" cap="none" dirty="0" smtClean="0">
                <a:solidFill>
                  <a:schemeClr val="bg1"/>
                </a:solidFill>
              </a:rPr>
              <a:t/>
            </a:r>
            <a:br>
              <a:rPr lang="es-VE" sz="2800" b="1" cap="none" dirty="0" smtClean="0">
                <a:solidFill>
                  <a:schemeClr val="bg1"/>
                </a:solidFill>
              </a:rPr>
            </a:br>
            <a:endParaRPr lang="pt-BR" sz="2800" b="1" cap="none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5393" y="836712"/>
            <a:ext cx="8458200" cy="648072"/>
          </a:xfrm>
        </p:spPr>
        <p:txBody>
          <a:bodyPr>
            <a:norm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Metodología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49288"/>
            <a:ext cx="8458200" cy="6408712"/>
          </a:xfrm>
        </p:spPr>
        <p:txBody>
          <a:bodyPr>
            <a:noAutofit/>
          </a:bodyPr>
          <a:lstStyle/>
          <a:p>
            <a:r>
              <a:rPr lang="pt-BR" sz="24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 eixo </a:t>
            </a:r>
            <a:r>
              <a:rPr lang="pt-BR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onitoramento e Avaliação</a:t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Registros: fichas-espelho, prontuários, caderneta de saúde da pessoa idosa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domiciliares ao acamados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Prescrição de medicamentos da farmácia popular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clínica no acolhimento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usca ativa aos faltosos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risco: avaliação multidimensional rápida, score de Framinghan, fragilização na velhice, rede de apoio social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Orientações: alimentação saudável, atividade física regular;</a:t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 odontológica.</a:t>
            </a:r>
            <a:r>
              <a:rPr lang="es-VE" sz="20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2000" b="1" cap="small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724</TotalTime>
  <Words>1415</Words>
  <Application>Microsoft Office PowerPoint</Application>
  <PresentationFormat>Apresentação na tela (4:3)</PresentationFormat>
  <Paragraphs>123</Paragraphs>
  <Slides>31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Wingdings 3</vt:lpstr>
      <vt:lpstr>Fatia</vt:lpstr>
      <vt:lpstr>Melhoria da atenção à saúde da pessoa idosa na UBS Gila Almeida, Jacobina do Piauí/PI.                   Tomás Eladio Rosell Hernández                                               Orientador: Thiago Santos de Sousa                                              2015                                           </vt:lpstr>
      <vt:lpstr>                        Introdução</vt:lpstr>
      <vt:lpstr>Jacobina do Piauí : município situado na região do alto médio Canindé População estimada : 5.719 habitantes  Extensão territorial: 1.453,0 km²  Vizinho dos municípios: Conceição de Canindé, Patos do Piauí e Caridade do Canindé e Paulistana.  Não tem disponibilidade de CEO, atenção especializada e nem serviço hospitalar.  Três equipes de saúde:  equipe 1 assiste 1430 pessoas , a equipe 2 assiste 2008 pessoas e a equipe 3 assiste 2281 pacientes usuários.      </vt:lpstr>
      <vt:lpstr>UBS: Gila Almeida  com estrutura física ainda fora do padrão preconizado pelo Ministério da Saúde.  Vinculada ao SUS. Modelo de atenção de equipe de saúde da família. Barreiras arquitetônicas:  falta de corrimãos,  ausência de banheiros para cadeirantes, ausência de tapetes antiderrapantes,  inexistência de rampas A UBS atualmente sofre reformulações para ajustar o que ainda está fora do padrão, em termos físicos. </vt:lpstr>
      <vt:lpstr>1 sala de recepção 2 salas de espera 1 sala de imunização 1 sala de nebulização 1 sala de reunião  4 consultórios  1 sala de pronto atendimento e 1 sala de observação 1 consultório odontológico 1 Farmácia básica 1 sala de Fisioterapia 4 banheiros 1 copa 1 garagem</vt:lpstr>
      <vt:lpstr>População maior de 60 anos estimada (segundo planilha coleta de dados): 143 pessoas Com acompanhamento pela equipe: 57 idosos (25,6%)  Idosos com HAS: 31 idosos (21,6%). Idosos com DM: 18 idosos (12,5%)  Idosos com avaliação bucal: 11 idosos (7,6%)  Idosos com avaliação da rede social, fragilidade e risco cardiovascular individual: 0 (0%) Programa de atenção a pessoa Idosa: não implementado na Unidade.  </vt:lpstr>
      <vt:lpstr>A ESF 1  no intuito de melhorar a qualidade dos serviços de saúde desenvolveu ações que visam promover mudanças nos comportamentos e estilos de vida dos idosos, famílias e comunidade, implementando  estratégias que visam à integralidade no atendimento e  motivem a participação da comunidade, permitindo superar as dificuldades que nos impediam aumentar a cobertura no atendimento dos idosos, controlar os fatores de risco e implementar fatores protetores promovendo qualidade de vida </vt:lpstr>
      <vt:lpstr>Este projeto foi estruturado para ser desenvolvido no período de 12 semanas na unidade de saúde de saúde (UBS) Gila Almeida, no município de Jacobina do Piauí/Piauí.  Participaram da intervenção 135 pessoas maiores de 60 anos. </vt:lpstr>
      <vt:lpstr>ações eixo Monitoramento e Avaliação  Registros: fichas-espelho, prontuários, caderneta de saúde da pessoa idosa  Visitas domiciliares ao acamados  Prescrição de medicamentos da farmácia popular  Avaliação clínica no acolhimento  Busca ativa aos faltosos  Avaliação de risco: avaliação multidimensional rápida, score de Framinghan, fragilização na velhice, rede de apoio social  Orientações: alimentação saudável, atividade física regular;  Consulta odontológica. </vt:lpstr>
      <vt:lpstr>ações eixo Organização e Gestão do serviço   Cadastramento    Acolhimento   Atribuições dos profissionais   Garantir materiais e insumos/medicamentos   Agenda  Priorizar o atendimento a idosos de &gt; risco de morbimortalidade e fragilizados  Definir profissionais para oferecer orientação individual ou coletiva. </vt:lpstr>
      <vt:lpstr>Ações Eixo Engajamento Público: Orientar a comunidade sobre:  Exame físico apropriado e completo (pés, pulsos), avaliação de riscos e saúde bucal e tratamento odontológico, rastreamento para HAS e DM, periodicidade dos exames complementares.  Direito da aquisição dos medicamentos na farmácia popular.  Existência do programa de atenção a saúde dos idosos na unidade.  Visitas domiciliares.  Manutenção adequa dos registros dos idosos.  Orientações individuais e coletivas.  </vt:lpstr>
      <vt:lpstr>Ações Eixo: Qualificação da Prática clínica Qualificar a equipe: Acolhimento Avaliação multidimensional rápida e exame clínico apropriado Exames complementares e visitas domiciliares Tratamento da HAS e DM Avaliação da PA, hemoglicoteste, saúde bucal Busca ativa Registros. </vt:lpstr>
      <vt:lpstr>Pop. município: 5719 pessoas. 3 ESF  ESF 1 assiste 1430 pessoas  sendo estimado 143 idosos (10%) na área de abrangência.  Objetivo 1. Ampliar a cobertura do programa de saúde do idoso na UBS Gila Almeida.  Meta 1.1 Ampliar a cobertura da atenção á saúde do idoso da área da unidade básica de saúde Gila Almeida em um 80%.  indicador 1.1 Cobertura do programa de atenção à saúde do idoso na unidade de saúde</vt:lpstr>
      <vt:lpstr>Figura 01: Proporção de idosos cadastrados na USF Gila Almeida do município Jacobina do Piauí/PI, 2015. Fonte: Planilha Final da Coleta de Dados, 2015. </vt:lpstr>
      <vt:lpstr>100% mês 1 - 71, mês 2 - 100, mês 3 - 135 idosos </vt:lpstr>
      <vt:lpstr>mês 1: 50 idosos (70,4%) Mês 2 :  69 IDOSOS (69%)  mês 3 :  98 IDOSOS(72,6%)   Os 37 idosos RESTANTES  realizam acompanhamento em clínicas privadas OU USAM REMÈDIOS ASSOCIADOS NÂO ADQUIRIDOS NA UBS.</vt:lpstr>
      <vt:lpstr>Figura 02:  Proporção de idosos com prescrição de medicamentos da   farmácia popular priorizada na UBS Gila Almeida do município Jacobina do Piauí/ PI, 2015. Fonte: Planilha final da coleta de dados, 2015.  </vt:lpstr>
      <vt:lpstr>Meta 2.5 Cadastrar 100% dos idosos acamados ou com problemas de locomoção. (estimativa de 8% dos idosos da área  12). Indicador 2.5. Proporção de idosos acamados ou com problemas de locomoção cadastrados. mês 1 – 12 idosos, mês 2 – 18; mês 3  18 idosos.100%   Meta 2.6 Realizar visita domiciliar a 100% dos idosos acamados ou com problemas de locomoção.   Indicador 2.6. proporção de idosos acamados ou com problemas de locomoção com visita domiciliar. mês 1 – 12; mês 2 – 18; mês 3 – 18 idosos  100%  </vt:lpstr>
      <vt:lpstr>  100% mês 1 - 52, mês 2 - 70, mês 3 - 99 idosos </vt:lpstr>
      <vt:lpstr>100% mês 1 - 71, mês 2 - 100, mês 3 - 135 idosos</vt:lpstr>
      <vt:lpstr> 100% mês 1 - 71, mês 2 - 100, mês 3 - 135    idosos</vt:lpstr>
      <vt:lpstr>  100% mês 1 - 71, mês 2 - 100, mês 3 - 135 idosos</vt:lpstr>
      <vt:lpstr>  100% mês 1 - 71, mês 2 - 100, mês 3 - 135 idosos</vt:lpstr>
      <vt:lpstr>Apresentação do PowerPoint</vt:lpstr>
      <vt:lpstr>Apoio da Gestão para o desenvolvimento da intervenção</vt:lpstr>
      <vt:lpstr>Atualmente a equipe está qualificada para oferecer um atendimento visando a promoção de saúde.  A intervenção promoveu e intensificou o trabalho integrado da equipe.  Recadastramento atualizado dos idosos pelos ACS.  Conseguimos ofertar cuidado singular de saúde, conforme a estratificação do risco individual e do tratamento da doença. </vt:lpstr>
      <vt:lpstr>Importância da Intervenção para o Serviço</vt:lpstr>
      <vt:lpstr>Importância da Intervenção para A                                                       Comunidade</vt:lpstr>
      <vt:lpstr>Nível de Incorporação da Intervenção à rotina do    serviço</vt:lpstr>
      <vt:lpstr>Reflexão crítica sobre o processo da      aprendizagem</vt:lpstr>
      <vt:lpstr>Obrigado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Tomas</dc:creator>
  <cp:lastModifiedBy>Tomas</cp:lastModifiedBy>
  <cp:revision>84</cp:revision>
  <dcterms:created xsi:type="dcterms:W3CDTF">2015-09-10T15:08:28Z</dcterms:created>
  <dcterms:modified xsi:type="dcterms:W3CDTF">2015-09-13T16:36:06Z</dcterms:modified>
</cp:coreProperties>
</file>