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\Downloads\2014_09_14%20Planilha%20de%20Coleta%20de%20Dados%20Ca%20de%20Colo%20e%20Mama-%20NOV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\Downloads\2014_09_14%20Planilha%20de%20Coleta%20de%20Dados%20Ca%20de%20Colo%20e%20Mama-%20NOV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llys%20Dantas\Documents\2014_09_14%20Planilha%20de%20Coleta%20de%20Dados%20Ca%20de%20Colo%20e%20Mama-%20NOV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483"/>
          <c:y val="0.24509745256622298"/>
          <c:w val="0.8584915546823807"/>
          <c:h val="0.622547529518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'[2014_09_14 Planilha de Coleta de Dados Ca de Colo e Mama- NOVA.xls]Indicadores'!$C$5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'[2014_09_14 Planilha de Coleta de Dados Ca de Colo e Mama- NOVA.xls]Indicadores'!$D$4:$F$4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'[2014_09_14 Planilha de Coleta de Dados Ca de Colo e Mama- NOVA.xls]Indicadores'!$D$5:$F$5</c:f>
              <c:numCache>
                <c:formatCode>0.0%</c:formatCode>
                <c:ptCount val="3"/>
                <c:pt idx="0">
                  <c:v>0.17218543046357615</c:v>
                </c:pt>
                <c:pt idx="1">
                  <c:v>0.59602649006622521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82240"/>
        <c:axId val="49225088"/>
      </c:barChart>
      <c:catAx>
        <c:axId val="478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25088"/>
        <c:crosses val="autoZero"/>
        <c:auto val="1"/>
        <c:lblAlgn val="ctr"/>
        <c:lblOffset val="100"/>
        <c:noMultiLvlLbl val="0"/>
      </c:catAx>
      <c:valAx>
        <c:axId val="49225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882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'[2014_09_14 Planilha de Coleta de Dados Ca de Colo e Mama- NOVA.xls]Indicadores'!$C$10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'[2014_09_14 Planilha de Coleta de Dados Ca de Colo e Mama- NOVA.xls]Indicadores'!$D$9:$F$9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'[2014_09_14 Planilha de Coleta de Dados Ca de Colo e Mama- NOVA.xls]Indicadores'!$D$10:$F$10</c:f>
              <c:numCache>
                <c:formatCode>0.0%</c:formatCode>
                <c:ptCount val="3"/>
                <c:pt idx="0">
                  <c:v>0.22222222222222221</c:v>
                </c:pt>
                <c:pt idx="1">
                  <c:v>0.87777777777777777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71936"/>
        <c:axId val="49274240"/>
      </c:barChart>
      <c:catAx>
        <c:axId val="492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74240"/>
        <c:crosses val="autoZero"/>
        <c:auto val="1"/>
        <c:lblAlgn val="ctr"/>
        <c:lblOffset val="100"/>
        <c:noMultiLvlLbl val="0"/>
      </c:catAx>
      <c:valAx>
        <c:axId val="492742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27193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9.0909090909090912E-2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544192"/>
        <c:axId val="49546752"/>
      </c:barChart>
      <c:catAx>
        <c:axId val="495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546752"/>
        <c:crosses val="autoZero"/>
        <c:auto val="1"/>
        <c:lblAlgn val="ctr"/>
        <c:lblOffset val="100"/>
        <c:noMultiLvlLbl val="0"/>
      </c:catAx>
      <c:valAx>
        <c:axId val="495467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544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FB59-2DAF-4644-8F42-733E641775F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E1DFF-805A-449F-8BE3-3D1101F795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76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Acho que com os percentuais no gráfico pode tirar o marcado em vermelho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Apesar</a:t>
            </a:r>
            <a:r>
              <a:rPr lang="pt-BR" baseline="0" dirty="0" smtClean="0"/>
              <a:t> de não se solicitado no material da UFPEL, nas apresentações de Natal vários </a:t>
            </a:r>
            <a:r>
              <a:rPr lang="pt-BR" baseline="0" dirty="0" err="1" smtClean="0"/>
              <a:t>especializandos</a:t>
            </a:r>
            <a:r>
              <a:rPr lang="pt-BR" baseline="0" dirty="0" smtClean="0"/>
              <a:t> colocaram.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Precisa colocar os</a:t>
            </a:r>
            <a:r>
              <a:rPr lang="pt-BR" baseline="0" dirty="0" smtClean="0">
                <a:solidFill>
                  <a:srgbClr val="FF0000"/>
                </a:solidFill>
              </a:rPr>
              <a:t> gráficos  dessa forma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Acho que com os percentuais no gráfico pode tirar o marcado em vermelho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Acho que com os percentuais no gráfico pode tirar o marcado em vermelho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Acho que com os percentuais no gráfico pode tirar o marcado em vermelho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Acho que com os percentuais no gráfico pode tirar o marcado em vermelho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4BAF-A6A5-4E35-B4E2-F58CF66BEC0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7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3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8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3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7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1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1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8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70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8252-1C3A-4778-8C74-E7090C3A65C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9B01-B622-4BE1-A45C-5BF8E2B78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35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inca.gov.br/enfermagem/index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77274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pt-BR" sz="2800" dirty="0" err="1" smtClean="0">
                <a:solidFill>
                  <a:schemeClr val="tx1"/>
                </a:solidFill>
              </a:rPr>
              <a:t>Tallys</a:t>
            </a:r>
            <a:r>
              <a:rPr lang="pt-BR" sz="2800" dirty="0" smtClean="0">
                <a:solidFill>
                  <a:schemeClr val="tx1"/>
                </a:solidFill>
              </a:rPr>
              <a:t> Dantas</a:t>
            </a:r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Orientadora: </a:t>
            </a:r>
            <a:r>
              <a:rPr lang="pt-BR" sz="2000" dirty="0" smtClean="0">
                <a:solidFill>
                  <a:schemeClr val="tx1"/>
                </a:solidFill>
              </a:rPr>
              <a:t>Ângela Wilma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2015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10606" r="7522" b="25397"/>
          <a:stretch/>
        </p:blipFill>
        <p:spPr bwMode="auto">
          <a:xfrm>
            <a:off x="2643174" y="214290"/>
            <a:ext cx="60036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2996952"/>
            <a:ext cx="7772400" cy="1584177"/>
          </a:xfrm>
        </p:spPr>
        <p:txBody>
          <a:bodyPr>
            <a:noAutofit/>
          </a:bodyPr>
          <a:lstStyle/>
          <a:p>
            <a:r>
              <a:rPr lang="pt-BR" sz="2000" b="1" dirty="0"/>
              <a:t>QUALIFICAÇÃO DA ATENÇÃO A SAÚDE DA MULHER: PREVENÇÃO DO CÂNCER DO COLO DE ÚTERO E CONTROLE DO CÂNCER DE MAMA NA USF DE SÃO CRISTOVÃO, REDONDA, MORRO PINTADO E SÃO JOSÉ EM AREIA BRANCA- RN.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1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Objetivo: </a:t>
            </a:r>
            <a:r>
              <a:rPr lang="pt-BR" sz="2800" dirty="0"/>
              <a:t>Melhorar a adesão das mulheres à realização de exame citopatológico de colo uterino e </a:t>
            </a:r>
            <a:r>
              <a:rPr lang="pt-BR" sz="2800" dirty="0" smtClean="0"/>
              <a:t>mamografia</a:t>
            </a:r>
            <a:endParaRPr lang="pt-BR" sz="2400" dirty="0"/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Buscar 100% das mulheres que tiveram exame </a:t>
            </a:r>
            <a:r>
              <a:rPr lang="pt-BR" sz="2400" dirty="0" smtClean="0"/>
              <a:t>citopatológico alterado.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1"/>
            <a:endParaRPr lang="pt-BR" sz="24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071538" y="5877272"/>
            <a:ext cx="731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</a:t>
            </a:r>
            <a:r>
              <a:rPr lang="pt-BR" dirty="0" smtClean="0"/>
              <a:t>3:</a:t>
            </a:r>
            <a:r>
              <a:rPr lang="pt-BR" dirty="0"/>
              <a:t>Gráfico indicativo da proporção de mulheres com exame citopatológico alterado que não retornaram para conhecer resultado em Areia Branca, RN, 2014.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691876"/>
              </p:ext>
            </p:extLst>
          </p:nvPr>
        </p:nvGraphicFramePr>
        <p:xfrm>
          <a:off x="1071538" y="3681432"/>
          <a:ext cx="7388894" cy="219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Objetivo: </a:t>
            </a:r>
            <a:r>
              <a:rPr lang="pt-BR" sz="2800" dirty="0"/>
              <a:t>Melhorar a adesão das mulheres à realização de exame citopatológico de colo uterino e </a:t>
            </a:r>
            <a:r>
              <a:rPr lang="pt-BR" sz="2800" dirty="0" smtClean="0"/>
              <a:t>mamografia</a:t>
            </a:r>
            <a:endParaRPr lang="pt-BR" sz="2400" dirty="0"/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Buscar 100% das mulheres que tiveram exame </a:t>
            </a:r>
            <a:r>
              <a:rPr lang="pt-BR" sz="2400" dirty="0" smtClean="0"/>
              <a:t>mamográfico alterado.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1"/>
            <a:endParaRPr lang="pt-BR" sz="24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587727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</a:t>
            </a:r>
            <a:r>
              <a:rPr lang="pt-BR" dirty="0" smtClean="0"/>
              <a:t>3:</a:t>
            </a:r>
            <a:r>
              <a:rPr lang="pt-BR" dirty="0"/>
              <a:t>Gráfico indicativo da proporção de mulheres com exame </a:t>
            </a:r>
            <a:r>
              <a:rPr lang="pt-BR" dirty="0" smtClean="0"/>
              <a:t>mamográfico alterado </a:t>
            </a:r>
            <a:r>
              <a:rPr lang="pt-BR" dirty="0"/>
              <a:t>que não retornaram para conhecer resultado em Areia Branca, RN, 2014.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4807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5148385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Objetivo: </a:t>
            </a:r>
            <a:r>
              <a:rPr lang="pt-BR" sz="2800" dirty="0"/>
              <a:t>Melhorar a adesão das mulheres à realização de exame citopatológico de colo uterino e mamografia</a:t>
            </a:r>
            <a:endParaRPr lang="pt-BR" sz="2800" dirty="0" smtClean="0"/>
          </a:p>
          <a:p>
            <a:pPr marL="457200" lvl="1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800" dirty="0" smtClean="0"/>
              <a:t>- Meta: </a:t>
            </a:r>
            <a:r>
              <a:rPr lang="pt-BR" sz="2800" b="1" dirty="0"/>
              <a:t>: </a:t>
            </a:r>
            <a:r>
              <a:rPr lang="pt-BR" sz="2800" dirty="0"/>
              <a:t>Identificar </a:t>
            </a:r>
            <a:r>
              <a:rPr lang="pt-BR" sz="2800" dirty="0" smtClean="0"/>
              <a:t>e realizar busca ativa em 100</a:t>
            </a:r>
            <a:r>
              <a:rPr lang="pt-BR" sz="2800" dirty="0"/>
              <a:t>% das mulheres com exame </a:t>
            </a:r>
            <a:r>
              <a:rPr lang="pt-BR" sz="2800" dirty="0" smtClean="0"/>
              <a:t>citopatológico e/ou mamográfico </a:t>
            </a:r>
            <a:r>
              <a:rPr lang="pt-BR" sz="2800" dirty="0"/>
              <a:t>alterado sem acompanhamento pela unidade de saúde.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138389" y="5273824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90417" y="540825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 smtClean="0"/>
              <a:t>Resultado: 100%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952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Objetivo: </a:t>
            </a:r>
            <a:r>
              <a:rPr lang="pt-BR" sz="2800" dirty="0"/>
              <a:t>Melhorar registros das informações</a:t>
            </a:r>
            <a:endParaRPr lang="pt-BR" sz="2800" dirty="0" smtClean="0"/>
          </a:p>
          <a:p>
            <a:pPr lvl="1" algn="just"/>
            <a:endParaRPr lang="pt-BR" sz="2400" b="1" dirty="0" smtClean="0"/>
          </a:p>
          <a:p>
            <a:pPr lvl="1" algn="just"/>
            <a:r>
              <a:rPr lang="pt-BR" sz="2400" b="1" dirty="0" smtClean="0"/>
              <a:t>Meta</a:t>
            </a:r>
            <a:r>
              <a:rPr lang="pt-BR" sz="2400" b="1" dirty="0" smtClean="0"/>
              <a:t>:</a:t>
            </a:r>
            <a:r>
              <a:rPr lang="pt-BR" sz="2400" dirty="0" smtClean="0"/>
              <a:t> </a:t>
            </a:r>
            <a:r>
              <a:rPr lang="pt-BR" sz="2400" dirty="0"/>
              <a:t>Manter registro da coleta de exame citopatológico de colo uterino e realização da mamografia em registro específico em 100% das mulheres cadastradas nos programas da unidade de </a:t>
            </a:r>
            <a:r>
              <a:rPr lang="pt-BR" sz="2400" dirty="0" smtClean="0"/>
              <a:t>saúde</a:t>
            </a:r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56404" y="4725144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90417" y="485957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 smtClean="0"/>
              <a:t>Resultado: 100%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33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Objetivo: </a:t>
            </a:r>
            <a:r>
              <a:rPr lang="pt-BR" sz="2800" dirty="0"/>
              <a:t>Mapear as mulheres de risco para câncer de colo de útero e de mama</a:t>
            </a:r>
            <a:endParaRPr lang="pt-BR" sz="2800" dirty="0" smtClean="0"/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Realizar avaliação de risco (ou pesquisar sinais de alerta para identificação de câncer de colo de útero e de mama) em 100% das mulheres nas faixas </a:t>
            </a:r>
            <a:r>
              <a:rPr lang="pt-BR" sz="2400" dirty="0" smtClean="0"/>
              <a:t>etárias-alvo</a:t>
            </a:r>
          </a:p>
          <a:p>
            <a:pPr lvl="1"/>
            <a:endParaRPr lang="pt-BR" sz="2400" dirty="0">
              <a:solidFill>
                <a:srgbClr val="FF0000"/>
              </a:solidFill>
            </a:endParaRPr>
          </a:p>
          <a:p>
            <a:endParaRPr lang="pt-BR" sz="2400" dirty="0" smtClean="0"/>
          </a:p>
          <a:p>
            <a:pPr lvl="1">
              <a:buNone/>
            </a:pPr>
            <a:endParaRPr lang="pt-BR" sz="2400" dirty="0" smtClean="0"/>
          </a:p>
          <a:p>
            <a:pPr>
              <a:buNone/>
            </a:pPr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156404" y="4725144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90417" y="485957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 smtClean="0"/>
              <a:t>Resultado: 100%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646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Objetivo: </a:t>
            </a:r>
            <a:r>
              <a:rPr lang="pt-BR" sz="2800" dirty="0"/>
              <a:t>Promover a saúde das mulheres que realizam detecção precoce de câncer de colo de útero e de mama  na unidade de saúde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endParaRPr lang="pt-BR" sz="2800" dirty="0" smtClean="0"/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Orientar 100% das mulheres cadastradas sobre doenças sexualmente transmissíveis (DST) e fatores de risco para câncer de colo de </a:t>
            </a:r>
            <a:r>
              <a:rPr lang="pt-BR" sz="2400" dirty="0" smtClean="0"/>
              <a:t>útero e mama.</a:t>
            </a:r>
            <a:endParaRPr lang="pt-BR" sz="2400" dirty="0">
              <a:solidFill>
                <a:srgbClr val="FF0000"/>
              </a:solidFill>
            </a:endParaRPr>
          </a:p>
          <a:p>
            <a:endParaRPr lang="pt-BR" sz="2400" dirty="0" smtClean="0"/>
          </a:p>
          <a:p>
            <a:pPr lvl="1">
              <a:buNone/>
            </a:pPr>
            <a:endParaRPr lang="pt-BR" sz="2400" dirty="0" smtClean="0"/>
          </a:p>
          <a:p>
            <a:pPr>
              <a:buNone/>
            </a:pPr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156404" y="5517232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408432" y="565166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 smtClean="0"/>
              <a:t>Resultado: 100%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217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Resultados</a:t>
            </a:r>
            <a:br>
              <a:rPr lang="pt-BR" sz="4000" b="1" dirty="0" smtClean="0"/>
            </a:b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dirty="0" smtClean="0"/>
              <a:t>Dificuldade </a:t>
            </a:r>
            <a:r>
              <a:rPr lang="pt-BR" sz="2800" dirty="0" smtClean="0"/>
              <a:t>para alcançar metas</a:t>
            </a:r>
            <a:endParaRPr lang="pt-BR" sz="2800" dirty="0" smtClean="0"/>
          </a:p>
          <a:p>
            <a:pPr lvl="1"/>
            <a:r>
              <a:rPr lang="pt-BR" sz="2400" dirty="0" smtClean="0"/>
              <a:t>Estrutura física</a:t>
            </a:r>
          </a:p>
          <a:p>
            <a:pPr lvl="1"/>
            <a:r>
              <a:rPr lang="pt-BR" sz="2400" dirty="0" smtClean="0"/>
              <a:t>Deslocamento dos usuários e da equipe</a:t>
            </a:r>
          </a:p>
          <a:p>
            <a:pPr lvl="1"/>
            <a:endParaRPr lang="pt-BR" sz="2800" dirty="0"/>
          </a:p>
          <a:p>
            <a:r>
              <a:rPr lang="pt-BR" sz="2800" dirty="0" smtClean="0"/>
              <a:t>Pontos </a:t>
            </a:r>
            <a:r>
              <a:rPr lang="pt-BR" sz="2800" dirty="0" smtClean="0"/>
              <a:t>positivos</a:t>
            </a:r>
            <a:endParaRPr lang="pt-BR" sz="2800" dirty="0" smtClean="0"/>
          </a:p>
          <a:p>
            <a:pPr lvl="1"/>
            <a:r>
              <a:rPr lang="pt-BR" sz="2400" dirty="0" smtClean="0"/>
              <a:t>Definição da atribuição dos membros da </a:t>
            </a:r>
            <a:r>
              <a:rPr lang="pt-BR" sz="2400" dirty="0" smtClean="0"/>
              <a:t>equipe</a:t>
            </a:r>
          </a:p>
          <a:p>
            <a:pPr lvl="1"/>
            <a:r>
              <a:rPr lang="pt-BR" sz="2400" dirty="0" smtClean="0"/>
              <a:t>Grande de exames preventivos e mamográficos em dia e sem registro específico na unidade.</a:t>
            </a:r>
            <a:endParaRPr lang="pt-BR" sz="2400" dirty="0" smtClean="0"/>
          </a:p>
          <a:p>
            <a:pPr lvl="1"/>
            <a:r>
              <a:rPr lang="pt-BR" sz="2400" dirty="0" smtClean="0"/>
              <a:t>Bom trabalho da enfermeira e do Médico do PROVAB em anos anteriores.</a:t>
            </a:r>
            <a:endParaRPr lang="pt-BR" sz="2400" dirty="0" smtClean="0"/>
          </a:p>
          <a:p>
            <a:pPr lvl="1"/>
            <a:r>
              <a:rPr lang="pt-BR" sz="2400" dirty="0" smtClean="0"/>
              <a:t>Melhoria da qualidade das amostras 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>
              <a:buNone/>
            </a:pPr>
            <a:endParaRPr lang="pt-BR" dirty="0" smtClean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1745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Discussão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Melhorias à equipe, ao serviço e à comunidade</a:t>
            </a:r>
          </a:p>
          <a:p>
            <a:endParaRPr lang="pt-BR" sz="2800" dirty="0"/>
          </a:p>
          <a:p>
            <a:r>
              <a:rPr lang="pt-BR" sz="2800" dirty="0" smtClean="0"/>
              <a:t>Incorporação à rotina</a:t>
            </a:r>
          </a:p>
          <a:p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Trabalho conjunto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27000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Reflexão Crítica</a:t>
            </a:r>
            <a:br>
              <a:rPr lang="pt-BR" sz="4000" b="1" dirty="0" smtClean="0"/>
            </a:b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Expectativas iniciais</a:t>
            </a:r>
          </a:p>
          <a:p>
            <a:endParaRPr lang="pt-BR" sz="2800" dirty="0"/>
          </a:p>
          <a:p>
            <a:r>
              <a:rPr lang="pt-BR" sz="2800" dirty="0" smtClean="0"/>
              <a:t>Prática profissional</a:t>
            </a:r>
          </a:p>
          <a:p>
            <a:endParaRPr lang="pt-BR" sz="2800" dirty="0"/>
          </a:p>
          <a:p>
            <a:r>
              <a:rPr lang="pt-BR" sz="2800" dirty="0" smtClean="0"/>
              <a:t>Aprendizados  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0682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</a:t>
            </a:r>
            <a:endParaRPr lang="pt-BR" dirty="0"/>
          </a:p>
        </p:txBody>
      </p:sp>
      <p:pic>
        <p:nvPicPr>
          <p:cNvPr id="8" name="Imagem 7" descr="C:\Users\Tallys Dantas\AppData\Local\Microsoft\Windows\Temporary Internet Files\Content.Word\20140404_0912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9900"/>
            <a:ext cx="4032448" cy="261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image[3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35" y="1279900"/>
            <a:ext cx="4062929" cy="261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https://fbcdn-sphotos-h-a.akamaihd.net/hphotos-ak-xpf1/v/t1.0-9/10672183_345933688917501_4755487248360513269_n.jpg?oh=f0e4e1ae253604f86e89a5789e49e895&amp;oe=54844E99&amp;__gda__=1419796979_cd99c4bd20a9eaa84db3ca66441b196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032448" cy="248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Tallys Dantas\Downloads\20140925_0943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35" y="4149080"/>
            <a:ext cx="4062929" cy="248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0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366" y="1268760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 importância da prevenção dos cânceres de mama e de colo uterino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600" dirty="0" smtClean="0"/>
              <a:t>Caracterização do município</a:t>
            </a:r>
          </a:p>
          <a:p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9124" y="3929066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População: </a:t>
            </a:r>
            <a:r>
              <a:rPr lang="pt-BR" dirty="0" smtClean="0"/>
              <a:t>25.315 </a:t>
            </a:r>
            <a:r>
              <a:rPr lang="pt-BR" dirty="0" smtClean="0"/>
              <a:t> </a:t>
            </a:r>
            <a:r>
              <a:rPr lang="pt-BR" dirty="0" smtClean="0"/>
              <a:t>habitantes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Maioria da população é da área rural.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Produção de sal </a:t>
            </a:r>
            <a:endParaRPr lang="pt-BR" dirty="0" smtClean="0"/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42km de litoral</a:t>
            </a:r>
            <a:endParaRPr lang="pt-BR" dirty="0"/>
          </a:p>
        </p:txBody>
      </p:sp>
      <p:pic>
        <p:nvPicPr>
          <p:cNvPr id="1026" name="Picture 2" descr="Localização de Areia Bra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1"/>
            <a:ext cx="266700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ornaldehojecdn.s3.amazonaws.com/media/3_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96071"/>
            <a:ext cx="2667000" cy="13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600" dirty="0"/>
              <a:t>Brasil. Ministério da Saúde. Instituto Nacional de Câncer [Internet]. </a:t>
            </a:r>
            <a:r>
              <a:rPr lang="pt-BR" sz="1600" b="1" dirty="0"/>
              <a:t>Estimativas 2008</a:t>
            </a:r>
            <a:r>
              <a:rPr lang="pt-BR" sz="1600" dirty="0"/>
              <a:t>: incidência de câncer no Brasil. Rio de Janeiro: INCA; 2007. Disponível em: &lt;http://bvsms.saude.gov.br/bvs/publicacoes/estimativa_incidencia_cancer_2008.pdf</a:t>
            </a:r>
            <a:r>
              <a:rPr lang="pt-BR" sz="1600" dirty="0" smtClean="0"/>
              <a:t>&gt;.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en-US" sz="1600" dirty="0"/>
              <a:t>Centers for Disease Control and Prevention</a:t>
            </a:r>
            <a:r>
              <a:rPr lang="en-US" sz="1600" b="1" dirty="0"/>
              <a:t>. Cervical cancer statistics</a:t>
            </a:r>
            <a:r>
              <a:rPr lang="en-US" sz="1600" dirty="0"/>
              <a:t>. Atlanta: CDC; 2010. </a:t>
            </a:r>
            <a:r>
              <a:rPr lang="pt-BR" sz="1600" dirty="0"/>
              <a:t>Disponível em: &lt;http://www.cdc.gov/cancer/cervical/statistics</a:t>
            </a:r>
            <a:r>
              <a:rPr lang="pt-BR" sz="1600" dirty="0" smtClean="0"/>
              <a:t>&gt;.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pt-BR" sz="1600" dirty="0"/>
              <a:t>Instituto Nacional de Câncer (Brasil). </a:t>
            </a:r>
            <a:r>
              <a:rPr lang="pt-BR" sz="1600" b="1" dirty="0"/>
              <a:t>Ações de enfermagem para o controle do câncer</a:t>
            </a:r>
            <a:r>
              <a:rPr lang="pt-BR" sz="1600" dirty="0"/>
              <a:t>: uma proposta de integração ensino-serviço [Internet]. Rio de Janeiro: INCA; 2008. 628 p. Disponível em: </a:t>
            </a:r>
            <a:r>
              <a:rPr lang="pt-BR" sz="1600" dirty="0">
                <a:hlinkClick r:id="rId2"/>
              </a:rPr>
              <a:t>http://</a:t>
            </a:r>
            <a:r>
              <a:rPr lang="pt-BR" sz="1600" dirty="0" smtClean="0">
                <a:hlinkClick r:id="rId2"/>
              </a:rPr>
              <a:t>www1.inca.gov.br/enfermagem/index.asp</a:t>
            </a: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r>
              <a:rPr lang="pt-BR" sz="1600" dirty="0"/>
              <a:t>INCA. Instituto Nacional de Câncer. </a:t>
            </a:r>
            <a:r>
              <a:rPr lang="pt-BR" sz="1600" b="1" dirty="0"/>
              <a:t>Estimativa 2012: </a:t>
            </a:r>
            <a:r>
              <a:rPr lang="pt-BR" sz="1600" dirty="0"/>
              <a:t>Incidência de câncer no Brasil [Online]. Rio de Janeiro: INCA, 2011. Disponível em:&lt;http://www.inca.gov.br/estimativa/2012/estimativa20122111.pdf&gt;. Acesso em: </a:t>
            </a:r>
            <a:r>
              <a:rPr lang="pt-BR" sz="1600" dirty="0" smtClean="0"/>
              <a:t>10/06/2014.</a:t>
            </a:r>
          </a:p>
          <a:p>
            <a:endParaRPr lang="pt-BR" sz="1600" dirty="0"/>
          </a:p>
          <a:p>
            <a:r>
              <a:rPr lang="pt-BR" sz="1600" dirty="0"/>
              <a:t>INCA. Instituto Nacional de Câncer. </a:t>
            </a:r>
            <a:r>
              <a:rPr lang="pt-BR" sz="1600" b="1" dirty="0"/>
              <a:t>Controle do câncer de mama: documento de consenso</a:t>
            </a:r>
            <a:r>
              <a:rPr lang="pt-BR" sz="1600" dirty="0"/>
              <a:t> [Online]. Brasília: INCA, 2004. </a:t>
            </a:r>
          </a:p>
          <a:p>
            <a:endParaRPr lang="pt-BR" sz="1500" dirty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5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686320"/>
          </a:xfrm>
        </p:spPr>
        <p:txBody>
          <a:bodyPr>
            <a:normAutofit/>
          </a:bodyPr>
          <a:lstStyle/>
          <a:p>
            <a:r>
              <a:rPr lang="pt-BR" dirty="0" smtClean="0"/>
              <a:t>Estrutura física: </a:t>
            </a:r>
          </a:p>
          <a:p>
            <a:pPr lvl="1"/>
            <a:r>
              <a:rPr lang="pt-BR" dirty="0" smtClean="0"/>
              <a:t>Ausência de UBS em Morro Pintado e São Jos</a:t>
            </a:r>
            <a:r>
              <a:rPr lang="pt-BR" dirty="0" smtClean="0"/>
              <a:t>é. Dificuldade na manutenção da estrutura física.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ação programática: </a:t>
            </a:r>
          </a:p>
          <a:p>
            <a:pPr lvl="1"/>
            <a:r>
              <a:rPr lang="pt-BR" dirty="0" smtClean="0"/>
              <a:t>Falta de registro, dificuldade </a:t>
            </a:r>
            <a:r>
              <a:rPr lang="pt-BR" dirty="0" smtClean="0"/>
              <a:t>para entrega dos exames, </a:t>
            </a:r>
            <a:r>
              <a:rPr lang="pt-BR" dirty="0" smtClean="0"/>
              <a:t>ausência de atribuição do papel dos integrantes da equipe e de monitoramento das </a:t>
            </a:r>
            <a:r>
              <a:rPr lang="pt-BR" dirty="0" smtClean="0"/>
              <a:t>usuárias.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8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 geral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pt-BR" sz="2800" dirty="0" smtClean="0"/>
          </a:p>
          <a:p>
            <a:endParaRPr lang="pt-BR" sz="2800" dirty="0" smtClean="0"/>
          </a:p>
          <a:p>
            <a:pPr lvl="1">
              <a:buNone/>
            </a:pPr>
            <a:endParaRPr lang="pt-BR" sz="2400" dirty="0" smtClean="0"/>
          </a:p>
          <a:p>
            <a:pPr marL="0" lvl="0" indent="0" algn="ctr">
              <a:buNone/>
            </a:pPr>
            <a:r>
              <a:rPr lang="pt-BR" sz="2800" dirty="0"/>
              <a:t> </a:t>
            </a:r>
            <a:r>
              <a:rPr lang="pt-BR" sz="2800" dirty="0" smtClean="0"/>
              <a:t> Melhorar </a:t>
            </a:r>
            <a:r>
              <a:rPr lang="pt-BR" sz="2800" dirty="0"/>
              <a:t>o programa de detecção precoce de câncer de colo do útero e controle do câncer de mama na USF 2 do Município de Areia Branca/RN. 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083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429156"/>
          </a:xfrm>
        </p:spPr>
        <p:txBody>
          <a:bodyPr>
            <a:noAutofit/>
          </a:bodyPr>
          <a:lstStyle/>
          <a:p>
            <a:pPr lvl="0"/>
            <a:r>
              <a:rPr lang="pt-BR" sz="2000" dirty="0" smtClean="0"/>
              <a:t>Ampliar a cobertura de detecção precoce do câncer de colo e do câncer de mama;</a:t>
            </a:r>
          </a:p>
          <a:p>
            <a:pPr lvl="0"/>
            <a:endParaRPr lang="pt-BR" sz="2000" dirty="0" smtClean="0"/>
          </a:p>
          <a:p>
            <a:pPr lvl="0"/>
            <a:r>
              <a:rPr lang="pt-BR" sz="2000" dirty="0" smtClean="0"/>
              <a:t>Melhorar a adesão das mulheres à realização de exame </a:t>
            </a:r>
            <a:r>
              <a:rPr lang="pt-BR" sz="2000" dirty="0" err="1" smtClean="0"/>
              <a:t>citopatológico</a:t>
            </a:r>
            <a:r>
              <a:rPr lang="pt-BR" sz="2000" dirty="0" smtClean="0"/>
              <a:t> de colo uterino e mamografia; </a:t>
            </a:r>
          </a:p>
          <a:p>
            <a:pPr lvl="0"/>
            <a:endParaRPr lang="pt-BR" sz="2000" dirty="0" smtClean="0"/>
          </a:p>
          <a:p>
            <a:pPr lvl="0"/>
            <a:r>
              <a:rPr lang="pt-BR" sz="2000" dirty="0"/>
              <a:t>Melhorar a qualidade do atendimento das mulheres atendidas na UBS</a:t>
            </a:r>
            <a:r>
              <a:rPr lang="pt-BR" sz="2000" dirty="0" smtClean="0"/>
              <a:t>;</a:t>
            </a:r>
            <a:r>
              <a:rPr lang="pt-BR" sz="2000" dirty="0" smtClean="0"/>
              <a:t> </a:t>
            </a:r>
          </a:p>
          <a:p>
            <a:pPr lvl="0"/>
            <a:endParaRPr lang="pt-BR" sz="2000" dirty="0" smtClean="0"/>
          </a:p>
          <a:p>
            <a:pPr lvl="0"/>
            <a:r>
              <a:rPr lang="pt-BR" sz="2000" dirty="0" smtClean="0"/>
              <a:t>Melhorar registros das informações;</a:t>
            </a:r>
          </a:p>
          <a:p>
            <a:pPr>
              <a:buNone/>
            </a:pPr>
            <a:endParaRPr lang="pt-BR" sz="2000" dirty="0" smtClean="0"/>
          </a:p>
          <a:p>
            <a:pPr lvl="0"/>
            <a:r>
              <a:rPr lang="pt-BR" sz="2000" dirty="0"/>
              <a:t>Acompanhar e rastrear as mulheres de risco para câncer de colo de útero e de mama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 lvl="0"/>
            <a:r>
              <a:rPr lang="pt-BR" sz="2000" dirty="0" smtClean="0"/>
              <a:t>Promover a saúde das mulheres que realizam detecção precoce de câncer de colo de útero e de mama na unidade de saúde.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984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pt-BR" b="1" dirty="0" smtClean="0"/>
              <a:t>Metodologia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169237"/>
              </p:ext>
            </p:extLst>
          </p:nvPr>
        </p:nvGraphicFramePr>
        <p:xfrm>
          <a:off x="428596" y="1643049"/>
          <a:ext cx="8229600" cy="46434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29600"/>
              </a:tblGrid>
              <a:tr h="72219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dirty="0" smtClean="0"/>
                        <a:t>Capacitação </a:t>
                      </a:r>
                      <a:r>
                        <a:rPr lang="pt-BR" sz="2200" b="0" dirty="0" smtClean="0"/>
                        <a:t>dos profissionais de saúde da UBS sobre o protocolo da prevenção dos cânceres de útero e de mama</a:t>
                      </a:r>
                      <a:endParaRPr lang="pt-BR" sz="2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04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Cadastramento de todas as mulheres da área adstrita no programa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04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Realização das atividades educativas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04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Atendimento Clínico das mulheres e preenchimento das fichas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72219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Capacitação dos ACS para realização de busca ativas das mulheres com pendências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04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Busca ativa das mulheres com pendências e faltosas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553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Monitoramento da intervenção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10417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Trabalho</a:t>
                      </a:r>
                      <a:r>
                        <a:rPr lang="pt-BR" sz="2200" baseline="0" dirty="0" smtClean="0"/>
                        <a:t> conjunto com a secretaria de saúde </a:t>
                      </a:r>
                      <a:r>
                        <a:rPr lang="pt-BR" sz="2200" dirty="0" smtClean="0"/>
                        <a:t> 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3053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Confecção e distribuição </a:t>
                      </a:r>
                      <a:r>
                        <a:rPr lang="pt-BR" sz="2200" dirty="0" smtClean="0"/>
                        <a:t>de panfletos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28596" y="1214422"/>
            <a:ext cx="2357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Ações: 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708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Objetivo: </a:t>
            </a:r>
            <a:r>
              <a:rPr lang="pt-BR" sz="2800" dirty="0" smtClean="0"/>
              <a:t>Ampliar </a:t>
            </a:r>
            <a:r>
              <a:rPr lang="pt-BR" sz="2800" dirty="0"/>
              <a:t>a cobertura de detecção precoce do câncer de colo e do câncer de </a:t>
            </a:r>
            <a:r>
              <a:rPr lang="pt-BR" sz="2800" dirty="0" smtClean="0"/>
              <a:t>mama</a:t>
            </a:r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Ampliar </a:t>
            </a:r>
            <a:r>
              <a:rPr lang="pt-BR" sz="2400" dirty="0"/>
              <a:t>a cobertura de detecção precoce do câncer de colo uterino das mulheres na faixa etária entre 25 e 64 anos de idade para 90</a:t>
            </a:r>
            <a:r>
              <a:rPr lang="pt-BR" sz="2400" dirty="0" smtClean="0"/>
              <a:t>%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5857892"/>
            <a:ext cx="7241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</a:t>
            </a:r>
            <a:r>
              <a:rPr lang="pt-BR" dirty="0" smtClean="0"/>
              <a:t>1: </a:t>
            </a:r>
            <a:r>
              <a:rPr lang="pt-BR" dirty="0" smtClean="0"/>
              <a:t>Gráfico </a:t>
            </a:r>
            <a:r>
              <a:rPr lang="pt-BR" dirty="0"/>
              <a:t>indicativo da proporção de mulheres entre 25 e 64 anos com exame em dia para detecção precoce do câncer de colo de útero.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02751316"/>
              </p:ext>
            </p:extLst>
          </p:nvPr>
        </p:nvGraphicFramePr>
        <p:xfrm>
          <a:off x="1259632" y="3229461"/>
          <a:ext cx="7241458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3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73542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Objetivo: </a:t>
            </a:r>
            <a:r>
              <a:rPr lang="pt-BR" sz="2800" dirty="0" smtClean="0"/>
              <a:t>Ampliar </a:t>
            </a:r>
            <a:r>
              <a:rPr lang="pt-BR" sz="2800" dirty="0"/>
              <a:t>a cobertura de detecção precoce do câncer de colo e do câncer de </a:t>
            </a:r>
            <a:r>
              <a:rPr lang="pt-BR" sz="2800" dirty="0" smtClean="0"/>
              <a:t>mama</a:t>
            </a:r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Ampliar a cobertura de detecção precoce do câncer de mama das mulheres na faixa etária entre 50 e 69 anos de idade para 90</a:t>
            </a:r>
            <a:r>
              <a:rPr lang="pt-BR" sz="2400" dirty="0" smtClean="0"/>
              <a:t>%</a:t>
            </a:r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57332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</a:t>
            </a:r>
            <a:r>
              <a:rPr lang="pt-BR" dirty="0" smtClean="0"/>
              <a:t>2: </a:t>
            </a:r>
            <a:r>
              <a:rPr lang="pt-BR" dirty="0" smtClean="0"/>
              <a:t>Gráfico </a:t>
            </a:r>
            <a:r>
              <a:rPr lang="pt-BR" dirty="0"/>
              <a:t>indicativo da proporção de mulheres entre 50 e 69 anos com exame em dia para detecção precoce de câncer de mama.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99720804"/>
              </p:ext>
            </p:extLst>
          </p:nvPr>
        </p:nvGraphicFramePr>
        <p:xfrm>
          <a:off x="1259632" y="3501008"/>
          <a:ext cx="7056784" cy="215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9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Objetivos, Metas e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Objetivo: </a:t>
            </a:r>
            <a:r>
              <a:rPr lang="pt-BR" sz="2800" dirty="0"/>
              <a:t>Melhorar a qualidade do atendimento das mulheres que realizam detecção precoce de câncer de colo de útero e de mama na unidade de </a:t>
            </a:r>
            <a:r>
              <a:rPr lang="pt-BR" sz="2800" dirty="0" smtClean="0"/>
              <a:t>saúde</a:t>
            </a:r>
          </a:p>
          <a:p>
            <a:endParaRPr lang="pt-BR" sz="2800" dirty="0" smtClean="0"/>
          </a:p>
          <a:p>
            <a:pPr lvl="1"/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Obter 100% de coleta de amostras satisfatórias do exame citopatológico de colo </a:t>
            </a:r>
            <a:r>
              <a:rPr lang="pt-BR" sz="2400" dirty="0" smtClean="0"/>
              <a:t>uterino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 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138389" y="5273824"/>
            <a:ext cx="32403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90417" y="540825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 smtClean="0"/>
              <a:t>Resultado: 100%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413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174</TotalTime>
  <Words>1173</Words>
  <Application>Microsoft Office PowerPoint</Application>
  <PresentationFormat>Apresentação na tela (4:3)</PresentationFormat>
  <Paragraphs>195</Paragraphs>
  <Slides>20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QUALIFICAÇÃO DA ATENÇÃO A SAÚDE DA MULHER: PREVENÇÃO DO CÂNCER DO COLO DE ÚTERO E CONTROLE DO CÂNCER DE MAMA NA USF DE SÃO CRISTOVÃO, REDONDA, MORRO PINTADO E SÃO JOSÉ EM AREIA BRANCA- RN. </vt:lpstr>
      <vt:lpstr>Introdução</vt:lpstr>
      <vt:lpstr>Introdução</vt:lpstr>
      <vt:lpstr>Objetivo geral </vt:lpstr>
      <vt:lpstr>Objetivos específicos 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 </vt:lpstr>
      <vt:lpstr>Discussão</vt:lpstr>
      <vt:lpstr>Reflexão Crítica </vt:lpstr>
      <vt:lpstr>Fotos </vt:lpstr>
      <vt:lpstr>Referências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 SAÚDE DA MULHER: PREVENÇÃO DO CÂNCER DO COLO DE ÚTERO E CONTROLE DO CÂNCER DE MAMA NA USF DE SÃO CRISTOVÃO, REDONDA, MORRO PINTADO E SÃO JOSÉ EM AREIA BRANCA- RN.</dc:title>
  <dc:creator>Tallys Dantas</dc:creator>
  <cp:lastModifiedBy>Tallys Dantas</cp:lastModifiedBy>
  <cp:revision>11</cp:revision>
  <dcterms:created xsi:type="dcterms:W3CDTF">2015-01-22T15:27:32Z</dcterms:created>
  <dcterms:modified xsi:type="dcterms:W3CDTF">2015-01-22T18:22:29Z</dcterms:modified>
</cp:coreProperties>
</file>