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9"/>
  </p:notesMasterIdLst>
  <p:sldIdLst>
    <p:sldId id="256" r:id="rId2"/>
    <p:sldId id="273" r:id="rId3"/>
    <p:sldId id="312" r:id="rId4"/>
    <p:sldId id="257" r:id="rId5"/>
    <p:sldId id="372" r:id="rId6"/>
    <p:sldId id="258" r:id="rId7"/>
    <p:sldId id="259" r:id="rId8"/>
    <p:sldId id="260" r:id="rId9"/>
    <p:sldId id="261" r:id="rId10"/>
    <p:sldId id="275" r:id="rId11"/>
    <p:sldId id="262" r:id="rId12"/>
    <p:sldId id="279" r:id="rId13"/>
    <p:sldId id="343" r:id="rId14"/>
    <p:sldId id="344" r:id="rId15"/>
    <p:sldId id="347" r:id="rId16"/>
    <p:sldId id="348" r:id="rId17"/>
    <p:sldId id="350" r:id="rId18"/>
    <p:sldId id="352" r:id="rId19"/>
    <p:sldId id="353" r:id="rId20"/>
    <p:sldId id="354" r:id="rId21"/>
    <p:sldId id="355" r:id="rId22"/>
    <p:sldId id="373" r:id="rId23"/>
    <p:sldId id="374" r:id="rId24"/>
    <p:sldId id="309" r:id="rId25"/>
    <p:sldId id="356" r:id="rId26"/>
    <p:sldId id="272" r:id="rId27"/>
    <p:sldId id="357" r:id="rId28"/>
    <p:sldId id="292" r:id="rId29"/>
    <p:sldId id="358" r:id="rId30"/>
    <p:sldId id="293" r:id="rId31"/>
    <p:sldId id="359" r:id="rId32"/>
    <p:sldId id="294" r:id="rId33"/>
    <p:sldId id="295" r:id="rId34"/>
    <p:sldId id="369" r:id="rId35"/>
    <p:sldId id="366" r:id="rId36"/>
    <p:sldId id="370" r:id="rId37"/>
    <p:sldId id="296" r:id="rId38"/>
    <p:sldId id="297" r:id="rId39"/>
    <p:sldId id="371" r:id="rId40"/>
    <p:sldId id="367" r:id="rId41"/>
    <p:sldId id="361" r:id="rId42"/>
    <p:sldId id="339" r:id="rId43"/>
    <p:sldId id="368" r:id="rId44"/>
    <p:sldId id="300" r:id="rId45"/>
    <p:sldId id="301" r:id="rId46"/>
    <p:sldId id="362" r:id="rId47"/>
    <p:sldId id="340" r:id="rId48"/>
    <p:sldId id="363" r:id="rId49"/>
    <p:sldId id="364" r:id="rId50"/>
    <p:sldId id="365" r:id="rId51"/>
    <p:sldId id="310" r:id="rId52"/>
    <p:sldId id="302" r:id="rId53"/>
    <p:sldId id="341" r:id="rId54"/>
    <p:sldId id="342" r:id="rId55"/>
    <p:sldId id="305" r:id="rId56"/>
    <p:sldId id="306" r:id="rId57"/>
    <p:sldId id="311" r:id="rId5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revis&#227;o%20provab\tarefa%2013\T&#226;mata-%20coleta%20de%20dados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revis&#227;o%20provab\tarefa%2013\T&#226;mata-%20coleta%20de%20dados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revis&#227;o%20provab\tarefa%2013\T&#226;mata-%20coleta%20de%20dados%20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revis&#227;o%20provab\tarefa%2013\T&#226;mata-%20coleta%20de%20dados%20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revis&#227;o%20provab\tarefa%2013\T&#226;mata-%20coleta%20de%20dados%20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revis&#227;o%20provab\tarefa%2013\T&#226;mata-%20coleta%20de%20dados%20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revis&#227;o%20provab\tarefa%2013\T&#226;mata-%20coleta%20de%20dados%20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revis&#227;o%20provab\tarefa%2013\T&#226;mata-%20coleta%20de%20dados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lang="en-U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612"/>
          <c:y val="0.28937832452754936"/>
          <c:w val="0.84677502714591046"/>
          <c:h val="0.59340871611978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0.2850000000000002</c:v>
                </c:pt>
                <c:pt idx="1">
                  <c:v>0.4800000000000002</c:v>
                </c:pt>
                <c:pt idx="2">
                  <c:v>0.63000000000000544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294720"/>
        <c:axId val="69304704"/>
      </c:barChart>
      <c:catAx>
        <c:axId val="6929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304704"/>
        <c:crosses val="autoZero"/>
        <c:auto val="1"/>
        <c:lblAlgn val="ctr"/>
        <c:lblOffset val="100"/>
        <c:noMultiLvlLbl val="0"/>
      </c:catAx>
      <c:valAx>
        <c:axId val="693047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29472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lang="en-U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62"/>
          <c:y val="0.28937832452754991"/>
          <c:w val="0.84677502714591146"/>
          <c:h val="0.59340871611977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0.96491228070174717</c:v>
                </c:pt>
                <c:pt idx="1">
                  <c:v>0.86458333333333404</c:v>
                </c:pt>
                <c:pt idx="2">
                  <c:v>0.85714285714285865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07648"/>
        <c:axId val="22109184"/>
      </c:barChart>
      <c:catAx>
        <c:axId val="2210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109184"/>
        <c:crosses val="autoZero"/>
        <c:auto val="1"/>
        <c:lblAlgn val="ctr"/>
        <c:lblOffset val="100"/>
        <c:noMultiLvlLbl val="0"/>
      </c:catAx>
      <c:valAx>
        <c:axId val="221091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1076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lang="en-U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62"/>
          <c:y val="0.27777885423973231"/>
          <c:w val="0.84677502714591146"/>
          <c:h val="0.59920867128856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crianças com monitoramento de crescimento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Indicadores!$D$13:$F$13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Indicadores!$D$14:$F$14</c:f>
              <c:numCache>
                <c:formatCode>0.0%</c:formatCode>
                <c:ptCount val="3"/>
                <c:pt idx="0">
                  <c:v>1</c:v>
                </c:pt>
                <c:pt idx="1">
                  <c:v>0.98958333333333259</c:v>
                </c:pt>
                <c:pt idx="2">
                  <c:v>0.99206349206349365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60672"/>
        <c:axId val="24062208"/>
      </c:barChart>
      <c:catAx>
        <c:axId val="2406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062208"/>
        <c:crosses val="autoZero"/>
        <c:auto val="1"/>
        <c:lblAlgn val="ctr"/>
        <c:lblOffset val="100"/>
        <c:noMultiLvlLbl val="0"/>
      </c:catAx>
      <c:valAx>
        <c:axId val="240622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060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lang="en-U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860964382358025"/>
          <c:y val="0.21428654469922342"/>
          <c:w val="0.84458246377823942"/>
          <c:h val="0.66270098082908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Indicadores!$C$19</c:f>
              <c:strCache>
                <c:ptCount val="1"/>
                <c:pt idx="0">
                  <c:v>Proporção de crianças com déficit de peso monitoradas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Indicadores!$D$18:$F$18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Indicadores!$D$19:$F$19</c:f>
              <c:numCache>
                <c:formatCode>0.0%</c:formatCode>
                <c:ptCount val="3"/>
                <c:pt idx="0">
                  <c:v>0.75000000000000533</c:v>
                </c:pt>
                <c:pt idx="1">
                  <c:v>0.55555555555555602</c:v>
                </c:pt>
                <c:pt idx="2">
                  <c:v>0.35714285714286204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24800"/>
        <c:axId val="23852544"/>
      </c:barChart>
      <c:catAx>
        <c:axId val="2212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852544"/>
        <c:crosses val="autoZero"/>
        <c:auto val="1"/>
        <c:lblAlgn val="ctr"/>
        <c:lblOffset val="100"/>
        <c:noMultiLvlLbl val="0"/>
      </c:catAx>
      <c:valAx>
        <c:axId val="238525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1248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lang="en-U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62"/>
          <c:y val="0.29460640601985727"/>
          <c:w val="0.84677502714591146"/>
          <c:h val="0.57676465403887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Indicadores!$C$29</c:f>
              <c:strCache>
                <c:ptCount val="1"/>
                <c:pt idx="0">
                  <c:v>Proporção de crianças com monitoramento de desenvolvimento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Indicadores!$D$28:$F$28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Indicadores!$D$29:$F$29</c:f>
              <c:numCache>
                <c:formatCode>0.0%</c:formatCode>
                <c:ptCount val="3"/>
                <c:pt idx="0">
                  <c:v>1</c:v>
                </c:pt>
                <c:pt idx="1">
                  <c:v>0.97916666666666596</c:v>
                </c:pt>
                <c:pt idx="2">
                  <c:v>0.9841269841269773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49216"/>
        <c:axId val="23883776"/>
      </c:barChart>
      <c:catAx>
        <c:axId val="2384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883776"/>
        <c:crosses val="autoZero"/>
        <c:auto val="1"/>
        <c:lblAlgn val="ctr"/>
        <c:lblOffset val="100"/>
        <c:noMultiLvlLbl val="0"/>
      </c:catAx>
      <c:valAx>
        <c:axId val="238837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8492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lang="en-U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485159619778265"/>
          <c:y val="0.32000138889492091"/>
          <c:w val="0.8495057718767125"/>
          <c:h val="0.54222457562749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crianças com vacinação em dia para a idade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Indicadores!$D$33:$F$33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Indicadores!$D$34:$F$34</c:f>
              <c:numCache>
                <c:formatCode>0.0%</c:formatCode>
                <c:ptCount val="3"/>
                <c:pt idx="0">
                  <c:v>0.98245614035087658</c:v>
                </c:pt>
                <c:pt idx="1">
                  <c:v>0.98958333333333259</c:v>
                </c:pt>
                <c:pt idx="2">
                  <c:v>0.99206349206349365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08736"/>
        <c:axId val="26055424"/>
      </c:barChart>
      <c:catAx>
        <c:axId val="2590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055424"/>
        <c:crosses val="autoZero"/>
        <c:auto val="1"/>
        <c:lblAlgn val="ctr"/>
        <c:lblOffset val="100"/>
        <c:noMultiLvlLbl val="0"/>
      </c:catAx>
      <c:valAx>
        <c:axId val="260554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9087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lang="en-U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62"/>
          <c:y val="0.32780149402209191"/>
          <c:w val="0.84677502714591146"/>
          <c:h val="0.539420180036340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Indicadores!$D$50:$F$50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Indicadores!$D$51:$F$51</c:f>
              <c:numCache>
                <c:formatCode>0.0%</c:formatCode>
                <c:ptCount val="3"/>
                <c:pt idx="0">
                  <c:v>0.63157894736842746</c:v>
                </c:pt>
                <c:pt idx="1">
                  <c:v>0.78125</c:v>
                </c:pt>
                <c:pt idx="2">
                  <c:v>0.83333333333333404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91584"/>
        <c:axId val="25901312"/>
      </c:barChart>
      <c:catAx>
        <c:axId val="2589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901312"/>
        <c:crosses val="autoZero"/>
        <c:auto val="1"/>
        <c:lblAlgn val="ctr"/>
        <c:lblOffset val="100"/>
        <c:noMultiLvlLbl val="0"/>
      </c:catAx>
      <c:valAx>
        <c:axId val="2590131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8915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lang="en-U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740890688259098"/>
          <c:y val="0.32388727995177152"/>
          <c:w val="0.84615384615385381"/>
          <c:h val="0.54655978491860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Indicadores!$D$94:$F$94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Indicadores!$D$95:$F$95</c:f>
              <c:numCache>
                <c:formatCode>0.0%</c:formatCode>
                <c:ptCount val="3"/>
                <c:pt idx="0">
                  <c:v>0.61403508771929904</c:v>
                </c:pt>
                <c:pt idx="1">
                  <c:v>0.65625000000000533</c:v>
                </c:pt>
                <c:pt idx="2">
                  <c:v>0.65079365079365781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289664"/>
        <c:axId val="26296320"/>
      </c:barChart>
      <c:catAx>
        <c:axId val="2628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296320"/>
        <c:crosses val="autoZero"/>
        <c:auto val="1"/>
        <c:lblAlgn val="ctr"/>
        <c:lblOffset val="100"/>
        <c:noMultiLvlLbl val="0"/>
      </c:catAx>
      <c:valAx>
        <c:axId val="262963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62896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221E6-889C-4D85-A97C-11B4442F3973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3659B-435C-40CE-8529-5606A1C2B0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67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no primeiro mês cadastramos 57(28%) crianças. No segundo mês foram mais 39, o que totalizou 96 crianças (48%).No terceiro mês foram mais 30 crianças, totalizando 126.Ou seja, alcançamos 63% de cobertura com a intervenção.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659B-435C-40CE-8529-5606A1C2B068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402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Assim, nenhuma criança da faixa etária alvo da intervenção teve a audição avaliada. Contudo, os equipamentos foram solicitados aos gestores.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659B-435C-40CE-8529-5606A1C2B068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111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Assim, nenhuma criança da faixa etária alvo da intervenção teve a audição avaliada. Contudo, os equipamentos foram solicitados aos gestores.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659B-435C-40CE-8529-5606A1C2B068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111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primeiro mês, quase 62 % das crianças foram colocadas pra mamar na primeira consulta. No segundo mês esse valor subiu para, aproximadamente, 66%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e,no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terceiro, atingiu 65 %.Esse valor varia, principalmente, de acordo com as queixas da mãe em relação à sua própria produção.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659B-435C-40CE-8529-5606A1C2B068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690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Não atingimos 100% das crianças monitoradas para déficit de peso, pois as crianças que a UBS assiste são muito carentes e, como havia dito anteriormente, as mães não tem muito conhecimento da importância do acompanhamento dessas crianças.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659B-435C-40CE-8529-5606A1C2B068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067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Notou-se uma diferença na proporção de crianças com o monitoramento nos dois meses posteriores, mas isso pode ser atribuído a fatores que mencionei anteriormente, como a não compreensão, por parte das mães, do quão importante é a realização do acompanhamento e registro dos marcos do desenvolvimento </a:t>
            </a:r>
            <a:r>
              <a:rPr lang="pt-BR" dirty="0" err="1" smtClean="0"/>
              <a:t>neuropsicomotor</a:t>
            </a:r>
            <a:r>
              <a:rPr lang="pt-BR" dirty="0" smtClean="0"/>
              <a:t> das crianças, o que pode repercutir negativamente nas faixas etárias superiores.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659B-435C-40CE-8529-5606A1C2B068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966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Notou-se uma diferença na proporção de crianças com o monitoramento nos dois meses posteriores, mas isso pode ser atribuído a fatores que mencionei anteriormente, como a não compreensão, por parte das mães, do quão importante é a realização do acompanhamento e registro dos marcos do desenvolvimento </a:t>
            </a:r>
            <a:r>
              <a:rPr lang="pt-BR" dirty="0" err="1" smtClean="0"/>
              <a:t>neuropsicomotor</a:t>
            </a:r>
            <a:r>
              <a:rPr lang="pt-BR" dirty="0" smtClean="0"/>
              <a:t> das crianças, o que pode repercutir negativamente nas faixas etárias superiores.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659B-435C-40CE-8529-5606A1C2B068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966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Notou-se uma diferença na proporção de crianças com o monitoramento nos dois meses posteriores, mas isso pode ser atribuído a fatores que mencionei anteriormente, como a não compreensão, por parte das mães, do quão importante é a realização do acompanhamento e registro dos marcos do desenvolvimento </a:t>
            </a:r>
            <a:r>
              <a:rPr lang="pt-BR" dirty="0" err="1" smtClean="0"/>
              <a:t>neuropsicomotor</a:t>
            </a:r>
            <a:r>
              <a:rPr lang="pt-BR" dirty="0" smtClean="0"/>
              <a:t> das crianças, o que pode repercutir negativamente nas faixas etárias superiores.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659B-435C-40CE-8529-5606A1C2B068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966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Assim, nenhuma criança da faixa etária alvo da intervenção teve a audição avaliada. Contudo, os equipamentos foram solicitados aos gestores.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659B-435C-40CE-8529-5606A1C2B068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11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Assim, nenhuma criança da faixa etária alvo da intervenção teve a audição avaliada. Contudo, os equipamentos foram solicitados aos gestores.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659B-435C-40CE-8529-5606A1C2B068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111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 relação à proporção de crianças com teste do pezinho realizado até os sete dias de vida, os resultados são bastante subjetivos visto que o local do parto influencia bastante, pois as mães podem ficar mais de 7 dias no local onde foi realizado o parto. No primeiro mês </a:t>
            </a:r>
            <a:r>
              <a:rPr lang="pt-BR" dirty="0" err="1" smtClean="0"/>
              <a:t>alcançou-se,aproximadamente</a:t>
            </a:r>
            <a:r>
              <a:rPr lang="pt-BR" dirty="0" smtClean="0"/>
              <a:t>, 61%,no segundo quase 80% e no terceiro próximo de 82%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659B-435C-40CE-8529-5606A1C2B068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136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Assim, nenhuma criança da faixa etária alvo da intervenção teve a audição avaliada. Contudo, os equipamentos foram solicitados aos gestores.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659B-435C-40CE-8529-5606A1C2B068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11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957-CBD0-4FA6-B497-291899EE4F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46A-514F-45E0-A70D-0FADACBC7B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957-CBD0-4FA6-B497-291899EE4F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46A-514F-45E0-A70D-0FADACBC7B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957-CBD0-4FA6-B497-291899EE4F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46A-514F-45E0-A70D-0FADACBC7B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957-CBD0-4FA6-B497-291899EE4F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46A-514F-45E0-A70D-0FADACBC7B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957-CBD0-4FA6-B497-291899EE4F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46A-514F-45E0-A70D-0FADACBC7B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957-CBD0-4FA6-B497-291899EE4F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46A-514F-45E0-A70D-0FADACBC7B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957-CBD0-4FA6-B497-291899EE4F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46A-514F-45E0-A70D-0FADACBC7B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957-CBD0-4FA6-B497-291899EE4F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46A-514F-45E0-A70D-0FADACBC7B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957-CBD0-4FA6-B497-291899EE4F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46A-514F-45E0-A70D-0FADACBC7B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957-CBD0-4FA6-B497-291899EE4F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146A-514F-45E0-A70D-0FADACBC7B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2957-CBD0-4FA6-B497-291899EE4F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B7146A-514F-45E0-A70D-0FADACBC7B5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C32957-CBD0-4FA6-B497-291899EE4FD7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B7146A-514F-45E0-A70D-0FADACBC7B5C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851648" cy="1828800"/>
          </a:xfrm>
        </p:spPr>
        <p:txBody>
          <a:bodyPr>
            <a:noAutofit/>
          </a:bodyPr>
          <a:lstStyle/>
          <a:p>
            <a:r>
              <a:rPr lang="pt-BR" sz="4000" dirty="0" smtClean="0">
                <a:effectLst/>
              </a:rPr>
              <a:t/>
            </a:r>
            <a:br>
              <a:rPr lang="pt-BR" sz="4000" dirty="0" smtClean="0">
                <a:effectLst/>
              </a:rPr>
            </a:br>
            <a:r>
              <a:rPr lang="pt-BR" sz="4000" dirty="0" smtClean="0">
                <a:effectLst/>
              </a:rPr>
              <a:t/>
            </a:r>
            <a:br>
              <a:rPr lang="pt-BR" sz="4000" dirty="0" smtClean="0">
                <a:effectLst/>
              </a:rPr>
            </a:br>
            <a:r>
              <a:rPr lang="pt-BR" sz="4000" dirty="0" smtClean="0">
                <a:effectLst/>
              </a:rPr>
              <a:t/>
            </a:r>
            <a:br>
              <a:rPr lang="pt-BR" sz="4000" dirty="0" smtClean="0">
                <a:effectLst/>
              </a:rPr>
            </a:br>
            <a:r>
              <a:rPr lang="pt-BR" sz="4000" dirty="0" smtClean="0">
                <a:effectLst/>
              </a:rPr>
              <a:t/>
            </a:r>
            <a:br>
              <a:rPr lang="pt-BR" sz="4000" dirty="0" smtClean="0">
                <a:effectLst/>
              </a:rPr>
            </a:br>
            <a:r>
              <a:rPr lang="pt-BR" sz="4000" dirty="0" smtClean="0">
                <a:effectLst/>
              </a:rPr>
              <a:t/>
            </a:r>
            <a:br>
              <a:rPr lang="pt-BR" sz="4000" dirty="0" smtClean="0">
                <a:effectLst/>
              </a:rPr>
            </a:br>
            <a:r>
              <a:rPr lang="pt-BR" sz="4000" dirty="0" smtClean="0">
                <a:effectLst/>
              </a:rPr>
              <a:t/>
            </a:r>
            <a:br>
              <a:rPr lang="pt-BR" sz="4000" dirty="0" smtClean="0">
                <a:effectLst/>
              </a:rPr>
            </a:br>
            <a:r>
              <a:rPr lang="pt-BR" sz="4000" dirty="0" smtClean="0">
                <a:effectLst/>
              </a:rPr>
              <a:t/>
            </a:r>
            <a:br>
              <a:rPr lang="pt-BR" sz="4000" dirty="0" smtClean="0">
                <a:effectLst/>
              </a:rPr>
            </a:br>
            <a:r>
              <a:rPr lang="pt-BR" sz="2400" dirty="0" smtClean="0">
                <a:effectLst/>
              </a:rPr>
              <a:t/>
            </a:r>
            <a:br>
              <a:rPr lang="pt-BR" sz="2400" dirty="0" smtClean="0">
                <a:effectLst/>
              </a:rPr>
            </a:br>
            <a:r>
              <a:rPr lang="pt-BR" sz="2400" dirty="0" smtClean="0">
                <a:effectLst/>
              </a:rPr>
              <a:t/>
            </a:r>
            <a:br>
              <a:rPr lang="pt-BR" sz="2400" dirty="0" smtClean="0">
                <a:effectLst/>
              </a:rPr>
            </a:br>
            <a:r>
              <a:rPr lang="pt-BR" sz="2400" dirty="0" smtClean="0">
                <a:effectLst/>
              </a:rPr>
              <a:t/>
            </a:r>
            <a:br>
              <a:rPr lang="pt-BR" sz="2400" dirty="0" smtClean="0">
                <a:effectLst/>
              </a:rPr>
            </a:br>
            <a:r>
              <a:rPr lang="pt-BR" sz="2400" dirty="0" smtClean="0">
                <a:solidFill>
                  <a:schemeClr val="tx1"/>
                </a:solidFill>
                <a:effectLst/>
              </a:rPr>
              <a:t>Qualificação da Atenção a Saúde da Criança na Unidade de Saúde Antônio Cornélio de Siqueira em Água Branca - PI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24" y="4286256"/>
            <a:ext cx="7854696" cy="2252666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2000" dirty="0" err="1" smtClean="0"/>
              <a:t>Tâmata</a:t>
            </a:r>
            <a:r>
              <a:rPr lang="pt-BR" sz="2000" dirty="0" smtClean="0"/>
              <a:t> </a:t>
            </a:r>
            <a:r>
              <a:rPr lang="pt-BR" sz="2000" dirty="0" err="1" smtClean="0"/>
              <a:t>Tarcila</a:t>
            </a:r>
            <a:r>
              <a:rPr lang="pt-BR" sz="2000" dirty="0" smtClean="0"/>
              <a:t> Soares de Sousa</a:t>
            </a:r>
          </a:p>
          <a:p>
            <a:pPr algn="ctr"/>
            <a:endParaRPr lang="pt-BR" sz="2000" dirty="0" smtClean="0"/>
          </a:p>
          <a:p>
            <a:pPr algn="ctr"/>
            <a:r>
              <a:rPr lang="pt-BR" sz="2000" dirty="0" smtClean="0"/>
              <a:t>Orientadora: </a:t>
            </a:r>
            <a:r>
              <a:rPr lang="pt-BR" sz="1800" dirty="0" err="1"/>
              <a:t>Msc</a:t>
            </a:r>
            <a:r>
              <a:rPr lang="pt-BR" sz="1800" dirty="0"/>
              <a:t>. </a:t>
            </a:r>
            <a:r>
              <a:rPr lang="pt-BR" sz="1800" dirty="0" err="1"/>
              <a:t>Enfª</a:t>
            </a:r>
            <a:r>
              <a:rPr lang="pt-BR" sz="1800" dirty="0"/>
              <a:t>. Elitiele Ortiz Dos </a:t>
            </a:r>
            <a:r>
              <a:rPr lang="pt-BR" sz="1800" dirty="0" smtClean="0"/>
              <a:t>Santos</a:t>
            </a:r>
          </a:p>
          <a:p>
            <a:pPr algn="ctr"/>
            <a:endParaRPr lang="pt-BR" sz="1800" dirty="0" smtClean="0"/>
          </a:p>
          <a:p>
            <a:pPr algn="ctr"/>
            <a:r>
              <a:rPr lang="pt-BR" sz="1800" dirty="0" smtClean="0"/>
              <a:t> </a:t>
            </a:r>
          </a:p>
          <a:p>
            <a:pPr algn="ctr"/>
            <a:endParaRPr lang="pt-BR" sz="1800" dirty="0" smtClean="0"/>
          </a:p>
          <a:p>
            <a:pPr algn="ctr"/>
            <a:r>
              <a:rPr lang="pt-BR" sz="1800" dirty="0" smtClean="0"/>
              <a:t>Teresina, 2015</a:t>
            </a:r>
            <a:endParaRPr lang="pt-BR" sz="2000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500174"/>
            <a:ext cx="1357322" cy="92869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285984" y="142852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Faculdade de Medicina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Turma VI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5073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>
                <a:effectLst/>
              </a:rPr>
              <a:t>OBJETIVOS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854696" cy="1752600"/>
          </a:xfr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147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b="1" dirty="0"/>
              <a:t>Objetivo geral</a:t>
            </a:r>
            <a:endParaRPr lang="pt-BR" dirty="0"/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Melhorar </a:t>
            </a:r>
            <a:r>
              <a:rPr lang="pt-BR" dirty="0"/>
              <a:t>a Atenção a Saúde da Criança na Unidade de Saúde Antônio Cornélio de Siqueira em Água Branca - PI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59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METODOLOGIA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854696" cy="1752600"/>
          </a:xfr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568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endParaRPr lang="pt-BR" dirty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Eixo Monitoramento e Avaliação 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Eixo Organização e Gestão Do Serviço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Eixo Engajamento Público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Eixo Qualificação Da Prática Clínica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7078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Metodologia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8912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b="1" u="sng" dirty="0" smtClean="0"/>
              <a:t>EIXO </a:t>
            </a:r>
            <a:r>
              <a:rPr lang="pt-BR" b="1" u="sng" dirty="0"/>
              <a:t>MONITORAMENTO E AVALIAÇÃO </a:t>
            </a:r>
            <a:endParaRPr lang="pt-BR" b="1" u="sng" dirty="0" smtClean="0"/>
          </a:p>
          <a:p>
            <a:pPr algn="ctr">
              <a:buFont typeface="Wingdings" pitchFamily="2" charset="2"/>
              <a:buChar char="Ø"/>
            </a:pPr>
            <a:endParaRPr lang="pt-BR" b="1" u="sng" dirty="0" smtClean="0"/>
          </a:p>
          <a:p>
            <a:pPr algn="just"/>
            <a:r>
              <a:rPr lang="pt-BR" dirty="0" smtClean="0"/>
              <a:t>Monitoramos:</a:t>
            </a:r>
          </a:p>
          <a:p>
            <a:pPr lvl="1" algn="just"/>
            <a:r>
              <a:rPr lang="pt-BR" dirty="0" smtClean="0"/>
              <a:t> </a:t>
            </a:r>
            <a:r>
              <a:rPr lang="pt-BR" dirty="0" smtClean="0"/>
              <a:t>o </a:t>
            </a:r>
            <a:r>
              <a:rPr lang="pt-BR" dirty="0"/>
              <a:t>número de crianças cadastradas no </a:t>
            </a:r>
            <a:r>
              <a:rPr lang="pt-BR" dirty="0" smtClean="0"/>
              <a:t>programa</a:t>
            </a:r>
            <a:endParaRPr lang="pt-BR" dirty="0"/>
          </a:p>
          <a:p>
            <a:pPr lvl="1" algn="just"/>
            <a:r>
              <a:rPr lang="pt-BR" dirty="0" smtClean="0"/>
              <a:t>curva </a:t>
            </a:r>
            <a:r>
              <a:rPr lang="pt-BR" dirty="0" smtClean="0"/>
              <a:t>de </a:t>
            </a:r>
            <a:r>
              <a:rPr lang="pt-BR" dirty="0" smtClean="0"/>
              <a:t>crescimento</a:t>
            </a:r>
          </a:p>
          <a:p>
            <a:pPr lvl="1" algn="just"/>
            <a:r>
              <a:rPr lang="pt-BR" dirty="0" smtClean="0"/>
              <a:t>peso </a:t>
            </a:r>
            <a:r>
              <a:rPr lang="pt-BR" dirty="0" smtClean="0"/>
              <a:t>e </a:t>
            </a:r>
            <a:r>
              <a:rPr lang="pt-BR" dirty="0" smtClean="0"/>
              <a:t>desenvolvimento </a:t>
            </a:r>
          </a:p>
          <a:p>
            <a:pPr lvl="1" algn="just"/>
            <a:r>
              <a:rPr lang="pt-BR" dirty="0" smtClean="0"/>
              <a:t>vacinação</a:t>
            </a:r>
          </a:p>
          <a:p>
            <a:pPr lvl="1" algn="just"/>
            <a:r>
              <a:rPr lang="pt-BR" dirty="0" smtClean="0"/>
              <a:t>suplementação </a:t>
            </a:r>
            <a:r>
              <a:rPr lang="pt-BR" dirty="0" smtClean="0"/>
              <a:t>de </a:t>
            </a:r>
            <a:r>
              <a:rPr lang="pt-BR" dirty="0" smtClean="0"/>
              <a:t>ferro</a:t>
            </a:r>
          </a:p>
          <a:p>
            <a:pPr lvl="1" algn="just"/>
            <a:r>
              <a:rPr lang="pt-BR" dirty="0" smtClean="0"/>
              <a:t>triagem auditiva e </a:t>
            </a:r>
            <a:r>
              <a:rPr lang="pt-BR" dirty="0"/>
              <a:t>teste do </a:t>
            </a:r>
            <a:r>
              <a:rPr lang="pt-BR" dirty="0" smtClean="0"/>
              <a:t>pezinho</a:t>
            </a:r>
          </a:p>
          <a:p>
            <a:pPr lvl="1" algn="just"/>
            <a:r>
              <a:rPr lang="pt-BR" dirty="0" smtClean="0"/>
              <a:t>a </a:t>
            </a:r>
            <a:r>
              <a:rPr lang="pt-BR" dirty="0"/>
              <a:t>saúde bucal das crianças de 6 a 72 meses de </a:t>
            </a:r>
            <a:r>
              <a:rPr lang="pt-BR" dirty="0" smtClean="0"/>
              <a:t>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47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/>
              <a:t>Metodologia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b="1" u="sng" dirty="0" smtClean="0"/>
              <a:t>EIXO ORGANIZAÇÃO </a:t>
            </a:r>
            <a:r>
              <a:rPr lang="pt-BR" b="1" u="sng" dirty="0"/>
              <a:t>E GESTÃO DO SERVIÇO </a:t>
            </a:r>
            <a:endParaRPr lang="pt-BR" b="1" u="sng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Cadastramos </a:t>
            </a:r>
            <a:r>
              <a:rPr lang="pt-BR" dirty="0"/>
              <a:t>a população de crianças entre zero e 72 meses </a:t>
            </a:r>
            <a:endParaRPr lang="pt-BR" dirty="0" smtClean="0"/>
          </a:p>
          <a:p>
            <a:pPr algn="just"/>
            <a:r>
              <a:rPr lang="pt-BR" dirty="0" smtClean="0"/>
              <a:t>Priorizamos </a:t>
            </a:r>
            <a:r>
              <a:rPr lang="pt-BR" dirty="0"/>
              <a:t>o atendimento de crianças.  </a:t>
            </a:r>
            <a:endParaRPr lang="pt-BR" dirty="0" smtClean="0"/>
          </a:p>
          <a:p>
            <a:pPr algn="just"/>
            <a:r>
              <a:rPr lang="pt-BR" dirty="0" smtClean="0"/>
              <a:t>Fizemos busca </a:t>
            </a:r>
            <a:r>
              <a:rPr lang="pt-BR" dirty="0"/>
              <a:t>ativa </a:t>
            </a:r>
            <a:endParaRPr lang="pt-BR" dirty="0" smtClean="0"/>
          </a:p>
          <a:p>
            <a:pPr algn="just"/>
            <a:r>
              <a:rPr lang="pt-BR" dirty="0" smtClean="0"/>
              <a:t>Garantimos </a:t>
            </a:r>
            <a:r>
              <a:rPr lang="pt-BR" dirty="0"/>
              <a:t>material adequado </a:t>
            </a:r>
            <a:r>
              <a:rPr lang="pt-BR" dirty="0" smtClean="0"/>
              <a:t>para puericultura e vacinas</a:t>
            </a:r>
          </a:p>
          <a:p>
            <a:pPr algn="just"/>
            <a:r>
              <a:rPr lang="pt-BR" dirty="0" smtClean="0"/>
              <a:t>Organizamos </a:t>
            </a:r>
            <a:r>
              <a:rPr lang="pt-BR" dirty="0" smtClean="0"/>
              <a:t>acolhimento e saúde bucal</a:t>
            </a:r>
          </a:p>
        </p:txBody>
      </p:sp>
    </p:spTree>
    <p:extLst>
      <p:ext uri="{BB962C8B-B14F-4D97-AF65-F5344CB8AC3E}">
        <p14:creationId xmlns:p14="http://schemas.microsoft.com/office/powerpoint/2010/main" val="907173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/>
              <a:t>Metodologia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BR" b="1" u="sng" dirty="0" smtClean="0"/>
              <a:t>EIXO ENGAJAMENTO PÚBLICO</a:t>
            </a:r>
          </a:p>
          <a:p>
            <a:pPr algn="just">
              <a:buNone/>
            </a:pPr>
            <a:endParaRPr lang="pt-BR" b="1" u="sng" dirty="0" smtClean="0"/>
          </a:p>
          <a:p>
            <a:pPr algn="just"/>
            <a:r>
              <a:rPr lang="pt-BR" dirty="0" smtClean="0"/>
              <a:t>Orientamos </a:t>
            </a:r>
            <a:r>
              <a:rPr lang="pt-BR" dirty="0"/>
              <a:t>a comunidade sobre o programa de saúde da criança e quais os seus </a:t>
            </a:r>
            <a:r>
              <a:rPr lang="pt-BR" dirty="0" smtClean="0"/>
              <a:t>benefícios</a:t>
            </a:r>
          </a:p>
          <a:p>
            <a:pPr algn="just"/>
            <a:r>
              <a:rPr lang="pt-BR" dirty="0" smtClean="0"/>
              <a:t>Informamos </a:t>
            </a:r>
            <a:r>
              <a:rPr lang="pt-BR" dirty="0"/>
              <a:t>a comunidade sobre importância de avaliar a saúde bucal de crianças de 6 a 72 meses de idade 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395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/>
              <a:t>Metodologia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714488"/>
            <a:ext cx="8358246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b="1" u="sng" dirty="0" smtClean="0"/>
              <a:t>EIXO QUALIFICAÇÃO </a:t>
            </a:r>
            <a:r>
              <a:rPr lang="pt-BR" b="1" u="sng" dirty="0"/>
              <a:t>DA PRÁTICA </a:t>
            </a:r>
            <a:r>
              <a:rPr lang="pt-BR" b="1" u="sng" dirty="0" smtClean="0"/>
              <a:t>CLÍNICA</a:t>
            </a:r>
          </a:p>
          <a:p>
            <a:pPr algn="ctr">
              <a:buNone/>
            </a:pPr>
            <a:r>
              <a:rPr lang="pt-BR" b="1" u="sng" dirty="0" smtClean="0"/>
              <a:t> </a:t>
            </a:r>
          </a:p>
          <a:p>
            <a:pPr algn="just"/>
            <a:r>
              <a:rPr lang="pt-BR" b="1" dirty="0" smtClean="0"/>
              <a:t>Capacitamos </a:t>
            </a:r>
            <a:r>
              <a:rPr lang="pt-BR" b="1" dirty="0" smtClean="0"/>
              <a:t>a </a:t>
            </a:r>
            <a:r>
              <a:rPr lang="pt-BR" b="1" dirty="0" smtClean="0"/>
              <a:t>equipe:</a:t>
            </a:r>
          </a:p>
          <a:p>
            <a:pPr lvl="1" algn="just"/>
            <a:r>
              <a:rPr lang="pt-BR" dirty="0" smtClean="0"/>
              <a:t>acidentes </a:t>
            </a:r>
            <a:r>
              <a:rPr lang="pt-BR" dirty="0"/>
              <a:t>que ocorrem na </a:t>
            </a:r>
            <a:r>
              <a:rPr lang="pt-BR" dirty="0" smtClean="0"/>
              <a:t>infância</a:t>
            </a:r>
          </a:p>
          <a:p>
            <a:pPr lvl="1" algn="just"/>
            <a:r>
              <a:rPr lang="pt-BR" dirty="0" smtClean="0"/>
              <a:t>aconselhamento </a:t>
            </a:r>
            <a:r>
              <a:rPr lang="pt-BR" dirty="0"/>
              <a:t>do aleitamento </a:t>
            </a:r>
            <a:r>
              <a:rPr lang="pt-BR" dirty="0" smtClean="0"/>
              <a:t>materno</a:t>
            </a:r>
          </a:p>
          <a:p>
            <a:pPr lvl="1" algn="just"/>
            <a:r>
              <a:rPr lang="pt-BR" dirty="0" smtClean="0"/>
              <a:t>orientação nutricional</a:t>
            </a:r>
          </a:p>
          <a:p>
            <a:pPr lvl="1" algn="just"/>
            <a:r>
              <a:rPr lang="pt-BR" dirty="0" smtClean="0"/>
              <a:t>identificação </a:t>
            </a:r>
            <a:r>
              <a:rPr lang="pt-BR" dirty="0"/>
              <a:t>dos fatores de risco para </a:t>
            </a:r>
            <a:r>
              <a:rPr lang="pt-BR" dirty="0" err="1" smtClean="0"/>
              <a:t>morbi</a:t>
            </a:r>
            <a:r>
              <a:rPr lang="pt-BR" dirty="0" smtClean="0"/>
              <a:t>/mortalidade</a:t>
            </a:r>
          </a:p>
          <a:p>
            <a:pPr lvl="1" algn="just"/>
            <a:r>
              <a:rPr lang="pt-BR" dirty="0" smtClean="0"/>
              <a:t>acolhimento </a:t>
            </a:r>
            <a:r>
              <a:rPr lang="pt-BR" dirty="0" smtClean="0"/>
              <a:t>as </a:t>
            </a:r>
            <a:r>
              <a:rPr lang="pt-BR" dirty="0" smtClean="0"/>
              <a:t>crianças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3967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LOGÍSTICA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854696" cy="1752600"/>
          </a:xfr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7442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Protocolo </a:t>
            </a:r>
            <a:r>
              <a:rPr lang="pt-BR" dirty="0"/>
              <a:t>de Saúde da Criança do Ministério da saúde, 2002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Ficha </a:t>
            </a:r>
            <a:r>
              <a:rPr lang="pt-BR" dirty="0"/>
              <a:t>espelho da </a:t>
            </a:r>
            <a:r>
              <a:rPr lang="pt-BR" dirty="0" smtClean="0"/>
              <a:t>criança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983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>
                <a:effectLst/>
              </a:rPr>
              <a:t>INTRODUÇÃO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854696" cy="1752600"/>
          </a:xfr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41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Turno específico para puericultura</a:t>
            </a:r>
          </a:p>
          <a:p>
            <a:pPr algn="just"/>
            <a:r>
              <a:rPr lang="pt-BR" dirty="0" smtClean="0"/>
              <a:t>Demanda espontânea </a:t>
            </a:r>
          </a:p>
          <a:p>
            <a:pPr algn="just"/>
            <a:r>
              <a:rPr lang="pt-BR" dirty="0" smtClean="0"/>
              <a:t>Dados </a:t>
            </a:r>
            <a:r>
              <a:rPr lang="pt-BR" dirty="0"/>
              <a:t>serão coletados e anexados nas fichas disponíveis no município e na caderneta da criança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Capacitação da equipe - médica </a:t>
            </a:r>
            <a:r>
              <a:rPr lang="pt-BR" dirty="0"/>
              <a:t>e </a:t>
            </a:r>
            <a:r>
              <a:rPr lang="pt-BR" dirty="0" smtClean="0"/>
              <a:t> </a:t>
            </a:r>
            <a:r>
              <a:rPr lang="pt-BR" dirty="0"/>
              <a:t>enfermeira </a:t>
            </a:r>
            <a:endParaRPr lang="pt-BR" dirty="0" smtClean="0"/>
          </a:p>
          <a:p>
            <a:pPr algn="just"/>
            <a:r>
              <a:rPr lang="pt-BR" dirty="0" smtClean="0"/>
              <a:t>Análise dos dados </a:t>
            </a:r>
            <a:r>
              <a:rPr lang="pt-BR" dirty="0"/>
              <a:t>nas reuniões mensais de equipe. </a:t>
            </a:r>
            <a:endParaRPr lang="pt-BR" dirty="0" smtClean="0"/>
          </a:p>
          <a:p>
            <a:pPr algn="just"/>
            <a:r>
              <a:rPr lang="pt-BR" dirty="0" smtClean="0"/>
              <a:t>Palestra </a:t>
            </a:r>
            <a:r>
              <a:rPr lang="pt-BR" dirty="0"/>
              <a:t>para toda a </a:t>
            </a:r>
            <a:r>
              <a:rPr lang="pt-BR" dirty="0" smtClean="0"/>
              <a:t>população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943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b="1" dirty="0"/>
              <a:t>Médica – </a:t>
            </a:r>
            <a:r>
              <a:rPr lang="pt-BR" dirty="0"/>
              <a:t>preenchimento das fichas durante </a:t>
            </a:r>
            <a:r>
              <a:rPr lang="pt-BR" dirty="0" smtClean="0"/>
              <a:t>consulta e ministrar palestras</a:t>
            </a:r>
            <a:endParaRPr lang="pt-BR" dirty="0"/>
          </a:p>
          <a:p>
            <a:pPr algn="just"/>
            <a:r>
              <a:rPr lang="pt-BR" b="1" dirty="0"/>
              <a:t>Enfermeira</a:t>
            </a:r>
            <a:r>
              <a:rPr lang="pt-BR" dirty="0"/>
              <a:t> - monitoramento dessas fichas </a:t>
            </a:r>
            <a:r>
              <a:rPr lang="pt-BR" dirty="0" smtClean="0"/>
              <a:t>e </a:t>
            </a:r>
            <a:r>
              <a:rPr lang="pt-BR" dirty="0"/>
              <a:t>ministrar </a:t>
            </a:r>
            <a:r>
              <a:rPr lang="pt-BR" dirty="0" smtClean="0"/>
              <a:t>palestras</a:t>
            </a:r>
            <a:endParaRPr lang="pt-BR" dirty="0"/>
          </a:p>
          <a:p>
            <a:pPr algn="just"/>
            <a:r>
              <a:rPr lang="pt-BR" b="1" dirty="0"/>
              <a:t>ACS –</a:t>
            </a:r>
            <a:r>
              <a:rPr lang="pt-BR" dirty="0"/>
              <a:t> busca ativa e verificar a assiduidade na UBS </a:t>
            </a:r>
          </a:p>
          <a:p>
            <a:pPr algn="just"/>
            <a:r>
              <a:rPr lang="pt-BR" b="1" dirty="0" smtClean="0"/>
              <a:t>Recepcionista - </a:t>
            </a:r>
            <a:r>
              <a:rPr lang="pt-BR" dirty="0" smtClean="0"/>
              <a:t>agendamento </a:t>
            </a:r>
            <a:r>
              <a:rPr lang="pt-BR" dirty="0"/>
              <a:t>prioritário das crianças em um turno específico </a:t>
            </a:r>
            <a:r>
              <a:rPr lang="pt-BR" dirty="0" smtClean="0"/>
              <a:t> e demanda espontânea</a:t>
            </a:r>
          </a:p>
          <a:p>
            <a:pPr algn="just"/>
            <a:r>
              <a:rPr lang="pt-BR" b="1" dirty="0" smtClean="0"/>
              <a:t>Técnica de enfermagem </a:t>
            </a:r>
            <a:r>
              <a:rPr lang="pt-BR" dirty="0" smtClean="0"/>
              <a:t>- </a:t>
            </a:r>
            <a:r>
              <a:rPr lang="pt-BR" dirty="0"/>
              <a:t>assiduidade de todas as crianças através das fichas na pasta </a:t>
            </a:r>
          </a:p>
          <a:p>
            <a:pPr algn="just"/>
            <a:r>
              <a:rPr lang="pt-BR" b="1" dirty="0" smtClean="0"/>
              <a:t>Auxiliar </a:t>
            </a:r>
            <a:r>
              <a:rPr lang="pt-BR" b="1" dirty="0"/>
              <a:t>da dentista</a:t>
            </a:r>
            <a:r>
              <a:rPr lang="pt-BR" dirty="0"/>
              <a:t> </a:t>
            </a:r>
            <a:r>
              <a:rPr lang="pt-BR" dirty="0" smtClean="0"/>
              <a:t>- frequência </a:t>
            </a:r>
            <a:r>
              <a:rPr lang="pt-BR" dirty="0"/>
              <a:t>das crianças no consultório odontológico. </a:t>
            </a:r>
            <a:endParaRPr lang="pt-BR" dirty="0" smtClean="0"/>
          </a:p>
          <a:p>
            <a:pPr algn="just"/>
            <a:r>
              <a:rPr lang="pt-BR" b="1" dirty="0" smtClean="0"/>
              <a:t>Dentista - </a:t>
            </a:r>
            <a:r>
              <a:rPr lang="pt-BR" dirty="0"/>
              <a:t>preenchimento das fichas durante </a:t>
            </a:r>
            <a:r>
              <a:rPr lang="pt-BR" dirty="0" smtClean="0"/>
              <a:t>consulta e </a:t>
            </a:r>
            <a:r>
              <a:rPr lang="pt-BR" dirty="0"/>
              <a:t>ministrar palestras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5037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Logística</a:t>
            </a:r>
            <a:endParaRPr lang="pt-BR" dirty="0"/>
          </a:p>
        </p:txBody>
      </p:sp>
      <p:pic>
        <p:nvPicPr>
          <p:cNvPr id="2050" name="Picture 2" descr="C:\Users\Fco José\Desktop\tcc provab\palestr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084168" cy="45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84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Logística</a:t>
            </a:r>
            <a:endParaRPr lang="pt-BR" dirty="0"/>
          </a:p>
        </p:txBody>
      </p:sp>
      <p:pic>
        <p:nvPicPr>
          <p:cNvPr id="3074" name="Picture 2" descr="C:\Users\Fco José\Desktop\tcc provab\palestr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69" y="1916832"/>
            <a:ext cx="6288700" cy="47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322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RESULTADOS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854696" cy="1752600"/>
          </a:xfr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3908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800" b="1" u="sng" dirty="0" smtClean="0"/>
              <a:t>AMPLIAR A COBERTURA DO PROGRAMA DE SAÚDE DA CRIANÇA</a:t>
            </a:r>
          </a:p>
          <a:p>
            <a:pPr marL="0" indent="0" algn="just">
              <a:buNone/>
            </a:pPr>
            <a:endParaRPr lang="pt-BR" sz="2800" b="1" dirty="0"/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Meta</a:t>
            </a:r>
            <a:endParaRPr lang="pt-BR" sz="2400" b="1" dirty="0">
              <a:solidFill>
                <a:srgbClr val="FF0000"/>
              </a:solidFill>
            </a:endParaRPr>
          </a:p>
          <a:p>
            <a:pPr lvl="1" algn="just"/>
            <a:r>
              <a:rPr lang="pt-BR" b="1" dirty="0" smtClean="0"/>
              <a:t>Ampliar </a:t>
            </a:r>
            <a:r>
              <a:rPr lang="pt-BR" b="1" dirty="0"/>
              <a:t>a cobertura da atenção à saúde para 100% das crianças entre zero e 72 meses pertencentes à área de abrangência da unidade saúde </a:t>
            </a:r>
            <a:endParaRPr lang="pt-BR" sz="1600" b="1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6266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14453083"/>
              </p:ext>
            </p:extLst>
          </p:nvPr>
        </p:nvGraphicFramePr>
        <p:xfrm>
          <a:off x="1259632" y="2132856"/>
          <a:ext cx="705678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/>
          <p:cNvSpPr/>
          <p:nvPr/>
        </p:nvSpPr>
        <p:spPr>
          <a:xfrm>
            <a:off x="-1441176" y="1213008"/>
            <a:ext cx="9973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just"/>
            <a:r>
              <a:rPr lang="pt-BR" sz="1600" b="1" dirty="0" smtClean="0">
                <a:solidFill>
                  <a:srgbClr val="FF0000"/>
                </a:solidFill>
              </a:rPr>
              <a:t>META - </a:t>
            </a:r>
            <a:r>
              <a:rPr lang="pt-BR" sz="1600" b="1" dirty="0" smtClean="0"/>
              <a:t>Ampliar </a:t>
            </a:r>
            <a:r>
              <a:rPr lang="pt-BR" sz="1600" b="1" dirty="0"/>
              <a:t>a cobertura da atenção à saúde para 100% das crianças entre zero e 72 meses pertencentes à área de abrangência da unidade saúde </a:t>
            </a:r>
          </a:p>
        </p:txBody>
      </p:sp>
    </p:spTree>
    <p:extLst>
      <p:ext uri="{BB962C8B-B14F-4D97-AF65-F5344CB8AC3E}">
        <p14:creationId xmlns:p14="http://schemas.microsoft.com/office/powerpoint/2010/main" val="3084032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u="sng" dirty="0" smtClean="0"/>
              <a:t>MELHORAR A QUALIDADE DO ATENDIMENTO À CRIANÇA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Meta</a:t>
            </a:r>
            <a:endParaRPr lang="pt-BR" sz="2400" b="1" dirty="0">
              <a:solidFill>
                <a:srgbClr val="FF0000"/>
              </a:solidFill>
            </a:endParaRPr>
          </a:p>
          <a:p>
            <a:pPr lvl="1" algn="just"/>
            <a:r>
              <a:rPr lang="pt-BR" b="1" dirty="0" smtClean="0"/>
              <a:t>Realizar </a:t>
            </a:r>
            <a:r>
              <a:rPr lang="pt-BR" b="1" dirty="0"/>
              <a:t>a primeira consulta na primeira semana de vida para 100% das crianças cadastradas. </a:t>
            </a:r>
            <a:endParaRPr lang="pt-BR" sz="22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4668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-972616" y="1340768"/>
            <a:ext cx="1058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pt-BR" b="1" dirty="0" smtClean="0">
                <a:solidFill>
                  <a:srgbClr val="FF0000"/>
                </a:solidFill>
              </a:rPr>
              <a:t>META - </a:t>
            </a:r>
            <a:r>
              <a:rPr lang="pt-BR" b="1" dirty="0"/>
              <a:t>Realizar a primeira consulta na primeira semana de vida para 100% das crianças cadastradas</a:t>
            </a:r>
            <a:endParaRPr lang="pt-BR" sz="1600" b="1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440269235"/>
              </p:ext>
            </p:extLst>
          </p:nvPr>
        </p:nvGraphicFramePr>
        <p:xfrm>
          <a:off x="611560" y="1987099"/>
          <a:ext cx="7992888" cy="439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2254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u="sng" dirty="0" smtClean="0"/>
              <a:t>MELHORAR A QUALIDADE DO ATENDIMENTO À CRIANÇA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Meta</a:t>
            </a:r>
            <a:endParaRPr lang="pt-BR" sz="2400" b="1" dirty="0">
              <a:solidFill>
                <a:srgbClr val="FF0000"/>
              </a:solidFill>
            </a:endParaRPr>
          </a:p>
          <a:p>
            <a:pPr lvl="1" algn="just"/>
            <a:r>
              <a:rPr lang="pt-BR" b="1" dirty="0" smtClean="0"/>
              <a:t>Monitorar </a:t>
            </a:r>
            <a:r>
              <a:rPr lang="pt-BR" b="1" dirty="0"/>
              <a:t>o crescimento em 100% das crianças.</a:t>
            </a:r>
            <a:endParaRPr lang="pt-BR" sz="22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912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Introdução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Diminuição da mortalidade infantil nas ultimas décadas </a:t>
            </a:r>
          </a:p>
          <a:p>
            <a:pPr algn="just"/>
            <a:r>
              <a:rPr lang="pt-BR" dirty="0" smtClean="0"/>
              <a:t>Diminuição </a:t>
            </a:r>
            <a:r>
              <a:rPr lang="pt-BR" dirty="0"/>
              <a:t>da pobreza, ampliação da cobertura </a:t>
            </a:r>
            <a:r>
              <a:rPr lang="pt-BR" dirty="0" smtClean="0"/>
              <a:t>da Estratégia </a:t>
            </a:r>
            <a:r>
              <a:rPr lang="pt-BR" dirty="0"/>
              <a:t>Saúde da Família e a outros fatores, os óbitos infantis diminuíram de 47,1 a cada </a:t>
            </a:r>
            <a:r>
              <a:rPr lang="pt-BR" dirty="0" smtClean="0"/>
              <a:t>mil nascidos </a:t>
            </a:r>
            <a:r>
              <a:rPr lang="pt-BR" dirty="0"/>
              <a:t>vivos, em 1990, para 15,6 em 2010 (IBGE, 2010</a:t>
            </a:r>
            <a:r>
              <a:rPr lang="pt-BR" dirty="0" smtClean="0"/>
              <a:t>)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meta de garantir a </a:t>
            </a:r>
            <a:r>
              <a:rPr lang="pt-BR" dirty="0" smtClean="0"/>
              <a:t>toda criança </a:t>
            </a:r>
            <a:r>
              <a:rPr lang="pt-BR" dirty="0"/>
              <a:t>brasileira o direito à vida e à saúde ainda não foi alcançada, pois persistem </a:t>
            </a:r>
            <a:r>
              <a:rPr lang="pt-BR" dirty="0" smtClean="0"/>
              <a:t>desigualdades regionais </a:t>
            </a:r>
            <a:r>
              <a:rPr lang="pt-BR" dirty="0"/>
              <a:t>e sociais </a:t>
            </a:r>
            <a:r>
              <a:rPr lang="pt-BR" dirty="0" smtClean="0"/>
              <a:t>inaceitáveis</a:t>
            </a:r>
          </a:p>
          <a:p>
            <a:pPr algn="just"/>
            <a:r>
              <a:rPr lang="pt-BR" dirty="0" smtClean="0"/>
              <a:t>Papel da puericultura</a:t>
            </a: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896"/>
            <a:ext cx="8229600" cy="1143000"/>
          </a:xfrm>
        </p:spPr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-972616" y="1340768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pt-BR" b="1" dirty="0" smtClean="0">
                <a:solidFill>
                  <a:srgbClr val="FF0000"/>
                </a:solidFill>
              </a:rPr>
              <a:t>META - </a:t>
            </a:r>
            <a:r>
              <a:rPr lang="pt-BR" b="1" dirty="0"/>
              <a:t>Monitorar o crescimento em 100% das crianças</a:t>
            </a:r>
            <a:endParaRPr lang="pt-BR" sz="1600" b="1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351894663"/>
              </p:ext>
            </p:extLst>
          </p:nvPr>
        </p:nvGraphicFramePr>
        <p:xfrm>
          <a:off x="755576" y="1916832"/>
          <a:ext cx="77048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3501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u="sng" dirty="0" smtClean="0"/>
              <a:t>MELHORAR A QUALIDADE DO ATENDIMENTO À CRIANÇA</a:t>
            </a:r>
          </a:p>
          <a:p>
            <a:pPr marL="0" indent="0" algn="just">
              <a:buNone/>
            </a:pPr>
            <a:endParaRPr lang="pt-BR" sz="2400" b="1" dirty="0" smtClean="0"/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Meta</a:t>
            </a:r>
            <a:endParaRPr lang="pt-BR" sz="2400" b="1" dirty="0" smtClean="0">
              <a:solidFill>
                <a:srgbClr val="FF0000"/>
              </a:solidFill>
            </a:endParaRPr>
          </a:p>
          <a:p>
            <a:pPr lvl="1" algn="just"/>
            <a:r>
              <a:rPr lang="pt-BR" b="1" dirty="0" smtClean="0"/>
              <a:t>Monitorar </a:t>
            </a:r>
            <a:r>
              <a:rPr lang="pt-BR" b="1" dirty="0"/>
              <a:t>100% das crianças com déficit de peso.</a:t>
            </a:r>
            <a:endParaRPr lang="pt-BR" sz="2200" b="1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9121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-972616" y="1340768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pt-BR" b="1" dirty="0" smtClean="0">
                <a:solidFill>
                  <a:srgbClr val="FF0000"/>
                </a:solidFill>
              </a:rPr>
              <a:t>META - </a:t>
            </a:r>
            <a:r>
              <a:rPr lang="pt-BR" b="1" dirty="0"/>
              <a:t>Monitorar 100% das crianças com déficit de peso</a:t>
            </a:r>
            <a:endParaRPr lang="pt-BR" sz="1600" b="1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009145121"/>
              </p:ext>
            </p:extLst>
          </p:nvPr>
        </p:nvGraphicFramePr>
        <p:xfrm>
          <a:off x="611560" y="1844824"/>
          <a:ext cx="7992887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8592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just">
              <a:buSzPct val="95000"/>
              <a:buNone/>
            </a:pPr>
            <a:r>
              <a:rPr lang="pt-BR" sz="2600" b="1" u="sng" dirty="0" smtClean="0"/>
              <a:t>MELHORAR A QUALIDADE DO ATENDIMENTO À CRIANÇA</a:t>
            </a:r>
          </a:p>
          <a:p>
            <a:pPr marL="0" lvl="3" indent="0" algn="just">
              <a:buSzPct val="95000"/>
              <a:buNone/>
            </a:pPr>
            <a:r>
              <a:rPr lang="pt-BR" sz="2600" b="1" dirty="0" smtClean="0">
                <a:solidFill>
                  <a:srgbClr val="FF0000"/>
                </a:solidFill>
              </a:rPr>
              <a:t>Meta </a:t>
            </a:r>
            <a:r>
              <a:rPr lang="pt-BR" sz="2600" b="1" dirty="0">
                <a:solidFill>
                  <a:srgbClr val="FF0000"/>
                </a:solidFill>
              </a:rPr>
              <a:t>- </a:t>
            </a:r>
            <a:r>
              <a:rPr lang="pt-BR" sz="2600" b="1" dirty="0"/>
              <a:t>Monitorar 100% das crianças com </a:t>
            </a:r>
            <a:r>
              <a:rPr lang="pt-BR" sz="2600" b="1" dirty="0" smtClean="0"/>
              <a:t>excesso </a:t>
            </a:r>
            <a:r>
              <a:rPr lang="pt-BR" sz="2600" b="1" dirty="0"/>
              <a:t>de peso</a:t>
            </a:r>
          </a:p>
          <a:p>
            <a:pPr lvl="1" algn="just"/>
            <a:r>
              <a:rPr lang="pt-BR" dirty="0" smtClean="0"/>
              <a:t>Não </a:t>
            </a:r>
            <a:r>
              <a:rPr lang="pt-BR" dirty="0"/>
              <a:t>havia crianças com excesso de peso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FF0000"/>
                </a:solidFill>
              </a:rPr>
              <a:t>Meta </a:t>
            </a:r>
            <a:r>
              <a:rPr lang="pt-BR" b="1" dirty="0">
                <a:solidFill>
                  <a:srgbClr val="FF0000"/>
                </a:solidFill>
              </a:rPr>
              <a:t>- </a:t>
            </a:r>
            <a:r>
              <a:rPr lang="pt-BR" b="1" dirty="0" smtClean="0"/>
              <a:t>Realizar </a:t>
            </a:r>
            <a:r>
              <a:rPr lang="pt-BR" b="1" dirty="0"/>
              <a:t>suplementação de ferro em 100% das crianças de 6 a 24 meses.</a:t>
            </a:r>
          </a:p>
          <a:p>
            <a:pPr lvl="1" algn="just"/>
            <a:r>
              <a:rPr lang="pt-BR" dirty="0" smtClean="0"/>
              <a:t>Todas </a:t>
            </a:r>
            <a:r>
              <a:rPr lang="pt-BR" dirty="0"/>
              <a:t>as crianças entre 6 e 24 meses receberam suplementação de ferro.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9710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just">
              <a:buSzPct val="95000"/>
              <a:buNone/>
            </a:pPr>
            <a:r>
              <a:rPr lang="pt-BR" sz="2600" b="1" u="sng" dirty="0" smtClean="0"/>
              <a:t>MELHORAR A QUALIDADE DO ATENDIMENTO À CRIANÇA</a:t>
            </a:r>
          </a:p>
          <a:p>
            <a:pPr marL="0" indent="0" algn="just"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FF0000"/>
                </a:solidFill>
              </a:rPr>
              <a:t>Meta </a:t>
            </a:r>
            <a:r>
              <a:rPr lang="pt-BR" b="1" dirty="0">
                <a:solidFill>
                  <a:srgbClr val="FF0000"/>
                </a:solidFill>
              </a:rPr>
              <a:t>- </a:t>
            </a:r>
            <a:r>
              <a:rPr lang="pt-BR" b="1" dirty="0" smtClean="0"/>
              <a:t>Monitorar </a:t>
            </a:r>
            <a:r>
              <a:rPr lang="pt-BR" b="1" dirty="0"/>
              <a:t>o desenvolvimento em 100% das crianças</a:t>
            </a:r>
            <a:endParaRPr lang="pt-BR" b="1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3273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20" y="1506455"/>
            <a:ext cx="10585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META - </a:t>
            </a:r>
            <a:r>
              <a:rPr lang="pt-BR" b="1" dirty="0"/>
              <a:t>Monitorar o desenvolvimento em 100% das crianças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766957239"/>
              </p:ext>
            </p:extLst>
          </p:nvPr>
        </p:nvGraphicFramePr>
        <p:xfrm>
          <a:off x="611560" y="2276872"/>
          <a:ext cx="7704856" cy="436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2114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just">
              <a:buSzPct val="95000"/>
              <a:buNone/>
            </a:pPr>
            <a:r>
              <a:rPr lang="pt-BR" sz="2600" b="1" u="sng" dirty="0" smtClean="0"/>
              <a:t>MELHORAR A QUALIDADE DO ATENDIMENTO À CRIANÇA</a:t>
            </a:r>
          </a:p>
          <a:p>
            <a:pPr marL="0" indent="0" algn="just"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FF0000"/>
                </a:solidFill>
              </a:rPr>
              <a:t>Meta </a:t>
            </a:r>
            <a:r>
              <a:rPr lang="pt-BR" b="1" dirty="0">
                <a:solidFill>
                  <a:srgbClr val="FF0000"/>
                </a:solidFill>
              </a:rPr>
              <a:t>- </a:t>
            </a:r>
            <a:r>
              <a:rPr lang="pt-BR" b="1" dirty="0">
                <a:solidFill>
                  <a:srgbClr val="FF0000"/>
                </a:solidFill>
              </a:rPr>
              <a:t>- </a:t>
            </a:r>
            <a:r>
              <a:rPr lang="pt-BR" b="1" dirty="0"/>
              <a:t>Vacinar 100% das crianças de acordo com a idade.</a:t>
            </a:r>
          </a:p>
          <a:p>
            <a:pPr marL="0" indent="0" algn="just"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4070395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51520" y="1506455"/>
            <a:ext cx="105851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META - </a:t>
            </a:r>
            <a:r>
              <a:rPr lang="pt-BR" b="1" dirty="0"/>
              <a:t>Vacinar 100% das crianças de acordo com a idade.</a:t>
            </a:r>
          </a:p>
          <a:p>
            <a:endParaRPr lang="pt-BR" sz="1600" b="1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723185807"/>
              </p:ext>
            </p:extLst>
          </p:nvPr>
        </p:nvGraphicFramePr>
        <p:xfrm>
          <a:off x="611560" y="2276872"/>
          <a:ext cx="79208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974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lnSpcReduction="10000"/>
          </a:bodyPr>
          <a:lstStyle/>
          <a:p>
            <a:pPr algn="just"/>
            <a:endParaRPr lang="pt-BR" b="1" dirty="0" smtClean="0"/>
          </a:p>
          <a:p>
            <a:pPr marL="0" lvl="3" indent="0" algn="just">
              <a:buSzPct val="95000"/>
              <a:buNone/>
            </a:pPr>
            <a:r>
              <a:rPr lang="pt-BR" sz="2600" b="1" u="sng" dirty="0"/>
              <a:t>MELHORAR A QUALIDADE DO ATENDIMENTO À </a:t>
            </a:r>
            <a:r>
              <a:rPr lang="pt-BR" sz="2600" b="1" u="sng" dirty="0" smtClean="0"/>
              <a:t>CRIANÇA</a:t>
            </a:r>
          </a:p>
          <a:p>
            <a:pPr marL="0" lvl="3" indent="0" algn="just">
              <a:buSzPct val="95000"/>
              <a:buNone/>
            </a:pPr>
            <a:r>
              <a:rPr lang="pt-BR" sz="2600" b="1" dirty="0" smtClean="0">
                <a:solidFill>
                  <a:srgbClr val="FF0000"/>
                </a:solidFill>
              </a:rPr>
              <a:t>Meta - </a:t>
            </a:r>
            <a:r>
              <a:rPr lang="pt-BR" sz="2600" b="1" dirty="0" smtClean="0"/>
              <a:t>Realizar triagem auditiva em 100% das crianças</a:t>
            </a:r>
          </a:p>
          <a:p>
            <a:pPr marL="274320" lvl="3" indent="-274320" algn="just">
              <a:buSzPct val="95000"/>
            </a:pPr>
            <a:r>
              <a:rPr lang="pt-BR" sz="2600" dirty="0" smtClean="0"/>
              <a:t>Não </a:t>
            </a:r>
            <a:r>
              <a:rPr lang="pt-BR" sz="2600" dirty="0"/>
              <a:t>existem equipamentos necessários que possibilitem sua realização</a:t>
            </a:r>
            <a:r>
              <a:rPr lang="pt-BR" sz="2600" dirty="0" smtClean="0"/>
              <a:t>. </a:t>
            </a: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FF0000"/>
                </a:solidFill>
              </a:rPr>
              <a:t>Meta - </a:t>
            </a:r>
            <a:r>
              <a:rPr lang="pt-BR" b="1" dirty="0" smtClean="0"/>
              <a:t>Fazer busca ativa de 100% das crianças faltosas às consultas</a:t>
            </a:r>
          </a:p>
          <a:p>
            <a:pPr algn="just"/>
            <a:r>
              <a:rPr lang="pt-BR" dirty="0" smtClean="0"/>
              <a:t>14 </a:t>
            </a:r>
            <a:r>
              <a:rPr lang="pt-BR" dirty="0"/>
              <a:t>crianças faltaram à consulta</a:t>
            </a:r>
          </a:p>
          <a:p>
            <a:pPr algn="just"/>
            <a:r>
              <a:rPr lang="pt-BR" dirty="0" smtClean="0"/>
              <a:t>Todas </a:t>
            </a:r>
            <a:r>
              <a:rPr lang="pt-BR" dirty="0"/>
              <a:t>as crianças que compareceram às consultas tiveram seus registros atualizados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7784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pPr algn="just"/>
            <a:endParaRPr lang="pt-BR" b="1" dirty="0" smtClean="0"/>
          </a:p>
          <a:p>
            <a:pPr marL="0" lvl="3" indent="0" algn="just">
              <a:buSzPct val="95000"/>
              <a:buNone/>
            </a:pPr>
            <a:r>
              <a:rPr lang="pt-BR" sz="2600" b="1" u="sng" dirty="0"/>
              <a:t>MELHORAR A QUALIDADE DO ATENDIMENTO À </a:t>
            </a:r>
            <a:r>
              <a:rPr lang="pt-BR" sz="2600" b="1" u="sng" dirty="0" smtClean="0"/>
              <a:t>CRIANÇA</a:t>
            </a:r>
          </a:p>
          <a:p>
            <a:pPr marL="0" lvl="3" indent="0" algn="just">
              <a:buSzPct val="95000"/>
              <a:buNone/>
            </a:pPr>
            <a:endParaRPr lang="pt-BR" sz="2600" b="1" dirty="0" smtClean="0">
              <a:solidFill>
                <a:srgbClr val="FF0000"/>
              </a:solidFill>
            </a:endParaRPr>
          </a:p>
          <a:p>
            <a:pPr marL="0" lvl="3" indent="0" algn="just">
              <a:buSzPct val="95000"/>
              <a:buNone/>
            </a:pPr>
            <a:r>
              <a:rPr lang="pt-BR" sz="2600" b="1" dirty="0" smtClean="0">
                <a:solidFill>
                  <a:srgbClr val="FF0000"/>
                </a:solidFill>
              </a:rPr>
              <a:t>Meta </a:t>
            </a:r>
            <a:r>
              <a:rPr lang="pt-BR" sz="2600" b="1" dirty="0">
                <a:solidFill>
                  <a:srgbClr val="FF0000"/>
                </a:solidFill>
              </a:rPr>
              <a:t>- </a:t>
            </a:r>
            <a:r>
              <a:rPr lang="pt-BR" sz="2400" b="1" dirty="0"/>
              <a:t>Realizar teste do pezinho em 100% das crianças até 7 dias de vida</a:t>
            </a:r>
            <a:endParaRPr lang="pt-BR" sz="3200" b="1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1471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sz="3600" b="1" dirty="0" smtClean="0"/>
              <a:t> Introdução</a:t>
            </a:r>
            <a:br>
              <a:rPr lang="pt-BR" sz="3600" b="1" dirty="0" smtClean="0"/>
            </a:br>
            <a:r>
              <a:rPr lang="pt-BR" sz="3600" b="1" dirty="0" smtClean="0"/>
              <a:t>Caracterização do município de  Água Branca 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1935480"/>
            <a:ext cx="4546848" cy="4389120"/>
          </a:xfrm>
        </p:spPr>
        <p:txBody>
          <a:bodyPr>
            <a:normAutofit/>
          </a:bodyPr>
          <a:lstStyle/>
          <a:p>
            <a:r>
              <a:rPr lang="pt-BR" dirty="0" smtClean="0"/>
              <a:t>100Km </a:t>
            </a:r>
            <a:r>
              <a:rPr lang="pt-BR" dirty="0"/>
              <a:t>de </a:t>
            </a:r>
            <a:r>
              <a:rPr lang="pt-BR" dirty="0" smtClean="0"/>
              <a:t>Teresina</a:t>
            </a:r>
          </a:p>
          <a:p>
            <a:r>
              <a:rPr lang="pt-BR" dirty="0" smtClean="0"/>
              <a:t>7 UBS</a:t>
            </a:r>
          </a:p>
          <a:p>
            <a:r>
              <a:rPr lang="pt-BR" dirty="0" smtClean="0"/>
              <a:t>NASF</a:t>
            </a:r>
          </a:p>
          <a:p>
            <a:r>
              <a:rPr lang="pt-BR" dirty="0" smtClean="0"/>
              <a:t>CEO </a:t>
            </a:r>
          </a:p>
          <a:p>
            <a:r>
              <a:rPr lang="pt-BR" dirty="0" smtClean="0"/>
              <a:t>Cardiologia</a:t>
            </a:r>
          </a:p>
          <a:p>
            <a:r>
              <a:rPr lang="pt-BR" dirty="0" smtClean="0"/>
              <a:t>Dermatologia</a:t>
            </a:r>
          </a:p>
          <a:p>
            <a:r>
              <a:rPr lang="pt-BR" dirty="0" smtClean="0"/>
              <a:t>Ortopedia</a:t>
            </a:r>
          </a:p>
          <a:p>
            <a:r>
              <a:rPr lang="pt-BR" dirty="0" smtClean="0"/>
              <a:t>Pediatria </a:t>
            </a:r>
          </a:p>
          <a:p>
            <a:r>
              <a:rPr lang="pt-BR" dirty="0" smtClean="0"/>
              <a:t>Neurologia</a:t>
            </a:r>
            <a:endParaRPr lang="pt-BR" dirty="0"/>
          </a:p>
        </p:txBody>
      </p:sp>
      <p:pic>
        <p:nvPicPr>
          <p:cNvPr id="3074" name="Picture 2" descr="http://www.aguabranca.pi.gov.br/wp-content/themes/BlueNews/jgallery/slides/ae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89232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14282" y="4929198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Figura: Imagem de Água Branca 2014.</a:t>
            </a:r>
          </a:p>
          <a:p>
            <a:r>
              <a:rPr lang="pt-BR" sz="1600" dirty="0" smtClean="0"/>
              <a:t>Fonte: Google imagem.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77286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66455" y="1221325"/>
            <a:ext cx="87849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0">
              <a:buSzPct val="95000"/>
              <a:buNone/>
            </a:pPr>
            <a:r>
              <a:rPr lang="pt-BR" sz="2600" b="1" dirty="0">
                <a:solidFill>
                  <a:srgbClr val="FF0000"/>
                </a:solidFill>
              </a:rPr>
              <a:t>META </a:t>
            </a:r>
            <a:r>
              <a:rPr lang="pt-BR" sz="2600" b="1" dirty="0" smtClean="0">
                <a:solidFill>
                  <a:srgbClr val="FF0000"/>
                </a:solidFill>
              </a:rPr>
              <a:t>- </a:t>
            </a:r>
            <a:r>
              <a:rPr lang="pt-BR" sz="2400" b="1" dirty="0" smtClean="0"/>
              <a:t>Realizar </a:t>
            </a:r>
            <a:r>
              <a:rPr lang="pt-BR" sz="2400" b="1" dirty="0"/>
              <a:t>teste do pezinho em 100% das crianças até 7 dias de vida</a:t>
            </a:r>
            <a:endParaRPr lang="pt-BR" sz="3200" b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164288599"/>
              </p:ext>
            </p:extLst>
          </p:nvPr>
        </p:nvGraphicFramePr>
        <p:xfrm>
          <a:off x="611560" y="2083099"/>
          <a:ext cx="8136904" cy="4226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4443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u="sng" dirty="0" smtClean="0"/>
              <a:t>MAPEAR AS CRIANÇAS DE RISCO PERTENCENTES À ÁREA DE ABRANGÊNCIA</a:t>
            </a: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FF0000"/>
                </a:solidFill>
              </a:rPr>
              <a:t>Meta </a:t>
            </a:r>
            <a:r>
              <a:rPr lang="pt-BR" b="1" dirty="0">
                <a:solidFill>
                  <a:srgbClr val="FF0000"/>
                </a:solidFill>
              </a:rPr>
              <a:t>- </a:t>
            </a:r>
            <a:r>
              <a:rPr lang="pt-BR" b="1" dirty="0" smtClean="0"/>
              <a:t>Realizar </a:t>
            </a:r>
            <a:r>
              <a:rPr lang="pt-BR" b="1" dirty="0"/>
              <a:t>avaliação de risco em100% das crianças cadastradas no </a:t>
            </a:r>
            <a:r>
              <a:rPr lang="pt-BR" b="1" dirty="0" smtClean="0"/>
              <a:t>programa</a:t>
            </a:r>
            <a:endParaRPr lang="pt-BR" dirty="0"/>
          </a:p>
          <a:p>
            <a:pPr algn="just"/>
            <a:r>
              <a:rPr lang="pt-BR" dirty="0" smtClean="0"/>
              <a:t>Todas </a:t>
            </a:r>
            <a:r>
              <a:rPr lang="pt-BR" dirty="0"/>
              <a:t>as crianças foram submetidas à avaliação de risco, ou seja, 126 </a:t>
            </a:r>
            <a:r>
              <a:rPr lang="pt-BR" dirty="0" smtClean="0"/>
              <a:t>crianças</a:t>
            </a:r>
          </a:p>
          <a:p>
            <a:pPr algn="just"/>
            <a:r>
              <a:rPr lang="pt-BR" dirty="0"/>
              <a:t>Dar orientações para prevenir acidentes na infância em 100% das consultas de saúde da criança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0841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b="1" u="sng" dirty="0" smtClean="0"/>
              <a:t>PROMOVER A SAÚDE DAS CRIANÇAS</a:t>
            </a:r>
            <a:endParaRPr lang="pt-BR" u="sng" dirty="0" smtClean="0"/>
          </a:p>
          <a:p>
            <a:pPr marL="0" indent="0" algn="just"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FF0000"/>
                </a:solidFill>
              </a:rPr>
              <a:t>Metas –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b="1" dirty="0" smtClean="0"/>
              <a:t>Dar </a:t>
            </a:r>
            <a:r>
              <a:rPr lang="pt-BR" b="1" dirty="0"/>
              <a:t>orientações para prevenir acidentes na infância em 100% das consultas de saúde da </a:t>
            </a:r>
            <a:r>
              <a:rPr lang="pt-BR" b="1" dirty="0" smtClean="0"/>
              <a:t>criança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b="1" dirty="0" smtClean="0"/>
              <a:t>Fornecer </a:t>
            </a:r>
            <a:r>
              <a:rPr lang="pt-BR" b="1" dirty="0"/>
              <a:t>orientações nutricionais de acordo com a faixa etária para 100% das crianças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b="1" dirty="0"/>
              <a:t>Fornecer orientações sobre higiene bucal para 100% das crianças de acordo com a faixa </a:t>
            </a:r>
            <a:r>
              <a:rPr lang="pt-BR" b="1" dirty="0" smtClean="0"/>
              <a:t>etária</a:t>
            </a:r>
            <a:endParaRPr lang="pt-BR" dirty="0"/>
          </a:p>
          <a:p>
            <a:pPr lvl="1" algn="just"/>
            <a:r>
              <a:rPr lang="pt-BR" dirty="0" smtClean="0"/>
              <a:t>Todas </a:t>
            </a:r>
            <a:r>
              <a:rPr lang="pt-BR" dirty="0"/>
              <a:t>as mães receberam orientações sobre acidentes na infância, todas as crianças receberam às devidas orientações nutricionais de acordo com a faixa etária e todas as mães receberam às devidas orientações.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503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u="sng" dirty="0" smtClean="0"/>
              <a:t>PROMOVER A SAÚDE DAS CRIANÇAS</a:t>
            </a:r>
            <a:endParaRPr lang="pt-BR" u="sng" dirty="0" smtClean="0"/>
          </a:p>
          <a:p>
            <a:pPr marL="0" indent="0" algn="just"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FF0000"/>
                </a:solidFill>
              </a:rPr>
              <a:t>Meta –</a:t>
            </a:r>
            <a:r>
              <a:rPr lang="pt-BR" sz="2400" b="1" dirty="0" smtClean="0"/>
              <a:t>Colocar </a:t>
            </a:r>
            <a:r>
              <a:rPr lang="pt-BR" sz="2400" b="1" dirty="0"/>
              <a:t>100% das crianças para mamar durante a primeira consulta</a:t>
            </a:r>
            <a:endParaRPr lang="pt-BR" sz="3200" b="1" dirty="0"/>
          </a:p>
          <a:p>
            <a:pPr marL="0" indent="0" algn="just">
              <a:buNone/>
            </a:pPr>
            <a:endParaRPr lang="pt-B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8555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678"/>
            <a:ext cx="8229600" cy="1143000"/>
          </a:xfrm>
        </p:spPr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66455" y="1221325"/>
            <a:ext cx="87849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0">
              <a:buSzPct val="95000"/>
              <a:buNone/>
            </a:pPr>
            <a:r>
              <a:rPr lang="pt-BR" sz="2600" b="1" dirty="0">
                <a:solidFill>
                  <a:srgbClr val="FF0000"/>
                </a:solidFill>
              </a:rPr>
              <a:t>META </a:t>
            </a:r>
            <a:r>
              <a:rPr lang="pt-BR" sz="2600" b="1" dirty="0" smtClean="0">
                <a:solidFill>
                  <a:srgbClr val="FF0000"/>
                </a:solidFill>
              </a:rPr>
              <a:t>- </a:t>
            </a:r>
            <a:r>
              <a:rPr lang="pt-BR" sz="2400" b="1" dirty="0"/>
              <a:t>Colocar 100% das crianças para mamar durante a primeira consulta</a:t>
            </a:r>
            <a:endParaRPr lang="pt-BR" sz="3200" b="1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833298496"/>
              </p:ext>
            </p:extLst>
          </p:nvPr>
        </p:nvGraphicFramePr>
        <p:xfrm>
          <a:off x="683568" y="2083099"/>
          <a:ext cx="7848872" cy="415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79432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400" b="1" u="sng" dirty="0" smtClean="0"/>
              <a:t>SAÚDE BUCAL </a:t>
            </a:r>
            <a:endParaRPr lang="pt-BR" sz="3400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não </a:t>
            </a:r>
            <a:r>
              <a:rPr lang="pt-BR" dirty="0"/>
              <a:t>foi realizada de maneira efetiva. </a:t>
            </a:r>
            <a:endParaRPr lang="pt-BR" dirty="0" smtClean="0"/>
          </a:p>
          <a:p>
            <a:pPr lvl="1"/>
            <a:r>
              <a:rPr lang="pt-BR" dirty="0" smtClean="0"/>
              <a:t>dados </a:t>
            </a:r>
            <a:r>
              <a:rPr lang="pt-BR" dirty="0"/>
              <a:t>não foram preenchidos </a:t>
            </a:r>
            <a:r>
              <a:rPr lang="pt-BR" dirty="0" smtClean="0"/>
              <a:t>adequadamente.</a:t>
            </a:r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37810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u="sng" dirty="0" smtClean="0"/>
              <a:t>AMPLIAR A COBERTURA DE ATENÇÃO À SAÚDE BUCAL DA CRIANÇA</a:t>
            </a: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FF0000"/>
                </a:solidFill>
              </a:rPr>
              <a:t>Meta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800" b="1" dirty="0" smtClean="0"/>
              <a:t>Realizar </a:t>
            </a:r>
            <a:r>
              <a:rPr lang="pt-BR" sz="2800" b="1" dirty="0"/>
              <a:t>a primeira consulta odontológica programática para 100% das crianças de 6 a 72 meses cadastradas no programa Saúde da Criança da unidade, pertencentes à área de abrangência e que necessitam de atendimento odontológico.</a:t>
            </a:r>
            <a:endParaRPr lang="pt-BR" sz="2400" b="1" dirty="0"/>
          </a:p>
          <a:p>
            <a:pPr lvl="2" algn="just"/>
            <a:r>
              <a:rPr lang="pt-BR" dirty="0" smtClean="0"/>
              <a:t>Mês 1 - </a:t>
            </a:r>
            <a:r>
              <a:rPr lang="pt-BR" dirty="0"/>
              <a:t>15%(30 crianças</a:t>
            </a:r>
            <a:r>
              <a:rPr lang="pt-BR" dirty="0" smtClean="0"/>
              <a:t>)</a:t>
            </a:r>
          </a:p>
          <a:p>
            <a:pPr lvl="2" algn="just"/>
            <a:r>
              <a:rPr lang="pt-BR" dirty="0" smtClean="0"/>
              <a:t>Mês </a:t>
            </a:r>
            <a:r>
              <a:rPr lang="pt-BR" dirty="0"/>
              <a:t>2 </a:t>
            </a:r>
            <a:r>
              <a:rPr lang="pt-BR" dirty="0" smtClean="0"/>
              <a:t>– 0</a:t>
            </a:r>
          </a:p>
          <a:p>
            <a:pPr lvl="2" algn="just"/>
            <a:r>
              <a:rPr lang="pt-BR" dirty="0"/>
              <a:t>M</a:t>
            </a:r>
            <a:r>
              <a:rPr lang="pt-BR" dirty="0" smtClean="0"/>
              <a:t>ês  - 27,5</a:t>
            </a:r>
            <a:r>
              <a:rPr lang="pt-BR" dirty="0"/>
              <a:t>% (55 crianças</a:t>
            </a:r>
            <a:r>
              <a:rPr lang="pt-BR" dirty="0" smtClean="0"/>
              <a:t>).</a:t>
            </a:r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771393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u="sng" dirty="0" smtClean="0"/>
              <a:t>MELHORAR A QUALIDADE DA ATENÇÃO À SAÚDE BUCAL DOS ESCOLARES</a:t>
            </a: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FF0000"/>
                </a:solidFill>
              </a:rPr>
              <a:t>Meta- </a:t>
            </a:r>
          </a:p>
          <a:p>
            <a:pPr algn="just"/>
            <a:r>
              <a:rPr lang="pt-BR" b="1" dirty="0" smtClean="0"/>
              <a:t>Concluir </a:t>
            </a:r>
            <a:r>
              <a:rPr lang="pt-BR" b="1" dirty="0"/>
              <a:t>o tratamento dentário em 100% das crianças com primeira consulta odontológica programática</a:t>
            </a:r>
            <a:endParaRPr lang="pt-BR" b="1" dirty="0" smtClean="0"/>
          </a:p>
          <a:p>
            <a:pPr lvl="2" algn="just"/>
            <a:r>
              <a:rPr lang="pt-BR" dirty="0"/>
              <a:t>Mês 1 - 15%(30 crianças)</a:t>
            </a:r>
          </a:p>
          <a:p>
            <a:pPr lvl="2" algn="just"/>
            <a:r>
              <a:rPr lang="pt-BR" dirty="0"/>
              <a:t>Mês 2 – 0</a:t>
            </a:r>
          </a:p>
          <a:p>
            <a:pPr lvl="2" algn="just"/>
            <a:r>
              <a:rPr lang="pt-BR" dirty="0"/>
              <a:t>Mês  - 27,5% (55 crianças).</a:t>
            </a:r>
          </a:p>
          <a:p>
            <a:pPr lvl="1"/>
            <a:endParaRPr lang="pt-BR" b="1" u="sng" dirty="0" smtClean="0"/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740205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b="1" u="sng" dirty="0" smtClean="0"/>
              <a:t>MELHORAR A ADESÃO AO ATENDIMENTO EM SAÚDE BUCAL</a:t>
            </a:r>
            <a:endParaRPr lang="pt-BR" u="sng" dirty="0" smtClean="0"/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FF0000"/>
                </a:solidFill>
              </a:rPr>
              <a:t>Meta- </a:t>
            </a:r>
            <a:r>
              <a:rPr lang="pt-BR" sz="2800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pt-BR" sz="2800" b="1" dirty="0" smtClean="0"/>
              <a:t>Realizar </a:t>
            </a:r>
            <a:r>
              <a:rPr lang="pt-BR" sz="2800" b="1" dirty="0"/>
              <a:t>busca ativa de 100% das crianças que necessitavam realizar a primeira consulta odontológica programática e </a:t>
            </a:r>
            <a:r>
              <a:rPr lang="pt-BR" sz="2800" b="1" dirty="0" smtClean="0"/>
              <a:t>faltaram e fazer </a:t>
            </a:r>
            <a:r>
              <a:rPr lang="pt-BR" sz="2800" b="1" dirty="0"/>
              <a:t>busca ativa de 100% das crianças com primeira consulta odontológica programática faltosas às consultas subsequentes</a:t>
            </a:r>
            <a:endParaRPr lang="pt-BR" sz="2400" b="1" dirty="0"/>
          </a:p>
          <a:p>
            <a:pPr lvl="2" algn="just"/>
            <a:r>
              <a:rPr lang="pt-BR" dirty="0" smtClean="0"/>
              <a:t>Mês </a:t>
            </a:r>
            <a:r>
              <a:rPr lang="pt-BR" dirty="0"/>
              <a:t>1 - </a:t>
            </a:r>
            <a:r>
              <a:rPr lang="pt-BR" dirty="0" smtClean="0"/>
              <a:t>100%</a:t>
            </a:r>
            <a:endParaRPr lang="pt-BR" dirty="0"/>
          </a:p>
          <a:p>
            <a:pPr lvl="2" algn="just"/>
            <a:r>
              <a:rPr lang="pt-BR" dirty="0"/>
              <a:t>Mês 2 – 0</a:t>
            </a:r>
          </a:p>
          <a:p>
            <a:pPr lvl="2" algn="just"/>
            <a:r>
              <a:rPr lang="pt-BR" dirty="0"/>
              <a:t>Mês  - </a:t>
            </a:r>
            <a:r>
              <a:rPr lang="pt-BR" dirty="0" smtClean="0"/>
              <a:t>100%</a:t>
            </a:r>
            <a:endParaRPr lang="pt-BR" dirty="0"/>
          </a:p>
          <a:p>
            <a:pPr lvl="1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575853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i="1" dirty="0" smtClean="0"/>
              <a:t>Não </a:t>
            </a:r>
            <a:r>
              <a:rPr lang="pt-BR" b="1" i="1" dirty="0"/>
              <a:t>foi possível alcançar as </a:t>
            </a:r>
            <a:r>
              <a:rPr lang="pt-BR" b="1" i="1" dirty="0" smtClean="0"/>
              <a:t>metas: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u="sng" dirty="0" smtClean="0"/>
              <a:t>MELHORAR O REGISTRO DAS INFORMAÇÕES</a:t>
            </a:r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rgbClr val="FF0000"/>
                </a:solidFill>
              </a:rPr>
              <a:t>Meta- </a:t>
            </a:r>
          </a:p>
          <a:p>
            <a:r>
              <a:rPr lang="pt-BR" b="1" dirty="0" smtClean="0"/>
              <a:t>Proporção </a:t>
            </a:r>
            <a:r>
              <a:rPr lang="pt-BR" b="1" dirty="0"/>
              <a:t>de crianças com registro </a:t>
            </a:r>
            <a:r>
              <a:rPr lang="pt-BR" b="1" dirty="0" smtClean="0"/>
              <a:t>atualizado</a:t>
            </a:r>
          </a:p>
          <a:p>
            <a:pPr marL="393192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9282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co José\Desktop\tcc provab\IMG_0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>Introdução</a:t>
            </a:r>
            <a:br>
              <a:rPr lang="pt-BR" sz="3200" b="1" dirty="0" smtClean="0"/>
            </a:br>
            <a:r>
              <a:rPr lang="pt-BR" sz="3000" b="1" dirty="0" smtClean="0"/>
              <a:t>Caracterização da UBS Antonio Cornélio de Siqueira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2914114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b="1" i="1" dirty="0" smtClean="0"/>
              <a:t>Não </a:t>
            </a:r>
            <a:r>
              <a:rPr lang="pt-BR" b="1" i="1" dirty="0"/>
              <a:t>foi possível alcançar as </a:t>
            </a:r>
            <a:r>
              <a:rPr lang="pt-BR" b="1" i="1" dirty="0" smtClean="0"/>
              <a:t>metas:</a:t>
            </a:r>
          </a:p>
          <a:p>
            <a:pPr marL="0" indent="0" algn="just">
              <a:buNone/>
            </a:pPr>
            <a:r>
              <a:rPr lang="pt-BR" b="1" u="sng" dirty="0" smtClean="0"/>
              <a:t>PROMOVER A SAÚDE DA CRIANÇAS</a:t>
            </a: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FF0000"/>
                </a:solidFill>
              </a:rPr>
              <a:t>Meta- </a:t>
            </a:r>
          </a:p>
          <a:p>
            <a:pPr algn="just"/>
            <a:r>
              <a:rPr lang="pt-BR" b="1" dirty="0" smtClean="0"/>
              <a:t>Fornecer </a:t>
            </a:r>
            <a:r>
              <a:rPr lang="pt-BR" b="1" dirty="0"/>
              <a:t>orientações sobre higiene bucal para 100% dos responsáveis por crianças com primeira consulta odontológica programática.</a:t>
            </a:r>
          </a:p>
          <a:p>
            <a:pPr algn="just"/>
            <a:r>
              <a:rPr lang="pt-BR" b="1" dirty="0" smtClean="0"/>
              <a:t>Fornecer </a:t>
            </a:r>
            <a:r>
              <a:rPr lang="pt-BR" b="1" dirty="0"/>
              <a:t>orientação sobre dieta para 100% dos responsáveis por crianças com primeira consulta odontológica programática.</a:t>
            </a:r>
          </a:p>
          <a:p>
            <a:pPr algn="just"/>
            <a:r>
              <a:rPr lang="pt-BR" b="1" dirty="0" smtClean="0"/>
              <a:t>Fornecer </a:t>
            </a:r>
            <a:r>
              <a:rPr lang="pt-BR" b="1" dirty="0"/>
              <a:t>orientações sobre hábitos de sucção nutritiva e não nutritiva e prevenção de </a:t>
            </a:r>
            <a:r>
              <a:rPr lang="pt-BR" b="1" dirty="0" err="1"/>
              <a:t>oclusopatias</a:t>
            </a:r>
            <a:r>
              <a:rPr lang="pt-BR" b="1" dirty="0"/>
              <a:t> para 100% dos responsáveis por crianças com primeira consulta odontológica programática.</a:t>
            </a:r>
          </a:p>
          <a:p>
            <a:pPr marL="393192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1888322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DISCUSSÃO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854696" cy="1752600"/>
          </a:xfrm>
        </p:spPr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39085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>Discussão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b="1" u="sng" dirty="0" smtClean="0"/>
              <a:t>Melhora </a:t>
            </a:r>
            <a:r>
              <a:rPr lang="pt-BR" b="1" u="sng" dirty="0"/>
              <a:t>considerável do serviço no âmbito da saúde da criança sobre aspectos </a:t>
            </a:r>
            <a:r>
              <a:rPr lang="pt-BR" b="1" u="sng" dirty="0" smtClean="0"/>
              <a:t>diversos</a:t>
            </a:r>
          </a:p>
          <a:p>
            <a:pPr lvl="1" algn="just"/>
            <a:r>
              <a:rPr lang="pt-BR" b="1" dirty="0"/>
              <a:t>Integração</a:t>
            </a:r>
            <a:r>
              <a:rPr lang="pt-BR" dirty="0"/>
              <a:t> da equipe </a:t>
            </a:r>
          </a:p>
          <a:p>
            <a:pPr lvl="1" algn="just"/>
            <a:r>
              <a:rPr lang="pt-BR" dirty="0"/>
              <a:t>Ampliação da </a:t>
            </a:r>
            <a:r>
              <a:rPr lang="pt-BR" b="1" dirty="0"/>
              <a:t>cobertura</a:t>
            </a:r>
          </a:p>
          <a:p>
            <a:pPr lvl="1" algn="just"/>
            <a:r>
              <a:rPr lang="pt-BR" dirty="0"/>
              <a:t>Melhora na </a:t>
            </a:r>
            <a:r>
              <a:rPr lang="pt-BR" b="1" dirty="0"/>
              <a:t>eficiência </a:t>
            </a:r>
            <a:r>
              <a:rPr lang="pt-BR" dirty="0"/>
              <a:t>do serviço </a:t>
            </a:r>
          </a:p>
          <a:p>
            <a:pPr lvl="1" algn="just"/>
            <a:r>
              <a:rPr lang="pt-BR" b="1" dirty="0"/>
              <a:t>Buscas</a:t>
            </a:r>
            <a:r>
              <a:rPr lang="pt-BR" dirty="0"/>
              <a:t> ativas aos </a:t>
            </a:r>
            <a:r>
              <a:rPr lang="pt-BR" dirty="0" smtClean="0"/>
              <a:t>faltosos</a:t>
            </a:r>
            <a:endParaRPr lang="pt-BR" dirty="0"/>
          </a:p>
          <a:p>
            <a:pPr lvl="1" algn="just"/>
            <a:r>
              <a:rPr lang="pt-BR" dirty="0" smtClean="0"/>
              <a:t>Melhora no registro </a:t>
            </a:r>
            <a:r>
              <a:rPr lang="pt-BR" dirty="0"/>
              <a:t>e no agendamento das </a:t>
            </a:r>
            <a:r>
              <a:rPr lang="pt-BR" dirty="0" smtClean="0"/>
              <a:t>consultas -  </a:t>
            </a:r>
            <a:r>
              <a:rPr lang="pt-BR" b="1" dirty="0" smtClean="0"/>
              <a:t>melhor </a:t>
            </a:r>
            <a:r>
              <a:rPr lang="pt-BR" b="1" dirty="0"/>
              <a:t>fluxo de </a:t>
            </a:r>
            <a:r>
              <a:rPr lang="pt-BR" b="1" dirty="0" smtClean="0"/>
              <a:t>atendimento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08760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>Discussão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pPr algn="just"/>
            <a:r>
              <a:rPr lang="pt-BR" b="1" u="sng" dirty="0" smtClean="0"/>
              <a:t>Padronização de  </a:t>
            </a:r>
            <a:r>
              <a:rPr lang="pt-BR" b="1" u="sng" dirty="0"/>
              <a:t>tabelas e formulários de acordo com os fornecidos no material de </a:t>
            </a:r>
            <a:r>
              <a:rPr lang="pt-BR" b="1" u="sng" dirty="0" smtClean="0"/>
              <a:t>apoio </a:t>
            </a:r>
          </a:p>
          <a:p>
            <a:pPr lvl="1" algn="just"/>
            <a:r>
              <a:rPr lang="pt-BR" dirty="0" smtClean="0"/>
              <a:t>Avaliamos </a:t>
            </a:r>
            <a:r>
              <a:rPr lang="pt-BR" dirty="0"/>
              <a:t>sobre parâmetros diversos </a:t>
            </a:r>
            <a:endParaRPr lang="pt-BR" dirty="0" smtClean="0"/>
          </a:p>
          <a:p>
            <a:pPr lvl="1" algn="just"/>
            <a:r>
              <a:rPr lang="pt-BR" dirty="0" smtClean="0"/>
              <a:t>Armazenamento de </a:t>
            </a:r>
            <a:r>
              <a:rPr lang="pt-BR" dirty="0"/>
              <a:t>dados de forma </a:t>
            </a:r>
            <a:r>
              <a:rPr lang="pt-BR" dirty="0" smtClean="0"/>
              <a:t>objetiva</a:t>
            </a:r>
            <a:endParaRPr lang="pt-BR" dirty="0"/>
          </a:p>
          <a:p>
            <a:pPr lvl="1" algn="just"/>
            <a:r>
              <a:rPr lang="pt-BR" dirty="0" smtClean="0"/>
              <a:t>Estimamos </a:t>
            </a:r>
            <a:r>
              <a:rPr lang="pt-BR" dirty="0"/>
              <a:t>os nossos indicadores de qualidade com maior </a:t>
            </a:r>
            <a:r>
              <a:rPr lang="pt-BR" dirty="0" smtClean="0"/>
              <a:t>precisão</a:t>
            </a:r>
          </a:p>
          <a:p>
            <a:pPr lvl="1" algn="just"/>
            <a:r>
              <a:rPr lang="pt-BR" dirty="0" smtClean="0"/>
              <a:t>Avaliamos </a:t>
            </a:r>
            <a:r>
              <a:rPr lang="pt-BR" dirty="0"/>
              <a:t>objetivamente que melhora desses indicadores mediante comparação dos registros em intervalos regulares (anualmente, semestralmente, </a:t>
            </a:r>
            <a:r>
              <a:rPr lang="pt-BR" dirty="0" err="1"/>
              <a:t>etc</a:t>
            </a:r>
            <a:r>
              <a:rPr lang="pt-BR" dirty="0"/>
              <a:t>);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9959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>Discussão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pPr algn="just"/>
            <a:r>
              <a:rPr lang="pt-BR" b="1" u="sng" dirty="0" smtClean="0"/>
              <a:t>Seguimento:</a:t>
            </a:r>
          </a:p>
          <a:p>
            <a:pPr algn="just"/>
            <a:endParaRPr lang="pt-BR" b="1" u="sng" dirty="0" smtClean="0"/>
          </a:p>
          <a:p>
            <a:pPr lvl="1"/>
            <a:r>
              <a:rPr lang="pt-BR" dirty="0" smtClean="0"/>
              <a:t>Equipe treinada</a:t>
            </a:r>
          </a:p>
          <a:p>
            <a:pPr lvl="1"/>
            <a:r>
              <a:rPr lang="pt-BR" dirty="0" smtClean="0"/>
              <a:t>Apoio da comunidade</a:t>
            </a:r>
          </a:p>
          <a:p>
            <a:pPr lvl="1"/>
            <a:r>
              <a:rPr lang="pt-BR" dirty="0" smtClean="0"/>
              <a:t>Registro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62542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Desafios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Diálogo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Trabalho em equipe 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Equipe multiprofissional</a:t>
            </a:r>
          </a:p>
        </p:txBody>
      </p:sp>
    </p:spTree>
    <p:extLst>
      <p:ext uri="{BB962C8B-B14F-4D97-AF65-F5344CB8AC3E}">
        <p14:creationId xmlns:p14="http://schemas.microsoft.com/office/powerpoint/2010/main" val="21130030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REFERÊNCIAS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BRASIL. Ministério da Saúde. Acompanhamento do crescimento e desenvolvimento infantil. Brasília: 2002.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algn="just"/>
            <a:r>
              <a:rPr lang="pt-BR" dirty="0"/>
              <a:t>BRASIL. Ministério da Saúde. Atenção à Saúde do Recém-Nascido. Guia para os Profissionais de Saúde. Brasília: 2013.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algn="just"/>
            <a:r>
              <a:rPr lang="pt-BR" dirty="0"/>
              <a:t>BRASIL. Ministério da Saúde. Saúde da criança: crescimento e desenvolvimento. Brasília: 2012.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algn="just"/>
            <a:r>
              <a:rPr lang="pt-BR" dirty="0"/>
              <a:t>DEBEM, L. A.;  WAGNER, A. Reflexões sobre a construção da </a:t>
            </a:r>
            <a:r>
              <a:rPr lang="pt-BR" dirty="0" err="1"/>
              <a:t>parentalidade</a:t>
            </a:r>
            <a:r>
              <a:rPr lang="pt-BR" dirty="0"/>
              <a:t> e o uso de estratégias educativas em famílias de baixo nível </a:t>
            </a:r>
            <a:r>
              <a:rPr lang="pt-BR" dirty="0" err="1"/>
              <a:t>sócio-econômico</a:t>
            </a:r>
            <a:r>
              <a:rPr lang="pt-BR" dirty="0"/>
              <a:t>. Psicologia em Estudo, v. 11, n. 1, p. 63-71, 2006.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31128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marL="0" indent="0" algn="ctr">
              <a:buNone/>
            </a:pPr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OBRIGADA!!</a:t>
            </a:r>
            <a:endParaRPr lang="pt-B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47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/>
              <a:t>Introdução</a:t>
            </a:r>
            <a:br>
              <a:rPr lang="pt-BR" sz="3200" b="1" dirty="0" smtClean="0"/>
            </a:br>
            <a:r>
              <a:rPr lang="pt-BR" sz="3000" b="1" dirty="0" smtClean="0"/>
              <a:t>Caracterização da UBS Antonio Cornélio de Siqueira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2071678"/>
            <a:ext cx="4618856" cy="43891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 recepção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banheiros </a:t>
            </a:r>
            <a:r>
              <a:rPr lang="pt-BR" dirty="0"/>
              <a:t>para os </a:t>
            </a:r>
            <a:r>
              <a:rPr lang="pt-BR" dirty="0" smtClean="0"/>
              <a:t>usuários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sala </a:t>
            </a:r>
            <a:r>
              <a:rPr lang="pt-BR" dirty="0"/>
              <a:t>porta </a:t>
            </a:r>
            <a:r>
              <a:rPr lang="pt-BR" dirty="0" smtClean="0"/>
              <a:t>arquivo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consultório </a:t>
            </a:r>
            <a:r>
              <a:rPr lang="pt-BR" dirty="0"/>
              <a:t>para aferir </a:t>
            </a:r>
            <a:r>
              <a:rPr lang="pt-BR" dirty="0" smtClean="0"/>
              <a:t>pressão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sala </a:t>
            </a:r>
            <a:r>
              <a:rPr lang="pt-BR" dirty="0"/>
              <a:t>de </a:t>
            </a:r>
            <a:r>
              <a:rPr lang="pt-BR" dirty="0" smtClean="0"/>
              <a:t>inalação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sala </a:t>
            </a:r>
            <a:r>
              <a:rPr lang="pt-BR" dirty="0"/>
              <a:t>de </a:t>
            </a:r>
            <a:r>
              <a:rPr lang="pt-BR" dirty="0" smtClean="0"/>
              <a:t>curativo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sala </a:t>
            </a:r>
            <a:r>
              <a:rPr lang="pt-BR" dirty="0"/>
              <a:t>de </a:t>
            </a:r>
            <a:r>
              <a:rPr lang="pt-BR" dirty="0" smtClean="0"/>
              <a:t>vacina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 farmácia 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expurgo</a:t>
            </a:r>
          </a:p>
          <a:p>
            <a:pPr>
              <a:buFont typeface="Wingdings" pitchFamily="2" charset="2"/>
              <a:buChar char="Ø"/>
            </a:pPr>
            <a:r>
              <a:rPr lang="pt-BR" dirty="0"/>
              <a:t>sala de reuniões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786314" y="1857364"/>
            <a:ext cx="4618856" cy="438912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dirty="0" smtClean="0"/>
              <a:t>sala de armazenamento de material de limpeza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banheiro para funcionários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consultório odontológico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consultório médico com banheiro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consultório de enfermagem com banheiro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sala de procedimentos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sala de observação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auditório.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262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/>
              <a:t/>
            </a:r>
            <a:br>
              <a:rPr lang="pt-BR" sz="4000" b="1" dirty="0"/>
            </a:br>
            <a:r>
              <a:rPr lang="pt-BR" sz="3200" b="1" dirty="0" smtClean="0"/>
              <a:t>Análise Situacional</a:t>
            </a:r>
            <a:br>
              <a:rPr lang="pt-BR" sz="3200" b="1" dirty="0" smtClean="0"/>
            </a:br>
            <a:r>
              <a:rPr lang="pt-BR" sz="3200" b="1" dirty="0" smtClean="0"/>
              <a:t>UBS Antonio Cornélio de Siqueira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739 </a:t>
            </a:r>
            <a:r>
              <a:rPr lang="pt-BR" dirty="0"/>
              <a:t>famílias cadastradas </a:t>
            </a:r>
            <a:r>
              <a:rPr lang="pt-BR" dirty="0" smtClean="0"/>
              <a:t>:</a:t>
            </a:r>
          </a:p>
          <a:p>
            <a:pPr algn="just"/>
            <a:r>
              <a:rPr lang="pt-BR" dirty="0" smtClean="0"/>
              <a:t>174 </a:t>
            </a:r>
            <a:r>
              <a:rPr lang="pt-BR" dirty="0"/>
              <a:t>recebem o auxílio bolsa </a:t>
            </a:r>
            <a:r>
              <a:rPr lang="pt-BR" dirty="0" smtClean="0"/>
              <a:t>família</a:t>
            </a:r>
          </a:p>
          <a:p>
            <a:pPr algn="just"/>
            <a:r>
              <a:rPr lang="pt-BR" dirty="0" smtClean="0"/>
              <a:t>258 </a:t>
            </a:r>
            <a:r>
              <a:rPr lang="pt-BR" dirty="0"/>
              <a:t>não possuem água com </a:t>
            </a:r>
            <a:r>
              <a:rPr lang="pt-BR" dirty="0" smtClean="0"/>
              <a:t>tratamento</a:t>
            </a:r>
          </a:p>
          <a:p>
            <a:pPr algn="just"/>
            <a:r>
              <a:rPr lang="pt-BR" dirty="0" smtClean="0"/>
              <a:t>30 </a:t>
            </a:r>
            <a:r>
              <a:rPr lang="pt-BR" dirty="0"/>
              <a:t>não possuem fossa em casa. 	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904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/>
              <a:t>Análise Estratégica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i="1" dirty="0" smtClean="0"/>
          </a:p>
          <a:p>
            <a:pPr marL="0" indent="0" algn="just">
              <a:buNone/>
            </a:pPr>
            <a:r>
              <a:rPr lang="pt-BR" i="1" dirty="0" smtClean="0"/>
              <a:t>“Cada </a:t>
            </a:r>
            <a:r>
              <a:rPr lang="pt-BR" i="1" dirty="0"/>
              <a:t>criança que nasce não é parte de um contexto vazio, mas sim de um ambiente familiar repleto de esperança, crenças, valores e metas, que influenciarão a formação deste sujeito em </a:t>
            </a:r>
            <a:r>
              <a:rPr lang="pt-BR" i="1" dirty="0" smtClean="0"/>
              <a:t>desenvolvimento” </a:t>
            </a:r>
            <a:r>
              <a:rPr lang="pt-BR" dirty="0"/>
              <a:t>(DEBEM; WAGNER, 2006). </a:t>
            </a:r>
          </a:p>
        </p:txBody>
      </p:sp>
    </p:spTree>
    <p:extLst>
      <p:ext uri="{BB962C8B-B14F-4D97-AF65-F5344CB8AC3E}">
        <p14:creationId xmlns:p14="http://schemas.microsoft.com/office/powerpoint/2010/main" val="411922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Introdução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População adstrita : 2673</a:t>
            </a:r>
          </a:p>
          <a:p>
            <a:pPr lvl="1" algn="just"/>
            <a:r>
              <a:rPr lang="pt-BR" dirty="0"/>
              <a:t> 226 são crianças com idade entre 0 e 72 meses</a:t>
            </a:r>
          </a:p>
          <a:p>
            <a:pPr lvl="2" algn="just">
              <a:buFont typeface="Wingdings" pitchFamily="2" charset="2"/>
              <a:buChar char="ü"/>
            </a:pPr>
            <a:r>
              <a:rPr lang="pt-BR" dirty="0"/>
              <a:t>124 são do sexo masculino </a:t>
            </a:r>
          </a:p>
          <a:p>
            <a:pPr lvl="2" algn="just">
              <a:buFont typeface="Wingdings" pitchFamily="2" charset="2"/>
              <a:buChar char="ü"/>
            </a:pPr>
            <a:r>
              <a:rPr lang="pt-BR" dirty="0"/>
              <a:t> 102 são do sexo feminino</a:t>
            </a:r>
          </a:p>
          <a:p>
            <a:pPr algn="just"/>
            <a:r>
              <a:rPr lang="pt-BR" dirty="0" smtClean="0"/>
              <a:t>Crianças sem acompanhamento e registros </a:t>
            </a:r>
            <a:r>
              <a:rPr lang="pt-BR" dirty="0" smtClean="0"/>
              <a:t>inadequados</a:t>
            </a:r>
            <a:endParaRPr lang="pt-BR" dirty="0" smtClean="0"/>
          </a:p>
          <a:p>
            <a:pPr algn="just"/>
            <a:r>
              <a:rPr lang="pt-BR" dirty="0" smtClean="0"/>
              <a:t>Equipe não-qualificada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86606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559</TotalTime>
  <Words>2230</Words>
  <Application>Microsoft Office PowerPoint</Application>
  <PresentationFormat>Apresentação na tela (4:3)</PresentationFormat>
  <Paragraphs>338</Paragraphs>
  <Slides>57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8" baseType="lpstr">
      <vt:lpstr>Fluxo</vt:lpstr>
      <vt:lpstr>          Qualificação da Atenção a Saúde da Criança na Unidade de Saúde Antônio Cornélio de Siqueira em Água Branca - PI</vt:lpstr>
      <vt:lpstr>INTRODUÇÃO</vt:lpstr>
      <vt:lpstr>Introdução </vt:lpstr>
      <vt:lpstr>         Introdução Caracterização do município de  Água Branca  </vt:lpstr>
      <vt:lpstr>Introdução Caracterização da UBS Antonio Cornélio de Siqueira</vt:lpstr>
      <vt:lpstr>Introdução Caracterização da UBS Antonio Cornélio de Siqueira</vt:lpstr>
      <vt:lpstr>  Análise Situacional UBS Antonio Cornélio de Siqueira</vt:lpstr>
      <vt:lpstr>Análise Estratégica</vt:lpstr>
      <vt:lpstr>Introdução</vt:lpstr>
      <vt:lpstr>OBJETIVOS</vt:lpstr>
      <vt:lpstr>Objetivos</vt:lpstr>
      <vt:lpstr>METODOLOGIA</vt:lpstr>
      <vt:lpstr>Metodologia</vt:lpstr>
      <vt:lpstr>Metodologia</vt:lpstr>
      <vt:lpstr>Metodologia</vt:lpstr>
      <vt:lpstr>Metodologia</vt:lpstr>
      <vt:lpstr>Metodologia</vt:lpstr>
      <vt:lpstr>LOGÍSTICA</vt:lpstr>
      <vt:lpstr>Logística</vt:lpstr>
      <vt:lpstr>Logística</vt:lpstr>
      <vt:lpstr>Logística</vt:lpstr>
      <vt:lpstr>Logística</vt:lpstr>
      <vt:lpstr>Logística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  Discussão  </vt:lpstr>
      <vt:lpstr>  Discussão  </vt:lpstr>
      <vt:lpstr>  Discussão  </vt:lpstr>
      <vt:lpstr>Reflexão crítica</vt:lpstr>
      <vt:lpstr>REFERÊNCIAS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Atenção a Saúde da Criança na Unidade de Saúde Antônio Cornélio de Siqueira em Água Branca - PI</dc:title>
  <dc:creator>Fco José</dc:creator>
  <cp:lastModifiedBy>Fco José</cp:lastModifiedBy>
  <cp:revision>48</cp:revision>
  <dcterms:created xsi:type="dcterms:W3CDTF">2015-01-18T14:37:05Z</dcterms:created>
  <dcterms:modified xsi:type="dcterms:W3CDTF">2015-01-22T14:55:34Z</dcterms:modified>
</cp:coreProperties>
</file>