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57" r:id="rId3"/>
    <p:sldId id="282" r:id="rId4"/>
    <p:sldId id="258" r:id="rId5"/>
    <p:sldId id="259" r:id="rId6"/>
    <p:sldId id="262" r:id="rId7"/>
    <p:sldId id="260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8" r:id="rId21"/>
    <p:sldId id="283" r:id="rId22"/>
    <p:sldId id="276" r:id="rId23"/>
    <p:sldId id="277" r:id="rId24"/>
    <p:sldId id="284" r:id="rId25"/>
    <p:sldId id="285" r:id="rId26"/>
    <p:sldId id="281" r:id="rId27"/>
    <p:sldId id="287" r:id="rId28"/>
    <p:sldId id="280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81" autoAdjust="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&#226;nderson\Desktop\Especializa&#231;&#245;es\EAD-UFPEL\4%20semanas%20de%20avalia&#231;&#227;o%20da%20interven&#231;&#227;o\Conjunto%20importante%20da%20avalia&#231;&#227;o%20da%20interven&#231;&#227;o\T&#226;ndersoncorrigid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&#226;nderson\Desktop\Especializa&#231;&#245;es\EAD-UFPEL\4%20semanas%20de%20avalia&#231;&#227;o%20da%20interven&#231;&#227;o\Conjunto%20importante%20da%20avalia&#231;&#227;o%20da%20interven&#231;&#227;o\T&#226;ndersoncorrigid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&#226;nderson\Desktop\Especializa&#231;&#245;es\EAD-UFPEL\4%20semanas%20de%20avalia&#231;&#227;o%20da%20interven&#231;&#227;o\Conjunto%20importante%20da%20avalia&#231;&#227;o%20da%20interven&#231;&#227;o\T&#226;ndersoncorrigid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&#226;nderson\Desktop\Especializa&#231;&#245;es\EAD-UFPEL\4%20semanas%20de%20avalia&#231;&#227;o%20da%20interven&#231;&#227;o\Conjunto%20importante%20da%20avalia&#231;&#227;o%20da%20interven&#231;&#227;o\T&#226;ndersoncorrigid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&#226;nderson\Desktop\Especializa&#231;&#245;es\EAD-UFPEL\4%20semanas%20de%20avalia&#231;&#227;o%20da%20interven&#231;&#227;o\Conjunto%20importante%20da%20avalia&#231;&#227;o%20da%20interven&#231;&#227;o\T&#226;ndersoncorrigid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&#226;nderson\Desktop\Especializa&#231;&#245;es\EAD-UFPEL\4%20semanas%20de%20avalia&#231;&#227;o%20da%20interven&#231;&#227;o\Conjunto%20importante%20da%20avalia&#231;&#227;o%20da%20interven&#231;&#227;o\T&#226;ndersoncorrigido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&#226;nderson\Desktop\Especializa&#231;&#245;es\EAD-UFPEL\4%20semanas%20de%20avalia&#231;&#227;o%20da%20interven&#231;&#227;o\Conjunto%20importante%20da%20avalia&#231;&#227;o%20da%20interven&#231;&#227;o\T&#226;ndersoncorrigido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&#226;nderson\Desktop\Especializa&#231;&#245;es\EAD-UFPEL\4%20semanas%20de%20avalia&#231;&#227;o%20da%20interven&#231;&#227;o\Conjunto%20importante%20da%20avalia&#231;&#227;o%20da%20interven&#231;&#227;o\T&#226;ndersoncorrigido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&#226;nderson\Desktop\Especializa&#231;&#245;es\EAD-UFPEL\4%20semanas%20de%20avalia&#231;&#227;o%20da%20interven&#231;&#227;o\Conjunto%20importante%20da%20avalia&#231;&#227;o%20da%20interven&#231;&#227;o\T&#226;ndersoncorrigid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b="1"/>
            </a:pPr>
            <a:r>
              <a:rPr lang="en-US" b="1" dirty="0"/>
              <a:t>META: 80%</a:t>
            </a:r>
          </a:p>
        </c:rich>
      </c:tx>
      <c:layout>
        <c:manualLayout>
          <c:xMode val="edge"/>
          <c:yMode val="edge"/>
          <c:x val="0.7883719743365416"/>
          <c:y val="1.731013207799802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</c:f>
              <c:strCache>
                <c:ptCount val="1"/>
                <c:pt idx="0">
                  <c:v>Proporção de escolares examinados na escola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Indicadores!$D$6:$G$6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Indicadores!$D$7:$G$7</c:f>
              <c:numCache>
                <c:formatCode>0.0%</c:formatCode>
                <c:ptCount val="4"/>
                <c:pt idx="0">
                  <c:v>0.67333333333333933</c:v>
                </c:pt>
                <c:pt idx="1">
                  <c:v>0.92</c:v>
                </c:pt>
                <c:pt idx="2">
                  <c:v>0.92</c:v>
                </c:pt>
                <c:pt idx="3">
                  <c:v>0.92</c:v>
                </c:pt>
              </c:numCache>
            </c:numRef>
          </c:val>
        </c:ser>
        <c:dLbls>
          <c:showVal val="1"/>
        </c:dLbls>
        <c:axId val="55742464"/>
        <c:axId val="55744000"/>
      </c:barChart>
      <c:catAx>
        <c:axId val="557424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5744000"/>
        <c:crosses val="autoZero"/>
        <c:auto val="1"/>
        <c:lblAlgn val="ctr"/>
        <c:lblOffset val="100"/>
      </c:catAx>
      <c:valAx>
        <c:axId val="55744000"/>
        <c:scaling>
          <c:orientation val="minMax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57424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b="1"/>
            </a:pPr>
            <a:r>
              <a:rPr lang="en-US" b="1" dirty="0"/>
              <a:t>META: </a:t>
            </a:r>
            <a:r>
              <a:rPr lang="en-US" b="1" dirty="0" smtClean="0"/>
              <a:t>75</a:t>
            </a:r>
            <a:r>
              <a:rPr lang="en-US" b="1" dirty="0"/>
              <a:t>% </a:t>
            </a:r>
          </a:p>
        </c:rich>
      </c:tx>
      <c:layout>
        <c:manualLayout>
          <c:xMode val="edge"/>
          <c:yMode val="edge"/>
          <c:x val="0.79536739192145423"/>
          <c:y val="3.9167686658506728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escolares moradores da área de abrangência da unidade de saúde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2.3333333333333341E-2</c:v>
                </c:pt>
                <c:pt idx="1">
                  <c:v>2.3333333333333341E-2</c:v>
                </c:pt>
                <c:pt idx="2">
                  <c:v>0.15000000000000013</c:v>
                </c:pt>
                <c:pt idx="3">
                  <c:v>0.16</c:v>
                </c:pt>
              </c:numCache>
            </c:numRef>
          </c:val>
        </c:ser>
        <c:dLbls>
          <c:showVal val="1"/>
        </c:dLbls>
        <c:axId val="55904896"/>
        <c:axId val="55914880"/>
      </c:barChart>
      <c:catAx>
        <c:axId val="559048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5914880"/>
        <c:crosses val="autoZero"/>
        <c:auto val="1"/>
        <c:lblAlgn val="ctr"/>
        <c:lblOffset val="100"/>
      </c:catAx>
      <c:valAx>
        <c:axId val="55914880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59048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tx>
        <c:rich>
          <a:bodyPr/>
          <a:lstStyle/>
          <a:p>
            <a:pPr>
              <a:defRPr b="1"/>
            </a:pPr>
            <a:r>
              <a:rPr lang="en-US" b="1"/>
              <a:t>META: 100%</a:t>
            </a:r>
          </a:p>
        </c:rich>
      </c:tx>
      <c:layout>
        <c:manualLayout>
          <c:xMode val="edge"/>
          <c:yMode val="edge"/>
          <c:x val="0.78592851731028102"/>
          <c:y val="6.7307692307692901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escolares de alto risco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7.5000000000000011E-2</c:v>
                </c:pt>
                <c:pt idx="1">
                  <c:v>7.5000000000000011E-2</c:v>
                </c:pt>
                <c:pt idx="2">
                  <c:v>0.22500000000000001</c:v>
                </c:pt>
                <c:pt idx="3">
                  <c:v>0.27500000000000002</c:v>
                </c:pt>
              </c:numCache>
            </c:numRef>
          </c:val>
        </c:ser>
        <c:dLbls>
          <c:showVal val="1"/>
        </c:dLbls>
        <c:axId val="55939840"/>
        <c:axId val="55941376"/>
      </c:barChart>
      <c:catAx>
        <c:axId val="559398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941376"/>
        <c:crosses val="autoZero"/>
        <c:auto val="1"/>
        <c:lblAlgn val="ctr"/>
        <c:lblOffset val="100"/>
      </c:catAx>
      <c:valAx>
        <c:axId val="55941376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9398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b="1"/>
            </a:pPr>
            <a:r>
              <a:rPr lang="en-US" b="1"/>
              <a:t>META: 100%</a:t>
            </a:r>
          </a:p>
        </c:rich>
      </c:tx>
      <c:layout>
        <c:manualLayout>
          <c:xMode val="edge"/>
          <c:yMode val="edge"/>
          <c:x val="0.77980348564422763"/>
          <c:y val="3.636363636363636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238549660171491"/>
          <c:y val="0.27476509581526182"/>
          <c:w val="0.8481567951362935"/>
          <c:h val="0.6112774066821622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buscas realizadas aos escolares moradores da área de abrangência da unidade de saúde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Indicadores!$D$25:$G$25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Indicadores!$D$26:$G$26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axId val="55958144"/>
        <c:axId val="56381824"/>
      </c:barChart>
      <c:catAx>
        <c:axId val="559581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6381824"/>
        <c:crosses val="autoZero"/>
        <c:auto val="1"/>
        <c:lblAlgn val="ctr"/>
        <c:lblOffset val="100"/>
      </c:catAx>
      <c:valAx>
        <c:axId val="56381824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9581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0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b="0"/>
            </a:pPr>
            <a:r>
              <a:rPr lang="pt-BR" b="1" dirty="0"/>
              <a:t>META</a:t>
            </a:r>
            <a:r>
              <a:rPr lang="pt-BR" b="0" dirty="0"/>
              <a:t>: </a:t>
            </a:r>
            <a:r>
              <a:rPr lang="pt-BR" b="1" dirty="0"/>
              <a:t>100</a:t>
            </a:r>
            <a:r>
              <a:rPr lang="pt-BR" b="0" dirty="0"/>
              <a:t>%</a:t>
            </a:r>
          </a:p>
        </c:rich>
      </c:tx>
      <c:layout>
        <c:manualLayout>
          <c:xMode val="edge"/>
          <c:yMode val="edge"/>
          <c:x val="0.77499890105431679"/>
          <c:y val="3.5043804755945006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escolares com escovação dental supervisionada com creme dental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0.17</c:v>
                </c:pt>
                <c:pt idx="1">
                  <c:v>0.84000000000000052</c:v>
                </c:pt>
                <c:pt idx="2">
                  <c:v>0.92</c:v>
                </c:pt>
                <c:pt idx="3">
                  <c:v>0.92</c:v>
                </c:pt>
              </c:numCache>
            </c:numRef>
          </c:val>
        </c:ser>
        <c:dLbls>
          <c:showVal val="1"/>
        </c:dLbls>
        <c:axId val="56419072"/>
        <c:axId val="56420608"/>
      </c:barChart>
      <c:catAx>
        <c:axId val="564190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6420608"/>
        <c:crosses val="autoZero"/>
        <c:auto val="1"/>
        <c:lblAlgn val="ctr"/>
        <c:lblOffset val="100"/>
      </c:catAx>
      <c:valAx>
        <c:axId val="56420608"/>
        <c:scaling>
          <c:orientation val="minMax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64190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0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/>
            </a:pPr>
            <a:r>
              <a:rPr lang="pt-BR"/>
              <a:t>META: 100%</a:t>
            </a:r>
          </a:p>
        </c:rich>
      </c:tx>
      <c:layout>
        <c:manualLayout>
          <c:xMode val="edge"/>
          <c:yMode val="edge"/>
          <c:x val="0.79739247586175288"/>
          <c:y val="3.645396860746859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989732311715151"/>
          <c:y val="0.2612674663955753"/>
          <c:w val="0.86173805499444012"/>
          <c:h val="0.6202384981059682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escolares de alto risco com aplicação de gel fluoretado com escova dental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Indicadores!$D$37:$G$37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Indicadores!$D$38:$G$38</c:f>
              <c:numCache>
                <c:formatCode>0.0%</c:formatCode>
                <c:ptCount val="4"/>
                <c:pt idx="0">
                  <c:v>0.32500000000000034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axId val="53971584"/>
        <c:axId val="53977472"/>
      </c:barChart>
      <c:catAx>
        <c:axId val="5397158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53977472"/>
        <c:crosses val="autoZero"/>
        <c:auto val="1"/>
        <c:lblAlgn val="ctr"/>
        <c:lblOffset val="100"/>
      </c:catAx>
      <c:valAx>
        <c:axId val="53977472"/>
        <c:scaling>
          <c:orientation val="minMax"/>
          <c:max val="1"/>
        </c:scaling>
        <c:axPos val="l"/>
        <c:numFmt formatCode="0.0%" sourceLinked="1"/>
        <c:tickLblPos val="nextTo"/>
        <c:crossAx val="53971584"/>
        <c:crosses val="autoZero"/>
        <c:crossBetween val="between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0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b="1"/>
            </a:pPr>
            <a:r>
              <a:rPr lang="pt-BR" b="1"/>
              <a:t>META:  100%</a:t>
            </a:r>
          </a:p>
        </c:rich>
      </c:tx>
      <c:layout>
        <c:manualLayout>
          <c:xMode val="edge"/>
          <c:yMode val="edge"/>
          <c:x val="0.76835562806503765"/>
          <c:y val="3.1088082901554411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escolares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Indicadores!$D$43:$G$44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0.57142857142857206</c:v>
                </c:pt>
                <c:pt idx="1">
                  <c:v>0.57142857142857206</c:v>
                </c:pt>
                <c:pt idx="2">
                  <c:v>0.77777777777777835</c:v>
                </c:pt>
                <c:pt idx="3">
                  <c:v>0.77083333333333415</c:v>
                </c:pt>
              </c:numCache>
            </c:numRef>
          </c:val>
        </c:ser>
        <c:dLbls>
          <c:showVal val="1"/>
        </c:dLbls>
        <c:axId val="56583296"/>
        <c:axId val="56584832"/>
      </c:barChart>
      <c:catAx>
        <c:axId val="565832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6584832"/>
        <c:crosses val="autoZero"/>
        <c:auto val="1"/>
        <c:lblAlgn val="ctr"/>
        <c:lblOffset val="100"/>
      </c:catAx>
      <c:valAx>
        <c:axId val="56584832"/>
        <c:scaling>
          <c:orientation val="minMax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65832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b="1"/>
            </a:pPr>
            <a:r>
              <a:rPr lang="pt-BR" b="1"/>
              <a:t>META: 100%</a:t>
            </a:r>
          </a:p>
        </c:rich>
      </c:tx>
      <c:layout>
        <c:manualLayout>
          <c:xMode val="edge"/>
          <c:yMode val="edge"/>
          <c:x val="0.77499890105431679"/>
          <c:y val="3.1704095112285342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escolares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0.85714285714285765</c:v>
                </c:pt>
                <c:pt idx="1">
                  <c:v>0.85714285714285765</c:v>
                </c:pt>
                <c:pt idx="2">
                  <c:v>0.97777777777777775</c:v>
                </c:pt>
                <c:pt idx="3">
                  <c:v>0.97916666666666652</c:v>
                </c:pt>
              </c:numCache>
            </c:numRef>
          </c:val>
        </c:ser>
        <c:dLbls>
          <c:showVal val="1"/>
        </c:dLbls>
        <c:axId val="56437760"/>
        <c:axId val="56443648"/>
      </c:barChart>
      <c:catAx>
        <c:axId val="564377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6443648"/>
        <c:crosses val="autoZero"/>
        <c:auto val="1"/>
        <c:lblAlgn val="ctr"/>
        <c:lblOffset val="100"/>
      </c:catAx>
      <c:valAx>
        <c:axId val="56443648"/>
        <c:scaling>
          <c:orientation val="minMax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64377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tx>
        <c:rich>
          <a:bodyPr/>
          <a:lstStyle/>
          <a:p>
            <a:pPr>
              <a:defRPr sz="2800" b="1"/>
            </a:pPr>
            <a:r>
              <a:rPr lang="en-US" sz="2800" b="1"/>
              <a:t>META: 100%</a:t>
            </a:r>
          </a:p>
        </c:rich>
      </c:tx>
      <c:layout>
        <c:manualLayout>
          <c:xMode val="edge"/>
          <c:yMode val="edge"/>
          <c:x val="0.76956842159975303"/>
          <c:y val="3.0758226614665641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escolares com orientações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0.17</c:v>
                </c:pt>
                <c:pt idx="1">
                  <c:v>0.92</c:v>
                </c:pt>
                <c:pt idx="2">
                  <c:v>0.92</c:v>
                </c:pt>
                <c:pt idx="3">
                  <c:v>0.92</c:v>
                </c:pt>
              </c:numCache>
            </c:numRef>
          </c:val>
        </c:ser>
        <c:dLbls>
          <c:showVal val="1"/>
        </c:dLbls>
        <c:axId val="56464128"/>
        <c:axId val="56465664"/>
      </c:barChart>
      <c:catAx>
        <c:axId val="564641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6465664"/>
        <c:crosses val="autoZero"/>
        <c:auto val="1"/>
        <c:lblAlgn val="ctr"/>
        <c:lblOffset val="100"/>
      </c:catAx>
      <c:valAx>
        <c:axId val="56465664"/>
        <c:scaling>
          <c:orientation val="minMax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64641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7A006-6CBF-4EC8-B7E2-90100400503D}" type="doc">
      <dgm:prSet loTypeId="urn:microsoft.com/office/officeart/2005/8/layout/radial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3CFD2AD9-AD1F-495C-BE9F-C08158A28388}">
      <dgm:prSet phldrT="[Texto]" custT="1"/>
      <dgm:spPr/>
      <dgm:t>
        <a:bodyPr/>
        <a:lstStyle/>
        <a:p>
          <a:r>
            <a:rPr lang="pt-BR" sz="3200" dirty="0" smtClean="0"/>
            <a:t>3 ESF MI</a:t>
          </a:r>
          <a:endParaRPr lang="pt-BR" sz="3200" dirty="0"/>
        </a:p>
      </dgm:t>
    </dgm:pt>
    <dgm:pt modelId="{BFCCC01E-A96B-4B6A-8FB6-D025462044A8}" type="parTrans" cxnId="{BED0860A-9BA0-4CA6-B5BC-396E04FF05F6}">
      <dgm:prSet/>
      <dgm:spPr/>
      <dgm:t>
        <a:bodyPr/>
        <a:lstStyle/>
        <a:p>
          <a:endParaRPr lang="pt-BR"/>
        </a:p>
      </dgm:t>
    </dgm:pt>
    <dgm:pt modelId="{F278B28F-7874-4765-B0AA-D17613C96F65}" type="sibTrans" cxnId="{BED0860A-9BA0-4CA6-B5BC-396E04FF05F6}">
      <dgm:prSet/>
      <dgm:spPr/>
      <dgm:t>
        <a:bodyPr/>
        <a:lstStyle/>
        <a:p>
          <a:endParaRPr lang="pt-BR"/>
        </a:p>
      </dgm:t>
    </dgm:pt>
    <dgm:pt modelId="{77B37F10-0FB3-4BDD-A9A6-FA953EE19128}">
      <dgm:prSet phldrT="[Texto]" custT="1"/>
      <dgm:spPr/>
      <dgm:t>
        <a:bodyPr/>
        <a:lstStyle/>
        <a:p>
          <a:r>
            <a:rPr lang="pt-BR" sz="2800" dirty="0" smtClean="0"/>
            <a:t>NASF</a:t>
          </a:r>
          <a:endParaRPr lang="pt-BR" sz="2800" dirty="0"/>
        </a:p>
      </dgm:t>
    </dgm:pt>
    <dgm:pt modelId="{C7B11883-E828-4CBB-8B40-F6FC901EF294}" type="parTrans" cxnId="{F7C4CA73-2038-4957-B2B6-3B8B90DB7889}">
      <dgm:prSet/>
      <dgm:spPr/>
      <dgm:t>
        <a:bodyPr/>
        <a:lstStyle/>
        <a:p>
          <a:endParaRPr lang="pt-BR"/>
        </a:p>
      </dgm:t>
    </dgm:pt>
    <dgm:pt modelId="{AA7E1450-FB90-4F46-B537-A7424C02FF9B}" type="sibTrans" cxnId="{F7C4CA73-2038-4957-B2B6-3B8B90DB7889}">
      <dgm:prSet/>
      <dgm:spPr/>
      <dgm:t>
        <a:bodyPr/>
        <a:lstStyle/>
        <a:p>
          <a:endParaRPr lang="pt-BR"/>
        </a:p>
      </dgm:t>
    </dgm:pt>
    <dgm:pt modelId="{3768036F-B5E5-44B8-BD40-B42B663F9E99}">
      <dgm:prSet phldrT="[Texto]" custT="1"/>
      <dgm:spPr/>
      <dgm:t>
        <a:bodyPr/>
        <a:lstStyle/>
        <a:p>
          <a:r>
            <a:rPr lang="pt-BR" sz="2800" dirty="0" smtClean="0"/>
            <a:t>CRAS</a:t>
          </a:r>
          <a:endParaRPr lang="pt-BR" sz="2800" dirty="0"/>
        </a:p>
      </dgm:t>
    </dgm:pt>
    <dgm:pt modelId="{3B2C4A2B-593F-4C4D-9F45-8FD741EBF34F}" type="parTrans" cxnId="{5B155DC8-12EB-4C1F-96B0-CA0338D6E9A3}">
      <dgm:prSet/>
      <dgm:spPr/>
      <dgm:t>
        <a:bodyPr/>
        <a:lstStyle/>
        <a:p>
          <a:endParaRPr lang="pt-BR"/>
        </a:p>
      </dgm:t>
    </dgm:pt>
    <dgm:pt modelId="{8B1BD191-2774-4DD1-97D7-889EC05AB07A}" type="sibTrans" cxnId="{5B155DC8-12EB-4C1F-96B0-CA0338D6E9A3}">
      <dgm:prSet/>
      <dgm:spPr/>
      <dgm:t>
        <a:bodyPr/>
        <a:lstStyle/>
        <a:p>
          <a:endParaRPr lang="pt-BR"/>
        </a:p>
      </dgm:t>
    </dgm:pt>
    <dgm:pt modelId="{A780C66F-4A08-490B-899E-DE2833ECF77D}">
      <dgm:prSet phldrT="[Texto]"/>
      <dgm:spPr/>
      <dgm:t>
        <a:bodyPr/>
        <a:lstStyle/>
        <a:p>
          <a:r>
            <a:rPr lang="pt-BR" dirty="0" smtClean="0"/>
            <a:t>HOSPITAL PEQUENO PORTE</a:t>
          </a:r>
          <a:endParaRPr lang="pt-BR" dirty="0"/>
        </a:p>
      </dgm:t>
    </dgm:pt>
    <dgm:pt modelId="{9ED52D01-D736-4484-B096-645C569FC7AE}" type="parTrans" cxnId="{F92A1C27-53D1-4A5C-BC9B-F4773BC2F17A}">
      <dgm:prSet/>
      <dgm:spPr/>
      <dgm:t>
        <a:bodyPr/>
        <a:lstStyle/>
        <a:p>
          <a:endParaRPr lang="pt-BR"/>
        </a:p>
      </dgm:t>
    </dgm:pt>
    <dgm:pt modelId="{230FF392-FA07-4A72-8461-95420132CC7C}" type="sibTrans" cxnId="{F92A1C27-53D1-4A5C-BC9B-F4773BC2F17A}">
      <dgm:prSet/>
      <dgm:spPr/>
      <dgm:t>
        <a:bodyPr/>
        <a:lstStyle/>
        <a:p>
          <a:endParaRPr lang="pt-BR"/>
        </a:p>
      </dgm:t>
    </dgm:pt>
    <dgm:pt modelId="{D9E701C1-D6C9-420D-ACC2-16A5642DA2A8}" type="pres">
      <dgm:prSet presAssocID="{23A7A006-6CBF-4EC8-B7E2-90100400503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0BD9413-0EFF-4CE8-A676-C86835D1A3E9}" type="pres">
      <dgm:prSet presAssocID="{3CFD2AD9-AD1F-495C-BE9F-C08158A28388}" presName="centerShape" presStyleLbl="node0" presStyleIdx="0" presStyleCnt="1" custScaleX="143525" custScaleY="105947" custLinFactNeighborX="8733" custLinFactNeighborY="4550"/>
      <dgm:spPr/>
      <dgm:t>
        <a:bodyPr/>
        <a:lstStyle/>
        <a:p>
          <a:endParaRPr lang="pt-BR"/>
        </a:p>
      </dgm:t>
    </dgm:pt>
    <dgm:pt modelId="{36A5C043-F86D-4232-8044-3252B57F7DD8}" type="pres">
      <dgm:prSet presAssocID="{C7B11883-E828-4CBB-8B40-F6FC901EF294}" presName="Name9" presStyleLbl="parChTrans1D2" presStyleIdx="0" presStyleCnt="3"/>
      <dgm:spPr/>
      <dgm:t>
        <a:bodyPr/>
        <a:lstStyle/>
        <a:p>
          <a:endParaRPr lang="pt-BR"/>
        </a:p>
      </dgm:t>
    </dgm:pt>
    <dgm:pt modelId="{69FD8EF0-97C6-4970-8825-C46EABAE3223}" type="pres">
      <dgm:prSet presAssocID="{C7B11883-E828-4CBB-8B40-F6FC901EF294}" presName="connTx" presStyleLbl="parChTrans1D2" presStyleIdx="0" presStyleCnt="3"/>
      <dgm:spPr/>
      <dgm:t>
        <a:bodyPr/>
        <a:lstStyle/>
        <a:p>
          <a:endParaRPr lang="pt-BR"/>
        </a:p>
      </dgm:t>
    </dgm:pt>
    <dgm:pt modelId="{FE363A1A-4CD0-4AD3-B027-172179098990}" type="pres">
      <dgm:prSet presAssocID="{77B37F10-0FB3-4BDD-A9A6-FA953EE19128}" presName="node" presStyleLbl="node1" presStyleIdx="0" presStyleCnt="3" custScaleX="139874" custScaleY="118943" custRadScaleRad="101421" custRadScaleInc="160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10228D-D91A-495A-8962-AE0A88A81957}" type="pres">
      <dgm:prSet presAssocID="{3B2C4A2B-593F-4C4D-9F45-8FD741EBF34F}" presName="Name9" presStyleLbl="parChTrans1D2" presStyleIdx="1" presStyleCnt="3"/>
      <dgm:spPr/>
      <dgm:t>
        <a:bodyPr/>
        <a:lstStyle/>
        <a:p>
          <a:endParaRPr lang="pt-BR"/>
        </a:p>
      </dgm:t>
    </dgm:pt>
    <dgm:pt modelId="{4B1E369E-2310-4434-84AC-C6FBE7C84852}" type="pres">
      <dgm:prSet presAssocID="{3B2C4A2B-593F-4C4D-9F45-8FD741EBF34F}" presName="connTx" presStyleLbl="parChTrans1D2" presStyleIdx="1" presStyleCnt="3"/>
      <dgm:spPr/>
      <dgm:t>
        <a:bodyPr/>
        <a:lstStyle/>
        <a:p>
          <a:endParaRPr lang="pt-BR"/>
        </a:p>
      </dgm:t>
    </dgm:pt>
    <dgm:pt modelId="{B9C82CB2-A0C1-440E-B46A-A7CFF3536BE1}" type="pres">
      <dgm:prSet presAssocID="{3768036F-B5E5-44B8-BD40-B42B663F9E99}" presName="node" presStyleLbl="node1" presStyleIdx="1" presStyleCnt="3" custScaleX="106182" custScaleY="99537" custRadScaleRad="120557" custRadScaleInc="-428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A9E323-E5B6-4C28-B7D0-8E3C149C6702}" type="pres">
      <dgm:prSet presAssocID="{9ED52D01-D736-4484-B096-645C569FC7AE}" presName="Name9" presStyleLbl="parChTrans1D2" presStyleIdx="2" presStyleCnt="3"/>
      <dgm:spPr/>
      <dgm:t>
        <a:bodyPr/>
        <a:lstStyle/>
        <a:p>
          <a:endParaRPr lang="pt-BR"/>
        </a:p>
      </dgm:t>
    </dgm:pt>
    <dgm:pt modelId="{FDC9338C-B3F1-42DD-A790-7CB490D66F71}" type="pres">
      <dgm:prSet presAssocID="{9ED52D01-D736-4484-B096-645C569FC7AE}" presName="connTx" presStyleLbl="parChTrans1D2" presStyleIdx="2" presStyleCnt="3"/>
      <dgm:spPr/>
      <dgm:t>
        <a:bodyPr/>
        <a:lstStyle/>
        <a:p>
          <a:endParaRPr lang="pt-BR"/>
        </a:p>
      </dgm:t>
    </dgm:pt>
    <dgm:pt modelId="{5DA6A0A5-DFC8-4221-8EDC-FB1E2BE26CEE}" type="pres">
      <dgm:prSet presAssocID="{A780C66F-4A08-490B-899E-DE2833ECF77D}" presName="node" presStyleLbl="node1" presStyleIdx="2" presStyleCnt="3" custScaleX="150391" custRadScaleRad="105740" custRadScaleInc="396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6F9C02-4604-4ACB-A59D-2629B1793E38}" type="presOf" srcId="{A780C66F-4A08-490B-899E-DE2833ECF77D}" destId="{5DA6A0A5-DFC8-4221-8EDC-FB1E2BE26CEE}" srcOrd="0" destOrd="0" presId="urn:microsoft.com/office/officeart/2005/8/layout/radial1"/>
    <dgm:cxn modelId="{620812A0-FF13-4726-BF58-12347525167F}" type="presOf" srcId="{C7B11883-E828-4CBB-8B40-F6FC901EF294}" destId="{69FD8EF0-97C6-4970-8825-C46EABAE3223}" srcOrd="1" destOrd="0" presId="urn:microsoft.com/office/officeart/2005/8/layout/radial1"/>
    <dgm:cxn modelId="{30EBA715-0F91-465A-83D4-2DFC45B544FD}" type="presOf" srcId="{C7B11883-E828-4CBB-8B40-F6FC901EF294}" destId="{36A5C043-F86D-4232-8044-3252B57F7DD8}" srcOrd="0" destOrd="0" presId="urn:microsoft.com/office/officeart/2005/8/layout/radial1"/>
    <dgm:cxn modelId="{3B82E9D7-CFFB-4ADF-8A2B-B95B9F65D1BE}" type="presOf" srcId="{3B2C4A2B-593F-4C4D-9F45-8FD741EBF34F}" destId="{4B1E369E-2310-4434-84AC-C6FBE7C84852}" srcOrd="1" destOrd="0" presId="urn:microsoft.com/office/officeart/2005/8/layout/radial1"/>
    <dgm:cxn modelId="{C8006A34-49B2-432A-9F24-9E1A79D7A166}" type="presOf" srcId="{9ED52D01-D736-4484-B096-645C569FC7AE}" destId="{25A9E323-E5B6-4C28-B7D0-8E3C149C6702}" srcOrd="0" destOrd="0" presId="urn:microsoft.com/office/officeart/2005/8/layout/radial1"/>
    <dgm:cxn modelId="{D0351FD6-32C4-4000-9BC0-17DB7AABDF7A}" type="presOf" srcId="{9ED52D01-D736-4484-B096-645C569FC7AE}" destId="{FDC9338C-B3F1-42DD-A790-7CB490D66F71}" srcOrd="1" destOrd="0" presId="urn:microsoft.com/office/officeart/2005/8/layout/radial1"/>
    <dgm:cxn modelId="{E07982F6-640C-4819-B056-0C9C15955B3B}" type="presOf" srcId="{3768036F-B5E5-44B8-BD40-B42B663F9E99}" destId="{B9C82CB2-A0C1-440E-B46A-A7CFF3536BE1}" srcOrd="0" destOrd="0" presId="urn:microsoft.com/office/officeart/2005/8/layout/radial1"/>
    <dgm:cxn modelId="{5B155DC8-12EB-4C1F-96B0-CA0338D6E9A3}" srcId="{3CFD2AD9-AD1F-495C-BE9F-C08158A28388}" destId="{3768036F-B5E5-44B8-BD40-B42B663F9E99}" srcOrd="1" destOrd="0" parTransId="{3B2C4A2B-593F-4C4D-9F45-8FD741EBF34F}" sibTransId="{8B1BD191-2774-4DD1-97D7-889EC05AB07A}"/>
    <dgm:cxn modelId="{CE412B4E-A57A-4BF7-AA9E-D9FFB29F2C3B}" type="presOf" srcId="{23A7A006-6CBF-4EC8-B7E2-90100400503D}" destId="{D9E701C1-D6C9-420D-ACC2-16A5642DA2A8}" srcOrd="0" destOrd="0" presId="urn:microsoft.com/office/officeart/2005/8/layout/radial1"/>
    <dgm:cxn modelId="{F92A1C27-53D1-4A5C-BC9B-F4773BC2F17A}" srcId="{3CFD2AD9-AD1F-495C-BE9F-C08158A28388}" destId="{A780C66F-4A08-490B-899E-DE2833ECF77D}" srcOrd="2" destOrd="0" parTransId="{9ED52D01-D736-4484-B096-645C569FC7AE}" sibTransId="{230FF392-FA07-4A72-8461-95420132CC7C}"/>
    <dgm:cxn modelId="{BED0860A-9BA0-4CA6-B5BC-396E04FF05F6}" srcId="{23A7A006-6CBF-4EC8-B7E2-90100400503D}" destId="{3CFD2AD9-AD1F-495C-BE9F-C08158A28388}" srcOrd="0" destOrd="0" parTransId="{BFCCC01E-A96B-4B6A-8FB6-D025462044A8}" sibTransId="{F278B28F-7874-4765-B0AA-D17613C96F65}"/>
    <dgm:cxn modelId="{F7C4CA73-2038-4957-B2B6-3B8B90DB7889}" srcId="{3CFD2AD9-AD1F-495C-BE9F-C08158A28388}" destId="{77B37F10-0FB3-4BDD-A9A6-FA953EE19128}" srcOrd="0" destOrd="0" parTransId="{C7B11883-E828-4CBB-8B40-F6FC901EF294}" sibTransId="{AA7E1450-FB90-4F46-B537-A7424C02FF9B}"/>
    <dgm:cxn modelId="{37429173-85A7-4FF6-8384-D7604987E644}" type="presOf" srcId="{3B2C4A2B-593F-4C4D-9F45-8FD741EBF34F}" destId="{6E10228D-D91A-495A-8962-AE0A88A81957}" srcOrd="0" destOrd="0" presId="urn:microsoft.com/office/officeart/2005/8/layout/radial1"/>
    <dgm:cxn modelId="{A9C15EA7-5277-4708-A896-D1C3720E6189}" type="presOf" srcId="{3CFD2AD9-AD1F-495C-BE9F-C08158A28388}" destId="{10BD9413-0EFF-4CE8-A676-C86835D1A3E9}" srcOrd="0" destOrd="0" presId="urn:microsoft.com/office/officeart/2005/8/layout/radial1"/>
    <dgm:cxn modelId="{05ADE6F4-8C4B-4420-BAE6-EB7E6B651BF7}" type="presOf" srcId="{77B37F10-0FB3-4BDD-A9A6-FA953EE19128}" destId="{FE363A1A-4CD0-4AD3-B027-172179098990}" srcOrd="0" destOrd="0" presId="urn:microsoft.com/office/officeart/2005/8/layout/radial1"/>
    <dgm:cxn modelId="{6CC72680-120F-496C-B8C8-BC2249DAEA5D}" type="presParOf" srcId="{D9E701C1-D6C9-420D-ACC2-16A5642DA2A8}" destId="{10BD9413-0EFF-4CE8-A676-C86835D1A3E9}" srcOrd="0" destOrd="0" presId="urn:microsoft.com/office/officeart/2005/8/layout/radial1"/>
    <dgm:cxn modelId="{A084916D-EADD-4A1D-BE0E-0947803380E0}" type="presParOf" srcId="{D9E701C1-D6C9-420D-ACC2-16A5642DA2A8}" destId="{36A5C043-F86D-4232-8044-3252B57F7DD8}" srcOrd="1" destOrd="0" presId="urn:microsoft.com/office/officeart/2005/8/layout/radial1"/>
    <dgm:cxn modelId="{FC99C460-5E5C-4CCA-BBD9-4BF26BD80FED}" type="presParOf" srcId="{36A5C043-F86D-4232-8044-3252B57F7DD8}" destId="{69FD8EF0-97C6-4970-8825-C46EABAE3223}" srcOrd="0" destOrd="0" presId="urn:microsoft.com/office/officeart/2005/8/layout/radial1"/>
    <dgm:cxn modelId="{83F9CF94-F585-4004-850E-49C64518B89F}" type="presParOf" srcId="{D9E701C1-D6C9-420D-ACC2-16A5642DA2A8}" destId="{FE363A1A-4CD0-4AD3-B027-172179098990}" srcOrd="2" destOrd="0" presId="urn:microsoft.com/office/officeart/2005/8/layout/radial1"/>
    <dgm:cxn modelId="{872B8883-BACA-4CC1-9A95-C9F8BF5192CF}" type="presParOf" srcId="{D9E701C1-D6C9-420D-ACC2-16A5642DA2A8}" destId="{6E10228D-D91A-495A-8962-AE0A88A81957}" srcOrd="3" destOrd="0" presId="urn:microsoft.com/office/officeart/2005/8/layout/radial1"/>
    <dgm:cxn modelId="{D2B6947D-BF58-41C2-A841-EE1B5EB3D58F}" type="presParOf" srcId="{6E10228D-D91A-495A-8962-AE0A88A81957}" destId="{4B1E369E-2310-4434-84AC-C6FBE7C84852}" srcOrd="0" destOrd="0" presId="urn:microsoft.com/office/officeart/2005/8/layout/radial1"/>
    <dgm:cxn modelId="{513F3CEA-557B-43FF-8BA5-B829EB82F3C8}" type="presParOf" srcId="{D9E701C1-D6C9-420D-ACC2-16A5642DA2A8}" destId="{B9C82CB2-A0C1-440E-B46A-A7CFF3536BE1}" srcOrd="4" destOrd="0" presId="urn:microsoft.com/office/officeart/2005/8/layout/radial1"/>
    <dgm:cxn modelId="{00A91336-FB0B-4E31-B5B6-B89B5D5D62C2}" type="presParOf" srcId="{D9E701C1-D6C9-420D-ACC2-16A5642DA2A8}" destId="{25A9E323-E5B6-4C28-B7D0-8E3C149C6702}" srcOrd="5" destOrd="0" presId="urn:microsoft.com/office/officeart/2005/8/layout/radial1"/>
    <dgm:cxn modelId="{17702D08-F67F-46A1-8EAD-E04D26019076}" type="presParOf" srcId="{25A9E323-E5B6-4C28-B7D0-8E3C149C6702}" destId="{FDC9338C-B3F1-42DD-A790-7CB490D66F71}" srcOrd="0" destOrd="0" presId="urn:microsoft.com/office/officeart/2005/8/layout/radial1"/>
    <dgm:cxn modelId="{782D1F45-A0DF-4467-A05B-9D738FC9FF1F}" type="presParOf" srcId="{D9E701C1-D6C9-420D-ACC2-16A5642DA2A8}" destId="{5DA6A0A5-DFC8-4221-8EDC-FB1E2BE26CE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BD9413-0EFF-4CE8-A676-C86835D1A3E9}">
      <dsp:nvSpPr>
        <dsp:cNvPr id="0" name=""/>
        <dsp:cNvSpPr/>
      </dsp:nvSpPr>
      <dsp:spPr>
        <a:xfrm>
          <a:off x="3082675" y="2402413"/>
          <a:ext cx="2396477" cy="1769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3 ESF MI</a:t>
          </a:r>
          <a:endParaRPr lang="pt-BR" sz="3200" kern="1200" dirty="0"/>
        </a:p>
      </dsp:txBody>
      <dsp:txXfrm>
        <a:off x="3082675" y="2402413"/>
        <a:ext cx="2396477" cy="1769026"/>
      </dsp:txXfrm>
    </dsp:sp>
    <dsp:sp modelId="{36A5C043-F86D-4232-8044-3252B57F7DD8}">
      <dsp:nvSpPr>
        <dsp:cNvPr id="0" name=""/>
        <dsp:cNvSpPr/>
      </dsp:nvSpPr>
      <dsp:spPr>
        <a:xfrm rot="16182668">
          <a:off x="4028983" y="2135977"/>
          <a:ext cx="49245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492459" y="2021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6182668">
        <a:off x="4262901" y="2143881"/>
        <a:ext cx="24622" cy="24622"/>
      </dsp:txXfrm>
    </dsp:sp>
    <dsp:sp modelId="{FE363A1A-4CD0-4AD3-B027-172179098990}">
      <dsp:nvSpPr>
        <dsp:cNvPr id="0" name=""/>
        <dsp:cNvSpPr/>
      </dsp:nvSpPr>
      <dsp:spPr>
        <a:xfrm>
          <a:off x="3101207" y="-76049"/>
          <a:ext cx="2335515" cy="1986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NASF</a:t>
          </a:r>
          <a:endParaRPr lang="pt-BR" sz="2800" kern="1200" dirty="0"/>
        </a:p>
      </dsp:txBody>
      <dsp:txXfrm>
        <a:off x="3101207" y="-76049"/>
        <a:ext cx="2335515" cy="1986024"/>
      </dsp:txXfrm>
    </dsp:sp>
    <dsp:sp modelId="{6E10228D-D91A-495A-8962-AE0A88A81957}">
      <dsp:nvSpPr>
        <dsp:cNvPr id="0" name=""/>
        <dsp:cNvSpPr/>
      </dsp:nvSpPr>
      <dsp:spPr>
        <a:xfrm rot="21599202">
          <a:off x="5479152" y="3266416"/>
          <a:ext cx="1472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7285" y="2021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21599202">
        <a:off x="5549113" y="3282949"/>
        <a:ext cx="7364" cy="7364"/>
      </dsp:txXfrm>
    </dsp:sp>
    <dsp:sp modelId="{B9C82CB2-A0C1-440E-B46A-A7CFF3536BE1}">
      <dsp:nvSpPr>
        <dsp:cNvPr id="0" name=""/>
        <dsp:cNvSpPr/>
      </dsp:nvSpPr>
      <dsp:spPr>
        <a:xfrm>
          <a:off x="5626438" y="2455409"/>
          <a:ext cx="1772950" cy="16619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CRAS</a:t>
          </a:r>
          <a:endParaRPr lang="pt-BR" sz="2800" kern="1200" dirty="0"/>
        </a:p>
      </dsp:txBody>
      <dsp:txXfrm>
        <a:off x="5626438" y="2455409"/>
        <a:ext cx="1772950" cy="1661997"/>
      </dsp:txXfrm>
    </dsp:sp>
    <dsp:sp modelId="{25A9E323-E5B6-4C28-B7D0-8E3C149C6702}">
      <dsp:nvSpPr>
        <dsp:cNvPr id="0" name=""/>
        <dsp:cNvSpPr/>
      </dsp:nvSpPr>
      <dsp:spPr>
        <a:xfrm rot="10735890">
          <a:off x="2872931" y="3291012"/>
          <a:ext cx="21014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10143" y="2021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735890">
        <a:off x="2972750" y="3305973"/>
        <a:ext cx="10507" cy="10507"/>
      </dsp:txXfrm>
    </dsp:sp>
    <dsp:sp modelId="{5DA6A0A5-DFC8-4221-8EDC-FB1E2BE26CEE}">
      <dsp:nvSpPr>
        <dsp:cNvPr id="0" name=""/>
        <dsp:cNvSpPr/>
      </dsp:nvSpPr>
      <dsp:spPr>
        <a:xfrm>
          <a:off x="362323" y="2501731"/>
          <a:ext cx="2511120" cy="1669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HOSPITAL PEQUENO PORTE</a:t>
          </a:r>
          <a:endParaRPr lang="pt-BR" sz="2000" kern="1200" dirty="0"/>
        </a:p>
      </dsp:txBody>
      <dsp:txXfrm>
        <a:off x="362323" y="2501731"/>
        <a:ext cx="2511120" cy="1669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E2514F-52A6-4929-ACAA-1ADA0B62CDD2}" type="datetimeFigureOut">
              <a:rPr lang="pt-BR"/>
              <a:pPr>
                <a:defRPr/>
              </a:pPr>
              <a:t>22/05/2014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966627-BE62-403B-BCBA-7B872C9239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A13211-A7B5-457A-879F-E9FFF1A5D168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As ações promovidas durante a intervenção foram muito importantes para a saúde bucal do município de sjs e, em especial para a dos escolares com idade entre 6 e 12 anos:</a:t>
            </a:r>
          </a:p>
          <a:p>
            <a:pPr>
              <a:spcBef>
                <a:spcPct val="0"/>
              </a:spcBef>
            </a:pPr>
            <a:r>
              <a:rPr lang="pt-BR" smtClean="0"/>
              <a:t>Uma vez que a partir destas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mtClean="0"/>
              <a:t>Houve uma organização das UBS da atenção a este grupo, pois o modelo aqui apresentado está sendo difundido entre as três equipes de ESB;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mtClean="0"/>
              <a:t>Criação de um prontuário odontológico;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mtClean="0"/>
              <a:t>Monitoramento das crianças de alto risco de cárie;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mtClean="0"/>
              <a:t>Realização de buscas ativas;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mtClean="0"/>
              <a:t>Instituída uma avaliação de seis em seis meses;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mtClean="0"/>
              <a:t>Aproximação entre a saúde e a educação do município, uma vez que havia o distanciamento pois os agentes de ambas pastas não se conheciam, sendo tão importante para a saúde bucal destas crianças e adolescentes;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mtClean="0"/>
              <a:t>Aproximação dentro da equipe, entre o cirurgião-dentista, o enfermeiro, o médico, os agentes de saúde. Aproximação entre os cirurgiões-dentistas, pois até então havia uma distancia entre estes.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pt-BR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B7E192-0127-4B2D-BD63-4A25DC69EFAA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As ações promovidas durante a intervenção foram muito importantes para a saúde bucal do município de sjs e, em especial para a dos escolares com idade entre 6 e 12 anos:</a:t>
            </a:r>
          </a:p>
          <a:p>
            <a:pPr>
              <a:spcBef>
                <a:spcPct val="0"/>
              </a:spcBef>
            </a:pPr>
            <a:r>
              <a:rPr lang="pt-BR" smtClean="0"/>
              <a:t>Uma vez que a partir destas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mtClean="0"/>
              <a:t>Houve uma organização das UBS da atenção a este grupo, pois o modelo aqui apresentado está sendo difundido entre as três equipes de ESB;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mtClean="0"/>
              <a:t>Criação de um prontuário odontológico;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mtClean="0"/>
              <a:t>Monitoramento das crianças de alto risco de cárie;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mtClean="0"/>
              <a:t>Realização de buscas ativas;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mtClean="0"/>
              <a:t>Instituída uma avaliação de seis em seis meses;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mtClean="0"/>
              <a:t>Aproximação entre a saúde e a educação do município, uma vez que havia o distanciamento pois os agentes de ambas pastas não se conheciam, sendo tão importante para a saúde bucal destas crianças e adolescentes;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mtClean="0"/>
              <a:t>Aproximação dentro da equipe, entre o cirurgião-dentista, o enfermeiro, o médico, os agentes de saúde. Aproximação entre os cirurgiões-dentistas, pois até então havia uma distancia entre estes.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pt-BR" smtClean="0"/>
          </a:p>
        </p:txBody>
      </p:sp>
      <p:sp>
        <p:nvSpPr>
          <p:cNvPr id="471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F326A4-A044-4D3D-AD45-9DBCC9A9DE12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A intervenção foi muito importante para o usuário de saúde:</a:t>
            </a:r>
          </a:p>
          <a:p>
            <a:pPr lvl="1">
              <a:spcBef>
                <a:spcPct val="0"/>
              </a:spcBef>
            </a:pPr>
            <a:r>
              <a:rPr lang="pt-BR" smtClean="0"/>
              <a:t>Atendimento humanizado</a:t>
            </a:r>
          </a:p>
          <a:p>
            <a:pPr lvl="1">
              <a:spcBef>
                <a:spcPct val="0"/>
              </a:spcBef>
            </a:pPr>
            <a:r>
              <a:rPr lang="pt-BR" smtClean="0"/>
              <a:t>Atendimento em moldes próximos do SUS ideal</a:t>
            </a:r>
          </a:p>
          <a:p>
            <a:pPr lvl="1" algn="ctr">
              <a:spcBef>
                <a:spcPct val="0"/>
              </a:spcBef>
            </a:pPr>
            <a:r>
              <a:rPr lang="pt-BR" smtClean="0"/>
              <a:t>“Surpresa das mães quando foram realizadas as buscas ativas”</a:t>
            </a:r>
          </a:p>
          <a:p>
            <a:pPr lvl="1">
              <a:spcBef>
                <a:spcPct val="0"/>
              </a:spcBef>
            </a:pPr>
            <a:r>
              <a:rPr lang="pt-BR" smtClean="0"/>
              <a:t>Atenção diferenciada para que haja uma aproximação da comunidade com a ESB e consequentemente com a ESF.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91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56F470-02B3-4CE4-B555-E360C06E4E57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De forma que, verificando as dificuldades encontradas e como as ações foram desenvolvidas, apesar de algumas ficarem abaixo da meta estipulada, pode-se afirmar que a intervenção foi executada com muita maestria pela equipe de saúde bucal em associação com os agentes comunitários de saúde e os representantes da educação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DC63FE-6795-4BB4-A323-529FD79EA2AE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32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5154A6-4E0F-4584-9EDE-295739D33C2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São João da Serra é uma cidade do estado do Piauí, localizada a 130Km da capital Teresina, com população, de acordo com o IBGE 2012, de 6.019 habitantes</a:t>
            </a:r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64EC87-DE98-43E1-A33D-CA7A448536E4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Em São João da Serra, o SUS é estruturado por três equipes de estratégia de saúde da família modalidade I, ou seja, composta por um médico, um enfermeiro, um auxiliar de enfermagem, um cirurgião dentista e um auxiliar de saúde bucal, apoiadas por um NASF, o qual dispõe um nutricionista, dois fisioterapeutas, uma psicóloga e uma fonoaudióloga. Além disso, a cidade possui uma farmácia popular, um Hospital de Pequeno Porte e um CRAS que sempre apoia muito as ações da saúde e vice-versa.</a:t>
            </a:r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13638A-2837-478E-BB49-C6078F7D71E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A análise situacional verificou que as crianças com idade entre 6 e 12 anos representam 17% da população adscrita à UBS. Sendo que apenas 25% desses tinham comparecido ao dentista.</a:t>
            </a:r>
          </a:p>
          <a:p>
            <a:pPr>
              <a:spcBef>
                <a:spcPct val="0"/>
              </a:spcBef>
            </a:pPr>
            <a:r>
              <a:rPr lang="pt-BR" smtClean="0"/>
              <a:t>Em comparação aos outros grupos populacionais (hipertensos, gestantes...) era um que mais precisava de atenção, pois, além disso: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mtClean="0"/>
              <a:t>Não havia ações de promoção de saúde bucal;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mtClean="0"/>
              <a:t>Não havia um quadro diagnóstico da saúde bucal deste grupo </a:t>
            </a:r>
          </a:p>
          <a:p>
            <a:pPr>
              <a:spcBef>
                <a:spcPct val="0"/>
              </a:spcBef>
            </a:pPr>
            <a:r>
              <a:rPr lang="pt-BR" smtClean="0"/>
              <a:t>Justificativa do projeto</a:t>
            </a:r>
          </a:p>
          <a:p>
            <a:pPr>
              <a:spcBef>
                <a:spcPct val="0"/>
              </a:spcBef>
            </a:pPr>
            <a:endParaRPr lang="pt-BR" smtClean="0"/>
          </a:p>
          <a:p>
            <a:pPr>
              <a:spcBef>
                <a:spcPct val="0"/>
              </a:spcBef>
            </a:pPr>
            <a:r>
              <a:rPr lang="pt-BR" smtClean="0"/>
              <a:t>Assim</a:t>
            </a:r>
          </a:p>
        </p:txBody>
      </p:sp>
      <p:sp>
        <p:nvSpPr>
          <p:cNvPr id="2253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A43727-E90C-40B5-B12F-66AE838FF53A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Além disso, a ação programática Saúde Bucal nas Escolas,tem grande influencia sobre a saúde bucal desses, pois:</a:t>
            </a:r>
          </a:p>
          <a:p>
            <a:pPr>
              <a:spcBef>
                <a:spcPct val="0"/>
              </a:spcBef>
            </a:pPr>
            <a:r>
              <a:rPr lang="pt-BR" smtClean="0"/>
              <a:t>Bons resultados com a apliacação de ações de promoção de saúde bucal;</a:t>
            </a:r>
          </a:p>
          <a:p>
            <a:pPr>
              <a:spcBef>
                <a:spcPct val="0"/>
              </a:spcBef>
            </a:pPr>
            <a:r>
              <a:rPr lang="pt-BR" smtClean="0"/>
              <a:t>A presença da maioria das crianças e adolescentes no ensino fundamental e médio;</a:t>
            </a:r>
          </a:p>
          <a:p>
            <a:pPr>
              <a:spcBef>
                <a:spcPct val="0"/>
              </a:spcBef>
            </a:pPr>
            <a:r>
              <a:rPr lang="pt-BR" smtClean="0"/>
              <a:t>A escola é entendida como local para a absorção de novos conhecimentos. </a:t>
            </a:r>
          </a:p>
        </p:txBody>
      </p:sp>
      <p:sp>
        <p:nvSpPr>
          <p:cNvPr id="2457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131DF9-45B0-495A-A15A-70D0FE93EDFB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Assim, Focamos nossa intervenção na... Tendo como objetivos</a:t>
            </a:r>
          </a:p>
        </p:txBody>
      </p:sp>
      <p:sp>
        <p:nvSpPr>
          <p:cNvPr id="2662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67A882-C06A-43AD-8125-5A3363BB1B3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Objetivos, Metas e Resultados</a:t>
            </a: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7AC2F-403C-4940-BBAE-659009EE0481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Isso corresponde a exatamente a </a:t>
            </a:r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82528-9817-4819-8C62-410766E9A02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Foi realizada 92% de aplicação tópica de fluor nos escolares</a:t>
            </a:r>
          </a:p>
        </p:txBody>
      </p:sp>
      <p:sp>
        <p:nvSpPr>
          <p:cNvPr id="378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212229-C042-4AD5-8B91-B6F351972DF9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o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orma livre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B30A6C3-E313-41E5-BD39-D1F75E47E090}" type="datetimeFigureOut">
              <a:rPr lang="pt-BR"/>
              <a:pPr>
                <a:defRPr/>
              </a:pPr>
              <a:t>22/05/2014</a:t>
            </a:fld>
            <a:endParaRPr lang="pt-BR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70C2FD2-608E-4C5D-AC30-1CB9977D95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49145-60C0-4DE5-A951-45E535A2C866}" type="datetimeFigureOut">
              <a:rPr lang="pt-BR"/>
              <a:pPr>
                <a:defRPr/>
              </a:pPr>
              <a:t>22/05/2014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31057-51D3-42B9-8DCF-CDE96A6B90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63DF-F1DE-48ED-A019-D546E5CA4700}" type="datetimeFigureOut">
              <a:rPr lang="pt-BR"/>
              <a:pPr>
                <a:defRPr/>
              </a:pPr>
              <a:t>22/05/2014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A63C0-0903-4892-8B9A-8184E8C9DF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24F9-EE21-4C91-889D-E1BF7A4B724B}" type="datetimeFigureOut">
              <a:rPr lang="pt-BR"/>
              <a:pPr>
                <a:defRPr/>
              </a:pPr>
              <a:t>22/05/2014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F3FDE-9F10-402D-B613-617626EF0B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ivisa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2350AD-1E08-4426-90DB-4558106680CB}" type="datetimeFigureOut">
              <a:rPr lang="pt-BR"/>
              <a:pPr>
                <a:defRPr/>
              </a:pPr>
              <a:t>22/05/2014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8B56EE-CA9A-43DB-89E5-F372C55C15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7DEEE-9344-4F9D-BEF8-65E6428BE7D9}" type="datetimeFigureOut">
              <a:rPr lang="pt-BR"/>
              <a:pPr>
                <a:defRPr/>
              </a:pPr>
              <a:t>22/05/2014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C00B-A77F-4D12-AF79-261B814DD2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BD0BD3-207F-45CD-B356-B48376EC599A}" type="datetimeFigureOut">
              <a:rPr lang="pt-BR"/>
              <a:pPr>
                <a:defRPr/>
              </a:pPr>
              <a:t>22/05/2014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817B5F-DC57-4AE9-96EF-2EEFCC55E1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9089C-B78E-46E0-BE92-A6BDCB99BEA2}" type="datetimeFigureOut">
              <a:rPr lang="pt-BR"/>
              <a:pPr>
                <a:defRPr/>
              </a:pPr>
              <a:t>22/05/2014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4AD56-8BE2-4620-B49D-E21536E404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064E-9602-4D90-9EEC-687E4E4FEF8F}" type="datetimeFigureOut">
              <a:rPr lang="pt-BR"/>
              <a:pPr>
                <a:defRPr/>
              </a:pPr>
              <a:t>22/05/2014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1CDB3-F220-4771-B2C6-3ED8F2CE05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8DB35-7AD5-43AA-9B4C-7EF610044200}" type="datetimeFigureOut">
              <a:rPr lang="pt-BR"/>
              <a:pPr>
                <a:defRPr/>
              </a:pPr>
              <a:t>22/05/2014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3361B3-D0E3-4FE3-B88C-984500B4FE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orma livre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ivisa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F8F68FB-5D67-4C87-9D26-2631C5D841F1}" type="datetimeFigureOut">
              <a:rPr lang="pt-BR"/>
              <a:pPr>
                <a:defRPr/>
              </a:pPr>
              <a:t>22/05/2014</a:t>
            </a:fld>
            <a:endParaRPr lang="pt-BR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10A2B12-6235-4909-B978-8AE1ECC175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AF71B87-E56A-456B-BDE2-34C31D76C52E}" type="datetimeFigureOut">
              <a:rPr lang="pt-BR"/>
              <a:pPr>
                <a:defRPr/>
              </a:pPr>
              <a:t>22/05/2014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D491123-AC3C-4ADA-9666-E5B1760B9A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28" r:id="rId7"/>
    <p:sldLayoutId id="2147483735" r:id="rId8"/>
    <p:sldLayoutId id="2147483736" r:id="rId9"/>
    <p:sldLayoutId id="2147483727" r:id="rId10"/>
    <p:sldLayoutId id="21474837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215900" y="3357563"/>
            <a:ext cx="6443663" cy="1511300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t-BR" sz="2000"/>
              <a:t>Especializando: Tânderson Rittieri Camêlo Soares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t-BR" sz="900">
              <a:solidFill>
                <a:schemeClr val="tx2"/>
              </a:solidFill>
              <a:latin typeface="Lucida Sans Unicode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t-BR" sz="2000"/>
              <a:t>Orientadora: Vania Priamo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t-BR" sz="900">
              <a:latin typeface="Lucida Sans Unicode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t-BR" sz="2000"/>
              <a:t>Apoio Pedagógico: Lavínia Boaventura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4391025"/>
            <a:ext cx="24574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27088" y="476250"/>
            <a:ext cx="7705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QUALIFICAÇÃO DA ATENÇÃO À SAÚDE BUCAL DE ESCOLARES DE 06 A 12 ANOS EM SÃO JOÃO DA SERRA, PIAUÍ.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half" idx="1"/>
          </p:nvPr>
        </p:nvGraphicFramePr>
        <p:xfrm>
          <a:off x="564952" y="2219896"/>
          <a:ext cx="82912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Espaço Reservado para Conteúdo 5"/>
          <p:cNvSpPr>
            <a:spLocks noGrp="1"/>
          </p:cNvSpPr>
          <p:nvPr>
            <p:ph sz="half" idx="2"/>
          </p:nvPr>
        </p:nvSpPr>
        <p:spPr>
          <a:xfrm rot="10800000" flipV="1">
            <a:off x="323850" y="188913"/>
            <a:ext cx="8280400" cy="107950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pt-BR" smtClean="0"/>
              <a:t>OBJ. 1: Ampliar a cobertura da atenção à saúde bucal dos escolares;</a:t>
            </a:r>
          </a:p>
          <a:p>
            <a:pPr algn="ctr">
              <a:buFont typeface="Wingdings 3" pitchFamily="18" charset="2"/>
              <a:buNone/>
            </a:pPr>
            <a:endParaRPr lang="pt-BR" smtClean="0"/>
          </a:p>
        </p:txBody>
      </p:sp>
      <p:sp>
        <p:nvSpPr>
          <p:cNvPr id="7" name="Espaço Reservado para Conteúdo 5"/>
          <p:cNvSpPr txBox="1">
            <a:spLocks/>
          </p:cNvSpPr>
          <p:nvPr/>
        </p:nvSpPr>
        <p:spPr>
          <a:xfrm rot="10800000" flipV="1">
            <a:off x="539750" y="1196975"/>
            <a:ext cx="8280400" cy="10795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dirty="0">
                <a:latin typeface="+mn-lt"/>
                <a:cs typeface="+mn-cs"/>
              </a:rPr>
              <a:t>  Meta 1: Ampliar a cobertura de ação coletiva de exame bucal com finalidade epidemiológica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Conteúdo 5"/>
          <p:cNvSpPr txBox="1">
            <a:spLocks/>
          </p:cNvSpPr>
          <p:nvPr/>
        </p:nvSpPr>
        <p:spPr bwMode="auto">
          <a:xfrm rot="10800000" flipV="1">
            <a:off x="539750" y="476250"/>
            <a:ext cx="81359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t-BR" sz="2800" dirty="0">
                <a:latin typeface="Lucida Sans Unicode" pitchFamily="34" charset="0"/>
              </a:rPr>
              <a:t>  Meta 2: Ampliar a cobertura de primeira consulta odontológica dos escolares para 100%</a:t>
            </a:r>
          </a:p>
        </p:txBody>
      </p:sp>
      <p:graphicFrame>
        <p:nvGraphicFramePr>
          <p:cNvPr id="10" name="Gráfico 9"/>
          <p:cNvGraphicFramePr/>
          <p:nvPr/>
        </p:nvGraphicFramePr>
        <p:xfrm>
          <a:off x="971600" y="1988840"/>
          <a:ext cx="75608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Conteúdo 5"/>
          <p:cNvSpPr txBox="1">
            <a:spLocks/>
          </p:cNvSpPr>
          <p:nvPr/>
        </p:nvSpPr>
        <p:spPr bwMode="auto">
          <a:xfrm rot="10800000" flipV="1">
            <a:off x="539750" y="333375"/>
            <a:ext cx="806469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t-BR" sz="2800" dirty="0">
                <a:latin typeface="Lucida Sans Unicode" pitchFamily="34" charset="0"/>
              </a:rPr>
              <a:t>  Meta 3: Realizar a primeira consulta odontológica dos escolares de alto </a:t>
            </a:r>
            <a:r>
              <a:rPr lang="pt-BR" sz="2800" dirty="0" smtClean="0">
                <a:latin typeface="Lucida Sans Unicode" pitchFamily="34" charset="0"/>
              </a:rPr>
              <a:t>risco.</a:t>
            </a:r>
            <a:endParaRPr lang="pt-BR" sz="2800" dirty="0">
              <a:latin typeface="Lucida Sans Unicode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</p:nvPr>
        </p:nvGraphicFramePr>
        <p:xfrm>
          <a:off x="683568" y="1700808"/>
          <a:ext cx="7859216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ço Reservado para Conteúdo 5"/>
          <p:cNvSpPr>
            <a:spLocks noGrp="1"/>
          </p:cNvSpPr>
          <p:nvPr>
            <p:ph sz="half" idx="2"/>
          </p:nvPr>
        </p:nvSpPr>
        <p:spPr>
          <a:xfrm rot="10800000" flipV="1">
            <a:off x="323850" y="188913"/>
            <a:ext cx="8280400" cy="107950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pt-BR" smtClean="0"/>
              <a:t>OBJ. 2: Melhorar a adesão ao atendimento em saúde bucal</a:t>
            </a:r>
          </a:p>
        </p:txBody>
      </p:sp>
      <p:sp>
        <p:nvSpPr>
          <p:cNvPr id="34818" name="Espaço Reservado para Conteúdo 5"/>
          <p:cNvSpPr txBox="1">
            <a:spLocks/>
          </p:cNvSpPr>
          <p:nvPr/>
        </p:nvSpPr>
        <p:spPr bwMode="auto">
          <a:xfrm rot="10800000" flipV="1">
            <a:off x="395288" y="1196975"/>
            <a:ext cx="8424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t-BR" sz="2800">
                <a:latin typeface="Lucida Sans Unicode" pitchFamily="34" charset="0"/>
              </a:rPr>
              <a:t>  Meta 4: Fazer busca ativa dos escolares da área faltosos às consultas. </a:t>
            </a:r>
          </a:p>
        </p:txBody>
      </p:sp>
      <p:graphicFrame>
        <p:nvGraphicFramePr>
          <p:cNvPr id="8" name="Imagem 4"/>
          <p:cNvGraphicFramePr>
            <a:graphicFrameLocks noGrp="1"/>
          </p:cNvGraphicFramePr>
          <p:nvPr>
            <p:ph sz="half" idx="1"/>
          </p:nvPr>
        </p:nvGraphicFramePr>
        <p:xfrm>
          <a:off x="539552" y="2132856"/>
          <a:ext cx="8280920" cy="438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Conteúdo 5"/>
          <p:cNvSpPr>
            <a:spLocks noGrp="1"/>
          </p:cNvSpPr>
          <p:nvPr>
            <p:ph sz="half" idx="2"/>
          </p:nvPr>
        </p:nvSpPr>
        <p:spPr>
          <a:xfrm rot="10800000" flipV="1">
            <a:off x="323850" y="188913"/>
            <a:ext cx="8280400" cy="107950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pt-BR" smtClean="0"/>
              <a:t>OBJ. 3: Melhorar a qualidade da atenção em saúde bucal dos escolares</a:t>
            </a:r>
          </a:p>
        </p:txBody>
      </p:sp>
      <p:sp>
        <p:nvSpPr>
          <p:cNvPr id="35842" name="Espaço Reservado para Conteúdo 5"/>
          <p:cNvSpPr txBox="1">
            <a:spLocks/>
          </p:cNvSpPr>
          <p:nvPr/>
        </p:nvSpPr>
        <p:spPr bwMode="auto">
          <a:xfrm rot="10800000" flipV="1">
            <a:off x="395288" y="1196975"/>
            <a:ext cx="8424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t-BR" sz="2800" dirty="0">
                <a:latin typeface="Lucida Sans Unicode" pitchFamily="34" charset="0"/>
              </a:rPr>
              <a:t>  </a:t>
            </a:r>
            <a:r>
              <a:rPr lang="pt-BR" sz="2800" dirty="0" smtClean="0">
                <a:latin typeface="Lucida Sans Unicode" pitchFamily="34" charset="0"/>
              </a:rPr>
              <a:t>Meta </a:t>
            </a:r>
            <a:r>
              <a:rPr lang="pt-BR" sz="2800" dirty="0">
                <a:latin typeface="Lucida Sans Unicode" pitchFamily="34" charset="0"/>
              </a:rPr>
              <a:t>5: Realizar a escovação supervisionada com creme dental dos escolares. </a:t>
            </a:r>
          </a:p>
        </p:txBody>
      </p:sp>
      <p:graphicFrame>
        <p:nvGraphicFramePr>
          <p:cNvPr id="5" name="Imagem 5"/>
          <p:cNvGraphicFramePr/>
          <p:nvPr/>
        </p:nvGraphicFramePr>
        <p:xfrm>
          <a:off x="827584" y="2276872"/>
          <a:ext cx="76328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ço Reservado para Conteúdo 5"/>
          <p:cNvSpPr txBox="1">
            <a:spLocks/>
          </p:cNvSpPr>
          <p:nvPr/>
        </p:nvSpPr>
        <p:spPr bwMode="auto">
          <a:xfrm rot="10800000" flipV="1">
            <a:off x="395288" y="476250"/>
            <a:ext cx="84248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pt-BR" sz="2800" dirty="0" smtClean="0">
                <a:latin typeface="Lucida Sans Unicode" pitchFamily="34" charset="0"/>
              </a:rPr>
              <a:t>Meta </a:t>
            </a:r>
            <a:r>
              <a:rPr lang="pt-BR" sz="2800" dirty="0">
                <a:latin typeface="Lucida Sans Unicode" pitchFamily="34" charset="0"/>
              </a:rPr>
              <a:t>6: Realizar a aplicação de gel fluoretado com escova dental dos escolares de alto </a:t>
            </a:r>
            <a:r>
              <a:rPr lang="pt-BR" sz="2800" dirty="0" smtClean="0">
                <a:latin typeface="Lucida Sans Unicode" pitchFamily="34" charset="0"/>
              </a:rPr>
              <a:t>risco.</a:t>
            </a:r>
            <a:endParaRPr lang="pt-BR" sz="2800" dirty="0">
              <a:latin typeface="Lucida Sans Unicode" pitchFamily="34" charset="0"/>
            </a:endParaRPr>
          </a:p>
        </p:txBody>
      </p:sp>
      <p:graphicFrame>
        <p:nvGraphicFramePr>
          <p:cNvPr id="5" name="Imagem 6"/>
          <p:cNvGraphicFramePr/>
          <p:nvPr/>
        </p:nvGraphicFramePr>
        <p:xfrm>
          <a:off x="683568" y="1772816"/>
          <a:ext cx="792087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5"/>
          <p:cNvSpPr txBox="1">
            <a:spLocks/>
          </p:cNvSpPr>
          <p:nvPr/>
        </p:nvSpPr>
        <p:spPr>
          <a:xfrm rot="10800000" flipV="1">
            <a:off x="395288" y="620713"/>
            <a:ext cx="8209160" cy="10795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indent="-256032" algn="just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dirty="0">
                <a:latin typeface="+mn-lt"/>
                <a:cs typeface="+mn-cs"/>
              </a:rPr>
              <a:t>  Meta 7: Concluir o tratamento dentário dos escolares com primeira consulta odontológica. 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</p:nvPr>
        </p:nvGraphicFramePr>
        <p:xfrm>
          <a:off x="611560" y="1916832"/>
          <a:ext cx="7931224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ço Reservado para Conteúdo 5"/>
          <p:cNvSpPr>
            <a:spLocks noGrp="1"/>
          </p:cNvSpPr>
          <p:nvPr>
            <p:ph sz="half" idx="2"/>
          </p:nvPr>
        </p:nvSpPr>
        <p:spPr>
          <a:xfrm rot="10800000" flipV="1">
            <a:off x="323850" y="188913"/>
            <a:ext cx="8280400" cy="107950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pt-BR" smtClean="0"/>
              <a:t>OBJ. 4: Melhorar o registro das informações</a:t>
            </a:r>
          </a:p>
        </p:txBody>
      </p:sp>
      <p:sp>
        <p:nvSpPr>
          <p:cNvPr id="7" name="Espaço Reservado para Conteúdo 5"/>
          <p:cNvSpPr txBox="1">
            <a:spLocks/>
          </p:cNvSpPr>
          <p:nvPr/>
        </p:nvSpPr>
        <p:spPr>
          <a:xfrm rot="10800000" flipV="1">
            <a:off x="395288" y="1196975"/>
            <a:ext cx="8424862" cy="10795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dirty="0">
                <a:latin typeface="+mn-lt"/>
                <a:cs typeface="+mn-cs"/>
              </a:rPr>
              <a:t>  Meta 8: Manter o registro atualizado em planilha e/ou prontuário dos escolares da área.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1"/>
          </p:nvPr>
        </p:nvGraphicFramePr>
        <p:xfrm>
          <a:off x="611560" y="2204864"/>
          <a:ext cx="8003232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ço Reservado para Conteúdo 5"/>
          <p:cNvSpPr>
            <a:spLocks noGrp="1"/>
          </p:cNvSpPr>
          <p:nvPr>
            <p:ph sz="half" idx="2"/>
          </p:nvPr>
        </p:nvSpPr>
        <p:spPr>
          <a:xfrm rot="10800000" flipV="1">
            <a:off x="323850" y="260350"/>
            <a:ext cx="8280400" cy="1081088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pt-BR" smtClean="0"/>
              <a:t>OBJ. 5: Promover a saúde bucal dos escolares</a:t>
            </a:r>
          </a:p>
        </p:txBody>
      </p:sp>
      <p:sp>
        <p:nvSpPr>
          <p:cNvPr id="40962" name="Espaço Reservado para Conteúdo 5"/>
          <p:cNvSpPr txBox="1">
            <a:spLocks/>
          </p:cNvSpPr>
          <p:nvPr/>
        </p:nvSpPr>
        <p:spPr bwMode="auto">
          <a:xfrm rot="10800000" flipV="1">
            <a:off x="395288" y="1196975"/>
            <a:ext cx="8424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t-BR" sz="2400" dirty="0">
                <a:latin typeface="Lucida Sans Unicode" pitchFamily="34" charset="0"/>
              </a:rPr>
              <a:t>  </a:t>
            </a:r>
            <a:r>
              <a:rPr lang="pt-BR" sz="2400" dirty="0" smtClean="0">
                <a:latin typeface="Lucida Sans Unicode" pitchFamily="34" charset="0"/>
              </a:rPr>
              <a:t> Meta 9,10 e 11: </a:t>
            </a:r>
            <a:r>
              <a:rPr lang="pt-BR" sz="2400" dirty="0">
                <a:latin typeface="Lucida Sans Unicode" pitchFamily="34" charset="0"/>
              </a:rPr>
              <a:t>Fornecer orientações sobre higiene </a:t>
            </a:r>
            <a:r>
              <a:rPr lang="pt-BR" sz="2400" dirty="0" smtClean="0">
                <a:latin typeface="Lucida Sans Unicode" pitchFamily="34" charset="0"/>
              </a:rPr>
              <a:t>bucal, cárie dentária e nutricionais </a:t>
            </a:r>
            <a:r>
              <a:rPr lang="pt-BR" sz="2400" dirty="0">
                <a:latin typeface="Lucida Sans Unicode" pitchFamily="34" charset="0"/>
              </a:rPr>
              <a:t>para os escolares</a:t>
            </a:r>
          </a:p>
        </p:txBody>
      </p:sp>
      <p:graphicFrame>
        <p:nvGraphicFramePr>
          <p:cNvPr id="8" name="Gráfico 7"/>
          <p:cNvGraphicFramePr/>
          <p:nvPr/>
        </p:nvGraphicFramePr>
        <p:xfrm>
          <a:off x="827584" y="2348880"/>
          <a:ext cx="77048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481138"/>
            <a:ext cx="807524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200" dirty="0" smtClean="0"/>
              <a:t>A intervenção foi muito importante para a equipe de saúde bucal: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pt-BR" sz="1600" dirty="0" smtClean="0"/>
          </a:p>
          <a:p>
            <a:pPr lvl="1" algn="just">
              <a:lnSpc>
                <a:spcPct val="90000"/>
              </a:lnSpc>
            </a:pPr>
            <a:r>
              <a:rPr lang="pt-BR" sz="2800" dirty="0" smtClean="0"/>
              <a:t>Organização da UBS para a atenção a este grupo;</a:t>
            </a:r>
          </a:p>
          <a:p>
            <a:pPr lvl="1" algn="just">
              <a:lnSpc>
                <a:spcPct val="90000"/>
              </a:lnSpc>
            </a:pPr>
            <a:r>
              <a:rPr lang="pt-BR" sz="2800" dirty="0" smtClean="0"/>
              <a:t>Monitoramento das crianças de alto risco;</a:t>
            </a:r>
          </a:p>
          <a:p>
            <a:pPr lvl="1" algn="just">
              <a:lnSpc>
                <a:spcPct val="90000"/>
              </a:lnSpc>
            </a:pPr>
            <a:r>
              <a:rPr lang="pt-BR" sz="2800" dirty="0" smtClean="0"/>
              <a:t>Realização de busca ativas;</a:t>
            </a:r>
          </a:p>
          <a:p>
            <a:pPr lvl="1" algn="just">
              <a:lnSpc>
                <a:spcPct val="90000"/>
              </a:lnSpc>
            </a:pPr>
            <a:r>
              <a:rPr lang="pt-BR" sz="2800" dirty="0" smtClean="0"/>
              <a:t>Instituição da avaliação de seis e seis meses;</a:t>
            </a:r>
          </a:p>
          <a:p>
            <a:pPr lvl="1" algn="just">
              <a:lnSpc>
                <a:spcPct val="90000"/>
              </a:lnSpc>
            </a:pPr>
            <a:r>
              <a:rPr lang="pt-BR" sz="2800" dirty="0" smtClean="0"/>
              <a:t>Instituição de uma promoção de saúde continuada (antes pontual).</a:t>
            </a:r>
          </a:p>
          <a:p>
            <a:pPr lvl="1">
              <a:lnSpc>
                <a:spcPct val="90000"/>
              </a:lnSpc>
            </a:pPr>
            <a:endParaRPr lang="pt-BR" sz="2800" dirty="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27088" y="476250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Discussão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http://upload.wikimedia.org/wikipedia/commons/thumb/9/9d/Piaui_Municip_SaoJoaodaSerra.svg/280px-Piaui_Municip_SaoJoaodaSerr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625" y="79375"/>
            <a:ext cx="27686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180graus.com/imagens/portal/gfu80000004469-300x25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33550"/>
            <a:ext cx="5976937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5" y="411163"/>
            <a:ext cx="59769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onde falamos?</a:t>
            </a:r>
          </a:p>
          <a:p>
            <a:pPr algn="ctr"/>
            <a:r>
              <a:rPr lang="pt-BR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São João da Serra/PI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 smtClean="0"/>
              <a:t>A intervenção foi muito importante para o município:</a:t>
            </a:r>
          </a:p>
          <a:p>
            <a:pPr>
              <a:buFont typeface="Wingdings 3" pitchFamily="18" charset="2"/>
              <a:buNone/>
            </a:pPr>
            <a:endParaRPr lang="pt-BR" sz="3200" dirty="0" smtClean="0"/>
          </a:p>
          <a:p>
            <a:pPr lvl="1" algn="just"/>
            <a:r>
              <a:rPr lang="pt-BR" sz="2800" dirty="0" smtClean="0"/>
              <a:t>Criação de um prontuário odontológico;</a:t>
            </a:r>
          </a:p>
          <a:p>
            <a:pPr lvl="1" algn="just"/>
            <a:r>
              <a:rPr lang="pt-BR" sz="2800" dirty="0" smtClean="0"/>
              <a:t>Aproximação entre a saúde e a educação;</a:t>
            </a:r>
          </a:p>
          <a:p>
            <a:pPr lvl="1" algn="just"/>
            <a:r>
              <a:rPr lang="pt-BR" sz="2800" dirty="0" smtClean="0"/>
              <a:t>Aproximação entre os membros da ESF;</a:t>
            </a:r>
          </a:p>
          <a:p>
            <a:pPr lvl="1" algn="just"/>
            <a:r>
              <a:rPr lang="pt-BR" sz="2800" dirty="0" smtClean="0"/>
              <a:t>Aproximação entre as equipes de ESF.</a:t>
            </a:r>
          </a:p>
          <a:p>
            <a:pPr lvl="1"/>
            <a:endParaRPr lang="pt-BR" sz="28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755650" y="5013325"/>
            <a:ext cx="7704138" cy="1292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dirty="0"/>
              <a:t>Mais importante para a realização da Intervenção: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dirty="0"/>
              <a:t>“Comunicação e Engajamento Público”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27088" y="476250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Discussão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 smtClean="0"/>
              <a:t>A intervenção foi muito importante para o usuário de saúde:</a:t>
            </a:r>
          </a:p>
          <a:p>
            <a:pPr lvl="1">
              <a:buFont typeface="Verdana" pitchFamily="34" charset="0"/>
              <a:buNone/>
            </a:pPr>
            <a:endParaRPr lang="pt-BR" sz="2000" dirty="0" smtClean="0"/>
          </a:p>
          <a:p>
            <a:pPr lvl="1"/>
            <a:r>
              <a:rPr lang="pt-BR" sz="2800" dirty="0" smtClean="0"/>
              <a:t>Atendimento humanizado</a:t>
            </a:r>
          </a:p>
          <a:p>
            <a:pPr lvl="1"/>
            <a:r>
              <a:rPr lang="pt-BR" sz="2800" dirty="0" smtClean="0"/>
              <a:t>Atendimento em moldes próximos do SUS ideal</a:t>
            </a:r>
          </a:p>
          <a:p>
            <a:pPr lvl="1" algn="ctr">
              <a:buFont typeface="Verdana" pitchFamily="34" charset="0"/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“</a:t>
            </a:r>
            <a:r>
              <a:rPr lang="pt-BR" sz="2800" dirty="0" smtClean="0">
                <a:solidFill>
                  <a:srgbClr val="002060"/>
                </a:solidFill>
              </a:rPr>
              <a:t>Surpresa das mães quando foram realizadas as buscas ativas</a:t>
            </a:r>
            <a:r>
              <a:rPr lang="pt-BR" sz="2800" dirty="0" smtClean="0">
                <a:solidFill>
                  <a:srgbClr val="002060"/>
                </a:solidFill>
              </a:rPr>
              <a:t>”</a:t>
            </a:r>
          </a:p>
          <a:p>
            <a:pPr lvl="1"/>
            <a:r>
              <a:rPr lang="pt-BR" sz="2800" dirty="0" smtClean="0"/>
              <a:t> </a:t>
            </a:r>
            <a:r>
              <a:rPr lang="pt-BR" sz="2800" dirty="0" smtClean="0"/>
              <a:t>Aproximação da comunidade com a ESF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27088" y="476250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Discussão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ço Reservado para Conteúdo 1"/>
          <p:cNvSpPr>
            <a:spLocks noGrp="1"/>
          </p:cNvSpPr>
          <p:nvPr>
            <p:ph idx="1"/>
          </p:nvPr>
        </p:nvSpPr>
        <p:spPr>
          <a:xfrm>
            <a:off x="0" y="1481138"/>
            <a:ext cx="8686800" cy="4525962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pt-BR" sz="2800" smtClean="0"/>
              <a:t>  “Verificando as dificuldades encontradas e como as ações foram desenvolvidas, apesar de algumas ficarem abaixo da meta estipulada, pode-se afirmar que a intervenção foi executada com muita maestria pela equipe de saúde bucal em associação com os agentes comunitários de saúde e os representantes da educação”</a:t>
            </a:r>
            <a:endParaRPr lang="pt-BR" smtClean="0"/>
          </a:p>
          <a:p>
            <a:pPr algn="ctr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216150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Melhor conhecimento sobre a ESF e a participação ativa do Cirurgião-Dentista;</a:t>
            </a:r>
          </a:p>
          <a:p>
            <a:pPr algn="just"/>
            <a:endParaRPr lang="pt-BR" sz="1500" dirty="0" smtClean="0"/>
          </a:p>
          <a:p>
            <a:pPr algn="just"/>
            <a:r>
              <a:rPr lang="pt-BR" dirty="0" smtClean="0"/>
              <a:t>Maiores conhecimentos na prática clínica;</a:t>
            </a:r>
          </a:p>
          <a:p>
            <a:pPr algn="just"/>
            <a:endParaRPr lang="pt-BR" sz="1500" dirty="0" smtClean="0"/>
          </a:p>
          <a:p>
            <a:pPr algn="just"/>
            <a:r>
              <a:rPr lang="pt-BR" dirty="0" smtClean="0"/>
              <a:t>O “como” verificar minha a situação da UBS e o “fazer” para melhorá-la, aproximando-a do texto do SUS.</a:t>
            </a:r>
          </a:p>
          <a:p>
            <a:endParaRPr lang="pt-BR" dirty="0" smtClean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27088" y="476250"/>
            <a:ext cx="7705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Reflexão sobre o processo pessoal da aprendizagem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t-BR" sz="1700" smtClean="0"/>
              <a:t>BENEDETTO, Monique Saveriano de. </a:t>
            </a:r>
            <a:r>
              <a:rPr lang="pt-BR" sz="1700" b="1" smtClean="0"/>
              <a:t>Proposta de um método prático para avaliação do poder de neutralização existente na cavidade oral</a:t>
            </a:r>
            <a:r>
              <a:rPr lang="pt-BR" sz="1700" smtClean="0"/>
              <a:t>. [dissertação]. São Paulo: curso de Mestrado em Odontopediatria, USP – Universidade de São Paulo, São Paulo, 2002. 155p.</a:t>
            </a:r>
          </a:p>
          <a:p>
            <a:pPr>
              <a:lnSpc>
                <a:spcPct val="80000"/>
              </a:lnSpc>
            </a:pPr>
            <a:r>
              <a:rPr lang="pt-BR" sz="1700" smtClean="0"/>
              <a:t>BRASIL. Mistério da Saúde. Secretaria de Atenção à Saúde. Departamento de Atenção Básica. Coordenação Nacional de Saúde Bucal. </a:t>
            </a:r>
            <a:r>
              <a:rPr lang="pt-BR" sz="1700" b="1" smtClean="0"/>
              <a:t>Diretrizes da Política Nacional de Saúde Bucal</a:t>
            </a:r>
            <a:r>
              <a:rPr lang="pt-BR" sz="1700" smtClean="0"/>
              <a:t>. Brasília: Ministério da Saúde, 2004. 16p.</a:t>
            </a:r>
          </a:p>
          <a:p>
            <a:pPr>
              <a:lnSpc>
                <a:spcPct val="80000"/>
              </a:lnSpc>
            </a:pPr>
            <a:r>
              <a:rPr lang="pt-BR" sz="1700" smtClean="0"/>
              <a:t>BRASIL. Ministério da Saúde. Secretaria de Atenção à Saúde. Departamento de Atenção Básica. Saúde Bucal / Ministério da Saúde, Secretaria de Atenção à Saúde, Departamento de Atenção Básica. </a:t>
            </a:r>
            <a:r>
              <a:rPr lang="pt-BR" sz="1700" b="1" smtClean="0"/>
              <a:t>Cadernos de Atenção Básica - n.º 17 </a:t>
            </a:r>
            <a:r>
              <a:rPr lang="pt-BR" sz="1700" smtClean="0"/>
              <a:t>– Brasília: Ministério da Saúde, 2006. 92 p.</a:t>
            </a:r>
          </a:p>
          <a:p>
            <a:pPr>
              <a:lnSpc>
                <a:spcPct val="80000"/>
              </a:lnSpc>
            </a:pPr>
            <a:r>
              <a:rPr lang="pt-BR" sz="1700" smtClean="0"/>
              <a:t>BRASIL. Ministério da Saúde. Secretaria de Atenção à Saúde. Departamento de Atenção Básica.Saúde na escola / Ministério da Saúde, Secretaria de Atenção à Saúde, Departamento de Atenção Básica. </a:t>
            </a:r>
            <a:r>
              <a:rPr lang="pt-BR" sz="1700" b="1" smtClean="0"/>
              <a:t>Cadernos de Atenção Básica, n. 24</a:t>
            </a:r>
            <a:r>
              <a:rPr lang="pt-BR" sz="1700" smtClean="0"/>
              <a:t> – Brasília: Ministério da Saúde, 2009. 96 p.</a:t>
            </a:r>
          </a:p>
          <a:p>
            <a:pPr>
              <a:lnSpc>
                <a:spcPct val="80000"/>
              </a:lnSpc>
            </a:pPr>
            <a:r>
              <a:rPr lang="pt-BR" sz="1700" smtClean="0"/>
              <a:t>BRASIL. Ministério da Saúde. </a:t>
            </a:r>
            <a:r>
              <a:rPr lang="pt-BR" sz="1700" b="1" smtClean="0"/>
              <a:t>Política Nacional de Atenção Básica</a:t>
            </a:r>
            <a:r>
              <a:rPr lang="pt-BR" sz="1700" smtClean="0"/>
              <a:t>. Brasília: Ministério da Saúde, 2012. 110p.</a:t>
            </a:r>
          </a:p>
          <a:p>
            <a:pPr>
              <a:lnSpc>
                <a:spcPct val="80000"/>
              </a:lnSpc>
            </a:pPr>
            <a:r>
              <a:rPr lang="pt-BR" sz="1700" smtClean="0">
                <a:latin typeface="Arial" charset="0"/>
                <a:cs typeface="Arial" charset="0"/>
              </a:rPr>
              <a:t>FIGUEIRA, Taís Rocha; LEITE, Isabel Cristina Gonçalves. Percepções, conhecimentos e práticas em saúde bucal de escolares. </a:t>
            </a:r>
            <a:r>
              <a:rPr lang="pt-BR" sz="1700" b="1" smtClean="0">
                <a:latin typeface="Arial" charset="0"/>
                <a:cs typeface="Arial" charset="0"/>
              </a:rPr>
              <a:t>Revista Gaúcha de Odontologia – RGO</a:t>
            </a:r>
            <a:r>
              <a:rPr lang="pt-BR" sz="1700" smtClean="0">
                <a:latin typeface="Arial" charset="0"/>
                <a:cs typeface="Arial" charset="0"/>
              </a:rPr>
              <a:t>, v.56, n.1, p. 27-32, jan./mar. 2008.</a:t>
            </a:r>
            <a:endParaRPr lang="pt-BR" sz="1700" smtClean="0"/>
          </a:p>
          <a:p>
            <a:pPr>
              <a:lnSpc>
                <a:spcPct val="80000"/>
              </a:lnSpc>
            </a:pPr>
            <a:endParaRPr lang="pt-BR" sz="1700" smtClean="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27088" y="188913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Bibliografia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t-BR" sz="1700" smtClean="0">
                <a:latin typeface="Arial" charset="0"/>
                <a:cs typeface="Arial" charset="0"/>
              </a:rPr>
              <a:t>GOMES, Juliana Invenção.</a:t>
            </a:r>
            <a:r>
              <a:rPr lang="pt-BR" sz="1700" b="1" smtClean="0">
                <a:latin typeface="Arial" charset="0"/>
                <a:cs typeface="Arial" charset="0"/>
              </a:rPr>
              <a:t> MELHORIA DA ADESÃO AO TRATAMENTO MEDICAMENTOSO DOS USUÁRIOS HIPERTENSOS E/OU DIABÉTICOS DA USF DE SÃO BENTO, AMÉLIA RODRIGUES/BA. </a:t>
            </a:r>
            <a:r>
              <a:rPr lang="pt-BR" sz="1700" smtClean="0">
                <a:latin typeface="Arial" charset="0"/>
                <a:cs typeface="Arial" charset="0"/>
              </a:rPr>
              <a:t>[monografia]. Pelotas: Curso de Especialização em Saúde da Família, UNASUS - Universidade Federal de Pelotas, 2013. 68p. </a:t>
            </a:r>
          </a:p>
          <a:p>
            <a:pPr>
              <a:lnSpc>
                <a:spcPct val="80000"/>
              </a:lnSpc>
            </a:pPr>
            <a:r>
              <a:rPr lang="pt-BR" sz="1700" smtClean="0">
                <a:latin typeface="Arial" charset="0"/>
                <a:cs typeface="Arial" charset="0"/>
              </a:rPr>
              <a:t>GONÇALVES, Rosana Hollanda de Paula. </a:t>
            </a:r>
            <a:r>
              <a:rPr lang="pt-BR" sz="1700" b="1" smtClean="0">
                <a:latin typeface="Arial" charset="0"/>
                <a:cs typeface="Arial" charset="0"/>
              </a:rPr>
              <a:t>CONSTRUÇÃO DE UM PROJETO DE INTERVENÇÃO EM SAÚDE BUCAL PARA UMA ESCOLA MUNICIPAL DE CABO VERDE, MG</a:t>
            </a:r>
            <a:r>
              <a:rPr lang="pt-BR" sz="1700" smtClean="0">
                <a:latin typeface="Arial" charset="0"/>
                <a:cs typeface="Arial" charset="0"/>
              </a:rPr>
              <a:t>. [monografia]. Minas Gerais: Curso de Especialização em Saúde da Família, UFMG – Universidade Federal de Minas Gerais, 2011. 30p.</a:t>
            </a:r>
          </a:p>
          <a:p>
            <a:pPr>
              <a:lnSpc>
                <a:spcPct val="90000"/>
              </a:lnSpc>
            </a:pPr>
            <a:r>
              <a:rPr lang="pt-BR" sz="1700" smtClean="0">
                <a:latin typeface="Arial" charset="0"/>
                <a:cs typeface="Arial" charset="0"/>
              </a:rPr>
              <a:t>IBGE – Instituto Brasileiro de Geografia e Estatística. </a:t>
            </a:r>
            <a:r>
              <a:rPr lang="pt-BR" sz="1700" b="1" smtClean="0">
                <a:latin typeface="Arial" charset="0"/>
                <a:cs typeface="Arial" charset="0"/>
              </a:rPr>
              <a:t>Censo Demográfico 2010</a:t>
            </a:r>
            <a:r>
              <a:rPr lang="pt-BR" sz="1700" smtClean="0">
                <a:latin typeface="Arial" charset="0"/>
                <a:cs typeface="Arial" charset="0"/>
              </a:rPr>
              <a:t>. Rio de Janeiro, RJ, 2011.</a:t>
            </a:r>
          </a:p>
          <a:p>
            <a:pPr>
              <a:lnSpc>
                <a:spcPct val="90000"/>
              </a:lnSpc>
            </a:pPr>
            <a:r>
              <a:rPr lang="pt-BR" sz="1700" smtClean="0">
                <a:latin typeface="Arial" charset="0"/>
                <a:cs typeface="Arial" charset="0"/>
              </a:rPr>
              <a:t>LONDRINA. Prefeitura do Município. Autarquia Municipal de Saúde. </a:t>
            </a:r>
            <a:r>
              <a:rPr lang="pt-BR" sz="1700" b="1" smtClean="0">
                <a:latin typeface="Arial" charset="0"/>
                <a:cs typeface="Arial" charset="0"/>
              </a:rPr>
              <a:t>Manual de saúde bucal/.- Prefeitura do Município.</a:t>
            </a:r>
            <a:r>
              <a:rPr lang="pt-BR" sz="1700" smtClean="0">
                <a:latin typeface="Arial" charset="0"/>
                <a:cs typeface="Arial" charset="0"/>
              </a:rPr>
              <a:t> 1. ed. Londrina, PR, 2009. 550p.</a:t>
            </a:r>
          </a:p>
          <a:p>
            <a:pPr>
              <a:lnSpc>
                <a:spcPct val="90000"/>
              </a:lnSpc>
            </a:pPr>
            <a:r>
              <a:rPr lang="pt-BR" sz="1700" smtClean="0">
                <a:latin typeface="Arial" charset="0"/>
                <a:cs typeface="Arial" charset="0"/>
              </a:rPr>
              <a:t>PEREIRA, Antonio Carlos et al. Índice de necessidades de tratamento em odontologia – um novo conceito em planejamento de serviços. </a:t>
            </a:r>
            <a:r>
              <a:rPr lang="pt-BR" sz="1700" b="1" smtClean="0">
                <a:latin typeface="Arial" charset="0"/>
                <a:cs typeface="Arial" charset="0"/>
              </a:rPr>
              <a:t>Faculdade de Odontologia de Lins – FOL</a:t>
            </a:r>
            <a:r>
              <a:rPr lang="pt-BR" sz="1700" smtClean="0">
                <a:latin typeface="Arial" charset="0"/>
                <a:cs typeface="Arial" charset="0"/>
              </a:rPr>
              <a:t>, v.11, n.2, jan./jun. 1999.</a:t>
            </a:r>
          </a:p>
          <a:p>
            <a:pPr>
              <a:lnSpc>
                <a:spcPct val="90000"/>
              </a:lnSpc>
            </a:pPr>
            <a:r>
              <a:rPr lang="pt-BR" sz="1700" smtClean="0">
                <a:latin typeface="Arial" charset="0"/>
                <a:cs typeface="Arial" charset="0"/>
              </a:rPr>
              <a:t>TOCANTINS. Secretaria de Estado da Saúde. Diretoria da Atenção Primária. </a:t>
            </a:r>
            <a:r>
              <a:rPr lang="pt-BR" sz="1700" b="1" smtClean="0">
                <a:latin typeface="Arial" charset="0"/>
                <a:cs typeface="Arial" charset="0"/>
              </a:rPr>
              <a:t>Levantamento Epidemiológico CPO-D Passo a Passo.</a:t>
            </a:r>
            <a:r>
              <a:rPr lang="pt-BR" sz="1700" smtClean="0">
                <a:latin typeface="Arial" charset="0"/>
                <a:cs typeface="Arial" charset="0"/>
              </a:rPr>
              <a:t> Tocantins: Palmas, 2013. 7p.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27088" y="188913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Bibliografia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8371" name="Picture 2" descr="C:\Users\Tânderson\Desktop\Especializações\EAD-UFPEL\SEMANAS DE INTERVENÇÃO\Fotos\IMG_20131029_143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5386388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1" descr="C:\Users\Tânderson\Desktop\Especializações\EAD-UFPEL\SEMANAS DE INTERVENÇÃO\Fotos\IMG_20131001_090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713" y="-26988"/>
            <a:ext cx="4787900" cy="359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3" descr="C:\Users\Tânderson\Desktop\Especializações\EAD-UFPEL\SEMANAS DE INTERVENÇÃO\Fotos\IMG_20131112_093315.jpg"/>
          <p:cNvPicPr>
            <a:picLocks noChangeAspect="1" noChangeArrowheads="1"/>
          </p:cNvPicPr>
          <p:nvPr/>
        </p:nvPicPr>
        <p:blipFill>
          <a:blip r:embed="rId4" cstate="print"/>
          <a:srcRect l="24055"/>
          <a:stretch>
            <a:fillRect/>
          </a:stretch>
        </p:blipFill>
        <p:spPr bwMode="auto">
          <a:xfrm>
            <a:off x="1116013" y="3213100"/>
            <a:ext cx="36909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4" descr="C:\Users\Tânderson\Desktop\Especializações\EAD-UFPEL\SEMANAS DE INTERVENÇÃO\Fotos\IMG_20131001_103807.jpg"/>
          <p:cNvPicPr>
            <a:picLocks noChangeAspect="1" noChangeArrowheads="1"/>
          </p:cNvPicPr>
          <p:nvPr/>
        </p:nvPicPr>
        <p:blipFill>
          <a:blip r:embed="rId5" cstate="print"/>
          <a:srcRect l="26250"/>
          <a:stretch>
            <a:fillRect/>
          </a:stretch>
        </p:blipFill>
        <p:spPr bwMode="auto">
          <a:xfrm>
            <a:off x="5076825" y="2924175"/>
            <a:ext cx="38671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9395" name="Picture 2" descr="C:\Users\Tânderson\Desktop\Especializações\EAD-UFPEL\SEMANAS DE INTERVENÇÃO\Fotos\IMG_20131112_091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0"/>
            <a:ext cx="53641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C:\Users\Tânderson\Desktop\Especializações\EAD-UFPEL\SEMANAS DE INTERVENÇÃO\semana 1\Fotos Manoel Gregório\101_0749.JPG"/>
          <p:cNvPicPr>
            <a:picLocks noChangeAspect="1" noChangeArrowheads="1"/>
          </p:cNvPicPr>
          <p:nvPr/>
        </p:nvPicPr>
        <p:blipFill>
          <a:blip r:embed="rId3" cstate="print"/>
          <a:srcRect l="9271" t="14122"/>
          <a:stretch>
            <a:fillRect/>
          </a:stretch>
        </p:blipFill>
        <p:spPr bwMode="auto">
          <a:xfrm>
            <a:off x="-379413" y="1871663"/>
            <a:ext cx="5743576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C:\Users\Tânderson\Desktop\Especializações\EAD-UFPEL\SEMANAS DE INTERVENÇÃO\semana 1\Fotos Manoel Gregório\101_0753.JPG"/>
          <p:cNvPicPr>
            <a:picLocks noChangeAspect="1" noChangeArrowheads="1"/>
          </p:cNvPicPr>
          <p:nvPr/>
        </p:nvPicPr>
        <p:blipFill>
          <a:blip r:embed="rId4" cstate="print"/>
          <a:srcRect l="3009" t="18661" r="6693"/>
          <a:stretch>
            <a:fillRect/>
          </a:stretch>
        </p:blipFill>
        <p:spPr bwMode="auto">
          <a:xfrm>
            <a:off x="3779838" y="3306763"/>
            <a:ext cx="5256212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82976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“Um SUS para TODOS, com EQUIDADE e QUALIDADE de atenção!”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6" name="Espaço Reservado para Texto 2"/>
          <p:cNvSpPr>
            <a:spLocks noGrp="1"/>
          </p:cNvSpPr>
          <p:nvPr>
            <p:ph type="subTitle" idx="1"/>
          </p:nvPr>
        </p:nvSpPr>
        <p:spPr>
          <a:xfrm>
            <a:off x="685800" y="4173538"/>
            <a:ext cx="7772400" cy="1200150"/>
          </a:xfrm>
        </p:spPr>
        <p:txBody>
          <a:bodyPr/>
          <a:lstStyle/>
          <a:p>
            <a:pPr marR="0"/>
            <a:r>
              <a:rPr lang="pt-BR" sz="4000" smtClean="0"/>
              <a:t>Obrigado!!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8434" name="Picture 4" descr="http://www.citybrazil.com.br/arquivos/imagens/galfotos/gfu_800_00016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404813"/>
            <a:ext cx="53641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https://encrypted-tbn3.gstatic.com/images?q=tbn:ANd9GcRBjf1uDid2YKqQWVgj913yeyqmhWooc79T5hNbV5MLPdGxpCf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03188"/>
            <a:ext cx="4537075" cy="3397250"/>
          </a:xfrm>
        </p:spPr>
      </p:pic>
      <p:pic>
        <p:nvPicPr>
          <p:cNvPr id="18436" name="Picture 6" descr="http://4.bp.blogspot.com/-yC3XMvXklEc/T2IerRyUdVI/AAAAAAAAAcI/0tlkwgTrBww/s400/DSC00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32097">
            <a:off x="2339975" y="3303588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Conteúdo 2"/>
          <p:cNvSpPr>
            <a:spLocks noGrp="1"/>
          </p:cNvSpPr>
          <p:nvPr>
            <p:ph idx="1"/>
          </p:nvPr>
        </p:nvSpPr>
        <p:spPr>
          <a:xfrm>
            <a:off x="252413" y="1697038"/>
            <a:ext cx="3598862" cy="2379662"/>
          </a:xfrm>
        </p:spPr>
        <p:txBody>
          <a:bodyPr/>
          <a:lstStyle/>
          <a:p>
            <a:pPr algn="r"/>
            <a:r>
              <a:rPr lang="pt-BR" sz="2800" smtClean="0"/>
              <a:t>Farmácia Popular</a:t>
            </a:r>
          </a:p>
          <a:p>
            <a:pPr algn="r"/>
            <a:r>
              <a:rPr lang="pt-BR" sz="2800" smtClean="0"/>
              <a:t>Fonoaudiólogo</a:t>
            </a:r>
          </a:p>
          <a:p>
            <a:pPr algn="r"/>
            <a:r>
              <a:rPr lang="pt-BR" sz="2800" smtClean="0"/>
              <a:t>Fisioterapeutas</a:t>
            </a:r>
          </a:p>
          <a:p>
            <a:pPr algn="r"/>
            <a:r>
              <a:rPr lang="pt-BR" sz="2800" smtClean="0"/>
              <a:t>Psicóloga</a:t>
            </a:r>
          </a:p>
          <a:p>
            <a:pPr algn="r"/>
            <a:r>
              <a:rPr lang="pt-BR" sz="2800" smtClean="0"/>
              <a:t>Nutricionista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1339909" y="1951283"/>
          <a:ext cx="7433920" cy="493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have dupla 5"/>
          <p:cNvSpPr/>
          <p:nvPr/>
        </p:nvSpPr>
        <p:spPr>
          <a:xfrm>
            <a:off x="323850" y="1628775"/>
            <a:ext cx="4176713" cy="2447925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27088" y="260350"/>
            <a:ext cx="7705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Estrutura da Saúde de São João da Serra/PI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56150"/>
          </a:xfrm>
        </p:spPr>
        <p:txBody>
          <a:bodyPr/>
          <a:lstStyle/>
          <a:p>
            <a:pPr algn="just"/>
            <a:r>
              <a:rPr lang="pt-BR" smtClean="0"/>
              <a:t>Crianças com idade entre 6 e 12 anos: </a:t>
            </a:r>
          </a:p>
          <a:p>
            <a:pPr algn="just">
              <a:buFont typeface="Wingdings 3" pitchFamily="18" charset="2"/>
              <a:buNone/>
            </a:pPr>
            <a:r>
              <a:rPr lang="pt-BR" smtClean="0"/>
              <a:t>  </a:t>
            </a:r>
            <a:r>
              <a:rPr lang="pt-BR" u="sng" smtClean="0"/>
              <a:t>17% da população adscrita à UBS</a:t>
            </a:r>
            <a:r>
              <a:rPr lang="pt-BR" smtClean="0"/>
              <a:t>;</a:t>
            </a:r>
          </a:p>
          <a:p>
            <a:pPr algn="just"/>
            <a:endParaRPr lang="pt-BR" sz="1000" smtClean="0"/>
          </a:p>
          <a:p>
            <a:pPr algn="just"/>
            <a:r>
              <a:rPr lang="pt-BR" smtClean="0"/>
              <a:t>Apenas 25% tinham comparecido ao dentista;</a:t>
            </a:r>
          </a:p>
          <a:p>
            <a:pPr algn="just"/>
            <a:endParaRPr lang="pt-BR" smtClean="0"/>
          </a:p>
          <a:p>
            <a:pPr algn="just"/>
            <a:endParaRPr lang="pt-BR" smtClean="0"/>
          </a:p>
          <a:p>
            <a:pPr algn="just"/>
            <a:r>
              <a:rPr lang="pt-BR" smtClean="0"/>
              <a:t>Não havia ações de promoção de saúde bucal;</a:t>
            </a:r>
          </a:p>
          <a:p>
            <a:pPr algn="just"/>
            <a:endParaRPr lang="pt-BR" sz="1000" smtClean="0"/>
          </a:p>
          <a:p>
            <a:pPr algn="just"/>
            <a:r>
              <a:rPr lang="pt-BR" smtClean="0"/>
              <a:t>Não havia um quadro diagnóstico da situação de saúde bucal;</a:t>
            </a:r>
          </a:p>
        </p:txBody>
      </p:sp>
      <p:sp>
        <p:nvSpPr>
          <p:cNvPr id="4" name="Seta em curva para a direita 3"/>
          <p:cNvSpPr/>
          <p:nvPr/>
        </p:nvSpPr>
        <p:spPr>
          <a:xfrm>
            <a:off x="250825" y="2060575"/>
            <a:ext cx="504825" cy="9366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Mais 4"/>
          <p:cNvSpPr/>
          <p:nvPr/>
        </p:nvSpPr>
        <p:spPr>
          <a:xfrm>
            <a:off x="4067175" y="3141663"/>
            <a:ext cx="720725" cy="6477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have dupla 5"/>
          <p:cNvSpPr/>
          <p:nvPr/>
        </p:nvSpPr>
        <p:spPr>
          <a:xfrm>
            <a:off x="360363" y="3716338"/>
            <a:ext cx="8532812" cy="266541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27088" y="404813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Análise Situacional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Conteúdo 1"/>
          <p:cNvSpPr>
            <a:spLocks noGrp="1"/>
          </p:cNvSpPr>
          <p:nvPr>
            <p:ph idx="1"/>
          </p:nvPr>
        </p:nvSpPr>
        <p:spPr>
          <a:xfrm>
            <a:off x="-180975" y="2420938"/>
            <a:ext cx="9144000" cy="4525962"/>
          </a:xfrm>
        </p:spPr>
        <p:txBody>
          <a:bodyPr/>
          <a:lstStyle/>
          <a:p>
            <a:pPr lvl="1" algn="just"/>
            <a:r>
              <a:rPr lang="pt-BR" sz="2800" smtClean="0"/>
              <a:t>Bons resultados com a aplicação de ações de promoção de saúde bucal;</a:t>
            </a:r>
          </a:p>
          <a:p>
            <a:pPr lvl="1" algn="just"/>
            <a:r>
              <a:rPr lang="pt-BR" sz="2800" smtClean="0"/>
              <a:t>A presença da maioria das crianças e adolescentes no ensino fundamental e médio;</a:t>
            </a:r>
          </a:p>
          <a:p>
            <a:pPr lvl="1" algn="just"/>
            <a:r>
              <a:rPr lang="pt-BR" sz="2800" smtClean="0"/>
              <a:t>A escola é entendida como local para a absorção de novos conhecimentos. </a:t>
            </a:r>
          </a:p>
          <a:p>
            <a:pPr lvl="1" algn="just"/>
            <a:endParaRPr lang="pt-BR" sz="2800" smtClean="0"/>
          </a:p>
        </p:txBody>
      </p:sp>
      <p:sp>
        <p:nvSpPr>
          <p:cNvPr id="23555" name="CaixaDeTexto 4"/>
          <p:cNvSpPr txBox="1">
            <a:spLocks noChangeArrowheads="1"/>
          </p:cNvSpPr>
          <p:nvPr/>
        </p:nvSpPr>
        <p:spPr bwMode="auto">
          <a:xfrm>
            <a:off x="6156325" y="5589588"/>
            <a:ext cx="2592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Lucida Sans Unicode" pitchFamily="34" charset="0"/>
              </a:rPr>
              <a:t>(BRASIL, 2006; 2009)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0825" y="476250"/>
            <a:ext cx="8569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Ação Programática - Saúde Bucal nas Escolas: influência sobre a saúde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035425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pt-BR" smtClean="0"/>
              <a:t>  Qualificar as ações de atenção à saúde bucal em crianças com idade escolar de 06 a 12 anos, nas escolas da área adscrita da Unidade de Saúde da Família Joaquim Fernandes de Araújo e na equipe de saúde bucal implantada na sede da Secretaria de Saúde, no Município de São João da Serra/PI. </a:t>
            </a:r>
          </a:p>
          <a:p>
            <a:pPr>
              <a:buFont typeface="Wingdings 3" pitchFamily="18" charset="2"/>
              <a:buNone/>
            </a:pPr>
            <a:endParaRPr lang="pt-BR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27088" y="476250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Objetivo Geral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Ampliar a cobertura da atenção à saúde bucal dos escolares;</a:t>
            </a:r>
          </a:p>
          <a:p>
            <a:pPr algn="just"/>
            <a:r>
              <a:rPr lang="pt-BR" dirty="0" smtClean="0"/>
              <a:t>Melhoria da adesão ao atendimento em saúde bucal;</a:t>
            </a:r>
          </a:p>
          <a:p>
            <a:pPr algn="just"/>
            <a:r>
              <a:rPr lang="pt-BR" dirty="0" smtClean="0"/>
              <a:t>Melhorar a qualidade da atenção em saúde bucal dos escolares;</a:t>
            </a:r>
          </a:p>
          <a:p>
            <a:pPr algn="just"/>
            <a:r>
              <a:rPr lang="pt-BR" dirty="0" smtClean="0"/>
              <a:t>Melhorar o registro das informações;</a:t>
            </a:r>
          </a:p>
          <a:p>
            <a:pPr algn="just"/>
            <a:r>
              <a:rPr lang="pt-BR" dirty="0" smtClean="0"/>
              <a:t>Promover a saúde bucal dos escolares.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27088" y="476250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Objetivos específicos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438275" y="3068638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Metas e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1633</TotalTime>
  <Words>1833</Words>
  <Application>Microsoft Office PowerPoint</Application>
  <PresentationFormat>Apresentação na tela (4:3)</PresentationFormat>
  <Paragraphs>167</Paragraphs>
  <Slides>28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Concurso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“Um SUS para TODOS, com EQUIDADE e QUALIDADE de atenção!”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Tânderson</dc:creator>
  <cp:lastModifiedBy>Tânderson</cp:lastModifiedBy>
  <cp:revision>8</cp:revision>
  <dcterms:created xsi:type="dcterms:W3CDTF">2014-05-19T18:06:45Z</dcterms:created>
  <dcterms:modified xsi:type="dcterms:W3CDTF">2014-05-22T23:38:16Z</dcterms:modified>
</cp:coreProperties>
</file>