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35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88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90" r:id="rId20"/>
    <p:sldId id="285" r:id="rId21"/>
    <p:sldId id="286" r:id="rId22"/>
    <p:sldId id="275" r:id="rId23"/>
    <p:sldId id="287" r:id="rId24"/>
    <p:sldId id="276" r:id="rId25"/>
    <p:sldId id="277" r:id="rId26"/>
    <p:sldId id="278" r:id="rId27"/>
    <p:sldId id="279" r:id="rId28"/>
    <p:sldId id="280" r:id="rId29"/>
    <p:sldId id="289" r:id="rId30"/>
    <p:sldId id="281" r:id="rId31"/>
    <p:sldId id="282" r:id="rId32"/>
    <p:sldId id="283" r:id="rId33"/>
    <p:sldId id="284" r:id="rId3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3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5" autoAdjust="0"/>
    <p:restoredTop sz="94660"/>
  </p:normalViewPr>
  <p:slideViewPr>
    <p:cSldViewPr>
      <p:cViewPr>
        <p:scale>
          <a:sx n="66" d="100"/>
          <a:sy n="66" d="100"/>
        </p:scale>
        <p:origin x="-930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EE772-FAE0-4C97-BA5B-F454A7D5E726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21B2B-07A8-492E-ABAC-8ED9C71540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7820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21B2B-07A8-492E-ABAC-8ED9C71540C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065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BB44-1AF7-4D50-BF70-465A48DBB7A8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130898-9C00-46A2-A0C8-91CFDEA41B7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BB44-1AF7-4D50-BF70-465A48DBB7A8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0898-9C00-46A2-A0C8-91CFDEA41B7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BB44-1AF7-4D50-BF70-465A48DBB7A8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0898-9C00-46A2-A0C8-91CFDEA41B7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BB44-1AF7-4D50-BF70-465A48DBB7A8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0898-9C00-46A2-A0C8-91CFDEA41B7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BB44-1AF7-4D50-BF70-465A48DBB7A8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130898-9C00-46A2-A0C8-91CFDEA41B70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BB44-1AF7-4D50-BF70-465A48DBB7A8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0898-9C00-46A2-A0C8-91CFDEA41B7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BB44-1AF7-4D50-BF70-465A48DBB7A8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0898-9C00-46A2-A0C8-91CFDEA41B7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BB44-1AF7-4D50-BF70-465A48DBB7A8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0898-9C00-46A2-A0C8-91CFDEA41B7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BB44-1AF7-4D50-BF70-465A48DBB7A8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0898-9C00-46A2-A0C8-91CFDEA41B7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BB44-1AF7-4D50-BF70-465A48DBB7A8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0898-9C00-46A2-A0C8-91CFDEA41B70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BB44-1AF7-4D50-BF70-465A48DBB7A8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130898-9C00-46A2-A0C8-91CFDEA41B70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41DBB44-1AF7-4D50-BF70-465A48DBB7A8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F130898-9C00-46A2-A0C8-91CFDEA41B70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unasus.ufpel.edu.br/sit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unasus.ufpel.edu.br/sit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nasus.ufpel.edu.br/site" TargetMode="Externa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1.xls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unasus.ufpel.edu.br/sit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unasus.ufpel.edu.br/sit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unasus.ufpel.edu.br/sit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nasus.ufpel.edu.br/site" TargetMode="Externa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Excel_97-2003_Worksheet2.xls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unasus.ufpel.edu.br/sit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unasus.ufpel.edu.br/sit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unasus.ufpel.edu.br/sit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unasus.ufpel.edu.br/sit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unasus.ufpel.edu.br/sit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unasus.ufpel.edu.br/sit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unasus.ufpel.edu.br/sit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unasus.ufpel.edu.br/sit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unasus.ufpel.edu.br/site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unasus.ufpel.edu.br/site" TargetMode="Externa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Microsoft_Excel_97-2003_Worksheet3.xls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unasus.ufpel.edu.br/sit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unasus.ufpel.edu.br/sit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unasus.ufpel.edu.br/sit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unasus.ufpel.edu.br/sit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unasus.ufpel.edu.br/sit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unasus.ufpel.edu.br/site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unasus.ufpel.edu.br/sit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unasus.ufpel.edu.br/site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unasus.ufpel.edu.br/site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microsoft.com/office/2007/relationships/hdphoto" Target="../media/hdphoto4.wdp"/><Relationship Id="rId3" Type="http://schemas.openxmlformats.org/officeDocument/2006/relationships/hyperlink" Target="http://unasus.ufpel.edu.br/site" TargetMode="External"/><Relationship Id="rId7" Type="http://schemas.microsoft.com/office/2007/relationships/hdphoto" Target="../media/hdphoto1.wdp"/><Relationship Id="rId12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microsoft.com/office/2007/relationships/hdphoto" Target="../media/hdphoto3.wdp"/><Relationship Id="rId5" Type="http://schemas.openxmlformats.org/officeDocument/2006/relationships/image" Target="../media/image4.png"/><Relationship Id="rId10" Type="http://schemas.openxmlformats.org/officeDocument/2006/relationships/image" Target="../media/image17.jpe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unasus.ufpel.edu.br/sit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unasus.ufpel.edu.br/sit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unasus.ufpel.edu.br/sit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unasus.ufpel.edu.br/sit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unasus.ufpel.edu.br/sit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unasus.ufpel.edu.br/sit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628800"/>
            <a:ext cx="8712968" cy="172819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t-BR" sz="2400" b="1" cap="none" dirty="0" smtClean="0">
                <a:solidFill>
                  <a:srgbClr val="020306"/>
                </a:solidFill>
                <a:latin typeface="Bookman Old Style" panose="02050604050505020204" pitchFamily="18" charset="0"/>
              </a:rPr>
              <a:t>Melhoria na Atenção ao Pré-natal e Puerpério, na UBS Alcides do Rego Lages, no Município de Barras – PI</a:t>
            </a:r>
            <a:endParaRPr lang="pt-BR" sz="2400" b="1" cap="none" dirty="0">
              <a:solidFill>
                <a:srgbClr val="020306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5576" y="3933056"/>
            <a:ext cx="7704856" cy="2021160"/>
          </a:xfrm>
        </p:spPr>
        <p:txBody>
          <a:bodyPr>
            <a:noAutofit/>
          </a:bodyPr>
          <a:lstStyle/>
          <a:p>
            <a:pPr algn="ctr"/>
            <a:r>
              <a:rPr lang="pt-BR" sz="1800" cap="none" dirty="0" err="1" smtClean="0">
                <a:solidFill>
                  <a:srgbClr val="020306"/>
                </a:solidFill>
                <a:latin typeface="Bookman Old Style" panose="02050604050505020204" pitchFamily="18" charset="0"/>
              </a:rPr>
              <a:t>Uana</a:t>
            </a:r>
            <a:r>
              <a:rPr lang="pt-BR" sz="1800" cap="none" dirty="0" smtClean="0">
                <a:solidFill>
                  <a:srgbClr val="020306"/>
                </a:solidFill>
                <a:latin typeface="Bookman Old Style" panose="02050604050505020204" pitchFamily="18" charset="0"/>
              </a:rPr>
              <a:t> </a:t>
            </a:r>
            <a:r>
              <a:rPr lang="pt-BR" sz="1800" cap="none" dirty="0" err="1" smtClean="0">
                <a:solidFill>
                  <a:srgbClr val="020306"/>
                </a:solidFill>
                <a:latin typeface="Bookman Old Style" panose="02050604050505020204" pitchFamily="18" charset="0"/>
              </a:rPr>
              <a:t>Shele</a:t>
            </a:r>
            <a:r>
              <a:rPr lang="pt-BR" sz="1800" cap="none" dirty="0" smtClean="0">
                <a:solidFill>
                  <a:srgbClr val="020306"/>
                </a:solidFill>
                <a:latin typeface="Bookman Old Style" panose="02050604050505020204" pitchFamily="18" charset="0"/>
              </a:rPr>
              <a:t> Teles Cavalcante</a:t>
            </a:r>
          </a:p>
          <a:p>
            <a:pPr algn="ctr"/>
            <a:endParaRPr lang="pt-BR" sz="1800" cap="none" dirty="0" smtClean="0">
              <a:solidFill>
                <a:srgbClr val="020306"/>
              </a:solidFill>
              <a:latin typeface="Bookman Old Style" panose="02050604050505020204" pitchFamily="18" charset="0"/>
            </a:endParaRPr>
          </a:p>
          <a:p>
            <a:pPr algn="ctr"/>
            <a:endParaRPr lang="pt-BR" sz="1800" cap="none" dirty="0" smtClean="0">
              <a:solidFill>
                <a:srgbClr val="020306"/>
              </a:solidFill>
              <a:latin typeface="Bookman Old Style" panose="02050604050505020204" pitchFamily="18" charset="0"/>
            </a:endParaRPr>
          </a:p>
          <a:p>
            <a:pPr algn="ctr"/>
            <a:endParaRPr lang="pt-BR" sz="1800" cap="none" dirty="0" smtClean="0">
              <a:solidFill>
                <a:srgbClr val="020306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pt-BR" sz="1800" cap="none" dirty="0" smtClean="0">
                <a:solidFill>
                  <a:srgbClr val="020306"/>
                </a:solidFill>
                <a:latin typeface="Bookman Old Style" panose="02050604050505020204" pitchFamily="18" charset="0"/>
              </a:rPr>
              <a:t>Orientador: Ailton Gomes Brant</a:t>
            </a:r>
            <a:endParaRPr lang="pt-BR" sz="1800" cap="none" dirty="0">
              <a:solidFill>
                <a:srgbClr val="020306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6" name="Imagem 1" descr="ufp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9948"/>
            <a:ext cx="863231" cy="91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logo">
            <a:hlinkClick r:id="rId4" tooltip="UNASUS - UFPEL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3805"/>
            <a:ext cx="2520280" cy="68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unasus.uerj.br/wp-content/uploads/2013/08/UNA-SUS_gov-01-300x11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989"/>
            <a:ext cx="2377245" cy="91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31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348880"/>
            <a:ext cx="8640960" cy="1296144"/>
          </a:xfrm>
        </p:spPr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chemeClr val="accent3">
                    <a:lumMod val="75000"/>
                  </a:schemeClr>
                </a:solidFill>
              </a:rPr>
              <a:t>Resultados dos indicadores de pré-natal</a:t>
            </a:r>
            <a:endParaRPr lang="pt-BR" dirty="0"/>
          </a:p>
        </p:txBody>
      </p:sp>
      <p:pic>
        <p:nvPicPr>
          <p:cNvPr id="4" name="Picture 2" descr="logo">
            <a:hlinkClick r:id="rId2" tooltip="UNASUS - UFPEL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25785"/>
            <a:ext cx="1080120" cy="29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62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08" y="138886"/>
            <a:ext cx="8208912" cy="72229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Objetivos, metas e resultados</a:t>
            </a:r>
            <a:endParaRPr lang="pt-B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80728"/>
            <a:ext cx="8686800" cy="5688632"/>
          </a:xfrm>
        </p:spPr>
        <p:txBody>
          <a:bodyPr>
            <a:normAutofit/>
          </a:bodyPr>
          <a:lstStyle/>
          <a:p>
            <a:r>
              <a:rPr lang="pt-BR" sz="2100" dirty="0" smtClean="0">
                <a:solidFill>
                  <a:srgbClr val="020306"/>
                </a:solidFill>
                <a:sym typeface="Wingdings" panose="05000000000000000000" pitchFamily="2" charset="2"/>
              </a:rPr>
              <a:t>Objetivo 1: </a:t>
            </a:r>
            <a:r>
              <a:rPr lang="pt-BR" sz="2100" b="0" dirty="0" smtClean="0">
                <a:solidFill>
                  <a:srgbClr val="020306"/>
                </a:solidFill>
                <a:sym typeface="Wingdings" panose="05000000000000000000" pitchFamily="2" charset="2"/>
              </a:rPr>
              <a:t>Ampliar a cobertura de pré-natal</a:t>
            </a:r>
          </a:p>
          <a:p>
            <a:r>
              <a:rPr lang="pt-BR" sz="2100" b="1" dirty="0" smtClean="0">
                <a:solidFill>
                  <a:srgbClr val="020306"/>
                </a:solidFill>
                <a:sym typeface="Wingdings" panose="05000000000000000000" pitchFamily="2" charset="2"/>
              </a:rPr>
              <a:t>Meta 1.1: </a:t>
            </a:r>
            <a:r>
              <a:rPr lang="pt-BR" sz="2100" b="0" dirty="0" smtClean="0">
                <a:solidFill>
                  <a:srgbClr val="020306"/>
                </a:solidFill>
                <a:sym typeface="Wingdings" panose="05000000000000000000" pitchFamily="2" charset="2"/>
              </a:rPr>
              <a:t>Alcançar 100% de cobertura das gestantes cadastradas</a:t>
            </a:r>
          </a:p>
          <a:p>
            <a:r>
              <a:rPr lang="pt-BR" sz="2100" b="0" dirty="0" smtClean="0">
                <a:solidFill>
                  <a:srgbClr val="020306"/>
                </a:solidFill>
              </a:rPr>
              <a:t>Indicador </a:t>
            </a:r>
            <a:r>
              <a:rPr lang="pt-BR" sz="2100" b="0" dirty="0">
                <a:solidFill>
                  <a:srgbClr val="020306"/>
                </a:solidFill>
              </a:rPr>
              <a:t>1.1: Proporção de gestantes cadastradas no Programa de Pré-natal</a:t>
            </a:r>
          </a:p>
          <a:p>
            <a:endParaRPr lang="pt-BR" sz="2100" b="0" dirty="0" smtClean="0">
              <a:solidFill>
                <a:srgbClr val="02030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100" b="0" dirty="0" smtClean="0">
              <a:solidFill>
                <a:srgbClr val="020306"/>
              </a:solidFill>
            </a:endParaRPr>
          </a:p>
        </p:txBody>
      </p:sp>
      <p:pic>
        <p:nvPicPr>
          <p:cNvPr id="4" name="Picture 2" descr="logo">
            <a:hlinkClick r:id="rId3" tooltip="UNASUS - UFPEL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4221"/>
            <a:ext cx="1080120" cy="29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" name="Objet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1544838"/>
              </p:ext>
            </p:extLst>
          </p:nvPr>
        </p:nvGraphicFramePr>
        <p:xfrm>
          <a:off x="3968055" y="3645024"/>
          <a:ext cx="4924425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Gráfico" r:id="rId6" imgW="4919898" imgH="2664183" progId="Excel.Chart.8">
                  <p:embed/>
                </p:oleObj>
              </mc:Choice>
              <mc:Fallback>
                <p:oleObj name="Gráfico" r:id="rId6" imgW="4919898" imgH="2664183" progId="Excel.Chart.8">
                  <p:embed/>
                  <p:pic>
                    <p:nvPicPr>
                      <p:cNvPr id="0" name="Gráfico 10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055" y="3645024"/>
                        <a:ext cx="4924425" cy="266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66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539552" y="4077072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>
              <a:solidFill>
                <a:srgbClr val="00B050"/>
              </a:solidFill>
            </a:endParaRPr>
          </a:p>
          <a:p>
            <a:r>
              <a:rPr lang="pt-BR" dirty="0" smtClean="0">
                <a:solidFill>
                  <a:srgbClr val="020306"/>
                </a:solidFill>
              </a:rPr>
              <a:t>1º mês: 8 gestantes</a:t>
            </a:r>
          </a:p>
          <a:p>
            <a:r>
              <a:rPr lang="pt-BR" dirty="0" smtClean="0">
                <a:solidFill>
                  <a:srgbClr val="020306"/>
                </a:solidFill>
              </a:rPr>
              <a:t>2º mês: 18 gestantes</a:t>
            </a:r>
          </a:p>
          <a:p>
            <a:r>
              <a:rPr lang="pt-BR" dirty="0" smtClean="0">
                <a:solidFill>
                  <a:srgbClr val="020306"/>
                </a:solidFill>
              </a:rPr>
              <a:t>3º mês: 23 gestantes</a:t>
            </a:r>
            <a:endParaRPr lang="pt-BR" dirty="0">
              <a:solidFill>
                <a:srgbClr val="0203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1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8223" y="1052736"/>
            <a:ext cx="8892480" cy="5472608"/>
          </a:xfrm>
        </p:spPr>
        <p:txBody>
          <a:bodyPr>
            <a:normAutofit/>
          </a:bodyPr>
          <a:lstStyle/>
          <a:p>
            <a:r>
              <a:rPr lang="pt-BR" sz="2300" dirty="0">
                <a:solidFill>
                  <a:srgbClr val="020306"/>
                </a:solidFill>
              </a:rPr>
              <a:t>Objetivo 2: </a:t>
            </a:r>
            <a:r>
              <a:rPr lang="pt-BR" sz="2300" b="0" dirty="0">
                <a:solidFill>
                  <a:srgbClr val="020306"/>
                </a:solidFill>
              </a:rPr>
              <a:t>Melhorar a qualidade da atenção ao pré-natal e </a:t>
            </a:r>
            <a:r>
              <a:rPr lang="pt-BR" sz="2300" b="0" dirty="0" smtClean="0">
                <a:solidFill>
                  <a:srgbClr val="020306"/>
                </a:solidFill>
              </a:rPr>
              <a:t>puerpério</a:t>
            </a:r>
            <a:endParaRPr lang="pt-BR" sz="2300" b="0" dirty="0">
              <a:solidFill>
                <a:srgbClr val="020306"/>
              </a:solidFill>
            </a:endParaRPr>
          </a:p>
          <a:p>
            <a:r>
              <a:rPr lang="pt-BR" sz="2300" b="1" dirty="0" smtClean="0">
                <a:solidFill>
                  <a:srgbClr val="020306"/>
                </a:solidFill>
              </a:rPr>
              <a:t>Meta </a:t>
            </a:r>
            <a:r>
              <a:rPr lang="pt-BR" sz="2300" b="1" dirty="0">
                <a:solidFill>
                  <a:srgbClr val="020306"/>
                </a:solidFill>
              </a:rPr>
              <a:t>2.1: </a:t>
            </a:r>
            <a:r>
              <a:rPr lang="pt-BR" sz="2300" b="0" dirty="0">
                <a:solidFill>
                  <a:srgbClr val="020306"/>
                </a:solidFill>
              </a:rPr>
              <a:t>Garantir a 100% das gestantes o ingresso no Programa de Pré-Natal no primeiro trimestre de </a:t>
            </a:r>
            <a:r>
              <a:rPr lang="pt-BR" sz="2300" b="0" dirty="0" smtClean="0">
                <a:solidFill>
                  <a:srgbClr val="020306"/>
                </a:solidFill>
              </a:rPr>
              <a:t>gestação.</a:t>
            </a:r>
            <a:endParaRPr lang="pt-BR" sz="2300" b="0" dirty="0">
              <a:solidFill>
                <a:srgbClr val="020306"/>
              </a:solidFill>
              <a:sym typeface="Wingdings" panose="05000000000000000000" pitchFamily="2" charset="2"/>
            </a:endParaRPr>
          </a:p>
          <a:p>
            <a:r>
              <a:rPr lang="pt-BR" sz="2300" b="0" dirty="0" smtClean="0">
                <a:solidFill>
                  <a:srgbClr val="020306"/>
                </a:solidFill>
              </a:rPr>
              <a:t>Indicador </a:t>
            </a:r>
            <a:r>
              <a:rPr lang="pt-BR" sz="2300" b="0" dirty="0">
                <a:solidFill>
                  <a:srgbClr val="020306"/>
                </a:solidFill>
              </a:rPr>
              <a:t>2.1: Proporção de gestantes com ingresso no Programa de Pré-Natal no primeiro trimestre de </a:t>
            </a:r>
            <a:r>
              <a:rPr lang="pt-BR" sz="2300" b="0" dirty="0" smtClean="0">
                <a:solidFill>
                  <a:srgbClr val="020306"/>
                </a:solidFill>
              </a:rPr>
              <a:t>gestação.</a:t>
            </a:r>
            <a:endParaRPr lang="pt-BR" sz="2300" b="0" dirty="0" smtClean="0">
              <a:solidFill>
                <a:srgbClr val="020306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300" b="0" dirty="0" smtClean="0">
              <a:solidFill>
                <a:srgbClr val="02030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300" b="0" dirty="0" smtClean="0">
              <a:solidFill>
                <a:srgbClr val="020306"/>
              </a:solidFill>
            </a:endParaRPr>
          </a:p>
        </p:txBody>
      </p:sp>
      <p:pic>
        <p:nvPicPr>
          <p:cNvPr id="4" name="Picture 2" descr="logo">
            <a:hlinkClick r:id="rId2" tooltip="UNASUS - UFPEL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4221"/>
            <a:ext cx="1080120" cy="29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66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050" name="Gráfico 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380" y="3933056"/>
            <a:ext cx="49911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6496" y="188640"/>
            <a:ext cx="8208912" cy="57606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Objetivos, metas e resultados</a:t>
            </a:r>
            <a:endParaRPr lang="pt-B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39552" y="4077072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>
              <a:solidFill>
                <a:srgbClr val="00B050"/>
              </a:solidFill>
            </a:endParaRPr>
          </a:p>
          <a:p>
            <a:r>
              <a:rPr lang="pt-BR" dirty="0" smtClean="0">
                <a:solidFill>
                  <a:srgbClr val="020306"/>
                </a:solidFill>
              </a:rPr>
              <a:t>1º mês: 8 gestantes</a:t>
            </a:r>
          </a:p>
          <a:p>
            <a:r>
              <a:rPr lang="pt-BR" dirty="0" smtClean="0">
                <a:solidFill>
                  <a:srgbClr val="020306"/>
                </a:solidFill>
              </a:rPr>
              <a:t>2º mês: 17 gestantes</a:t>
            </a:r>
          </a:p>
          <a:p>
            <a:r>
              <a:rPr lang="pt-BR" dirty="0" smtClean="0">
                <a:solidFill>
                  <a:srgbClr val="020306"/>
                </a:solidFill>
              </a:rPr>
              <a:t>3º mês: 21 gestantes</a:t>
            </a:r>
            <a:endParaRPr lang="pt-BR" dirty="0">
              <a:solidFill>
                <a:srgbClr val="0203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93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1874" y="908720"/>
            <a:ext cx="8784976" cy="3024336"/>
          </a:xfrm>
        </p:spPr>
        <p:txBody>
          <a:bodyPr>
            <a:noAutofit/>
          </a:bodyPr>
          <a:lstStyle/>
          <a:p>
            <a:pPr marL="0" lvl="1" indent="0" algn="just">
              <a:spcBef>
                <a:spcPts val="0"/>
              </a:spcBef>
              <a:buNone/>
            </a:pPr>
            <a:r>
              <a:rPr lang="pt-BR" sz="2100" b="1" dirty="0" smtClean="0">
                <a:solidFill>
                  <a:srgbClr val="020306"/>
                </a:solidFill>
              </a:rPr>
              <a:t>Meta 2.2: </a:t>
            </a:r>
            <a:r>
              <a:rPr lang="pt-BR" sz="2100" dirty="0">
                <a:solidFill>
                  <a:srgbClr val="020306"/>
                </a:solidFill>
              </a:rPr>
              <a:t>Realizar pelo menos um exame ginecológico por trimestre em 100% das </a:t>
            </a:r>
            <a:r>
              <a:rPr lang="pt-BR" sz="2100" dirty="0" smtClean="0">
                <a:solidFill>
                  <a:srgbClr val="020306"/>
                </a:solidFill>
              </a:rPr>
              <a:t>gestantes</a:t>
            </a:r>
          </a:p>
          <a:p>
            <a:pPr marL="0" lvl="1" indent="0" algn="just">
              <a:spcBef>
                <a:spcPts val="0"/>
              </a:spcBef>
              <a:buNone/>
            </a:pPr>
            <a:r>
              <a:rPr lang="pt-BR" sz="2100" dirty="0">
                <a:solidFill>
                  <a:srgbClr val="020306"/>
                </a:solidFill>
              </a:rPr>
              <a:t>Indicador 2.2: Proporção de gestante com exame ginecológico realizado por trimestre</a:t>
            </a:r>
            <a:r>
              <a:rPr lang="pt-BR" sz="2100" dirty="0" smtClean="0">
                <a:solidFill>
                  <a:srgbClr val="020306"/>
                </a:solidFill>
              </a:rPr>
              <a:t>.</a:t>
            </a:r>
          </a:p>
          <a:p>
            <a:pPr marL="0" lvl="1" indent="0" algn="just">
              <a:spcBef>
                <a:spcPts val="0"/>
              </a:spcBef>
              <a:buNone/>
            </a:pPr>
            <a:endParaRPr lang="pt-BR" sz="2100" dirty="0">
              <a:solidFill>
                <a:srgbClr val="020306"/>
              </a:solidFill>
            </a:endParaRPr>
          </a:p>
          <a:p>
            <a:pPr marL="0" lvl="1" indent="0" algn="just">
              <a:spcBef>
                <a:spcPts val="0"/>
              </a:spcBef>
              <a:buNone/>
            </a:pPr>
            <a:r>
              <a:rPr lang="pt-BR" sz="2100" b="1" dirty="0" smtClean="0">
                <a:solidFill>
                  <a:srgbClr val="020306"/>
                </a:solidFill>
              </a:rPr>
              <a:t>Meta </a:t>
            </a:r>
            <a:r>
              <a:rPr lang="pt-BR" sz="2100" b="1" dirty="0">
                <a:solidFill>
                  <a:srgbClr val="020306"/>
                </a:solidFill>
              </a:rPr>
              <a:t>2.3: </a:t>
            </a:r>
            <a:r>
              <a:rPr lang="pt-BR" sz="2100" dirty="0">
                <a:solidFill>
                  <a:srgbClr val="020306"/>
                </a:solidFill>
              </a:rPr>
              <a:t>Realizar pelo menos um exame de mamas em 100% das gestantes durante o </a:t>
            </a:r>
            <a:r>
              <a:rPr lang="pt-BR" sz="2100" dirty="0" smtClean="0">
                <a:solidFill>
                  <a:srgbClr val="020306"/>
                </a:solidFill>
              </a:rPr>
              <a:t>pré-natal</a:t>
            </a:r>
          </a:p>
          <a:p>
            <a:pPr marL="0" lvl="1" indent="0" algn="just">
              <a:spcBef>
                <a:spcPts val="0"/>
              </a:spcBef>
              <a:buNone/>
            </a:pPr>
            <a:r>
              <a:rPr lang="pt-BR" sz="2100" dirty="0">
                <a:solidFill>
                  <a:srgbClr val="020306"/>
                </a:solidFill>
              </a:rPr>
              <a:t>Indicador 2.3: Proporção de gestantes com pelo menos um exame das mamas realizado</a:t>
            </a:r>
            <a:r>
              <a:rPr lang="pt-BR" sz="2100" dirty="0" smtClean="0">
                <a:solidFill>
                  <a:srgbClr val="020306"/>
                </a:solidFill>
              </a:rPr>
              <a:t>.</a:t>
            </a:r>
            <a:endParaRPr lang="pt-BR" sz="2100" b="0" dirty="0" smtClean="0">
              <a:solidFill>
                <a:srgbClr val="020306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2100" b="0" dirty="0" smtClean="0">
              <a:solidFill>
                <a:srgbClr val="020306"/>
              </a:solidFill>
            </a:endParaRPr>
          </a:p>
        </p:txBody>
      </p:sp>
      <p:pic>
        <p:nvPicPr>
          <p:cNvPr id="4" name="Picture 2" descr="logo">
            <a:hlinkClick r:id="rId2" tooltip="UNASUS - UFPEL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4221"/>
            <a:ext cx="1080120" cy="29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66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3074" name="Gráfico 1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933056"/>
            <a:ext cx="504056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25252" y="209956"/>
            <a:ext cx="8208912" cy="57606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Objetivos, metas e resultados</a:t>
            </a:r>
            <a:endParaRPr lang="pt-B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39552" y="4388911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>
              <a:solidFill>
                <a:srgbClr val="00B050"/>
              </a:solidFill>
            </a:endParaRPr>
          </a:p>
          <a:p>
            <a:r>
              <a:rPr lang="pt-BR" dirty="0" smtClean="0">
                <a:solidFill>
                  <a:srgbClr val="020306"/>
                </a:solidFill>
              </a:rPr>
              <a:t>1º mês: 8 gestantes</a:t>
            </a:r>
          </a:p>
          <a:p>
            <a:r>
              <a:rPr lang="pt-BR" dirty="0" smtClean="0">
                <a:solidFill>
                  <a:srgbClr val="020306"/>
                </a:solidFill>
              </a:rPr>
              <a:t>2º mês: 18 gestantes</a:t>
            </a:r>
          </a:p>
          <a:p>
            <a:r>
              <a:rPr lang="pt-BR" dirty="0" smtClean="0">
                <a:solidFill>
                  <a:srgbClr val="020306"/>
                </a:solidFill>
              </a:rPr>
              <a:t>3º mês: 23 gestantes</a:t>
            </a:r>
            <a:endParaRPr lang="pt-BR" dirty="0">
              <a:solidFill>
                <a:srgbClr val="0203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6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104" y="692696"/>
            <a:ext cx="8388932" cy="3149427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pt-BR" sz="2100" dirty="0" smtClean="0">
                <a:solidFill>
                  <a:srgbClr val="020306"/>
                </a:solidFill>
              </a:rPr>
              <a:t>Meta </a:t>
            </a:r>
            <a:r>
              <a:rPr lang="pt-BR" sz="2100" dirty="0">
                <a:solidFill>
                  <a:srgbClr val="020306"/>
                </a:solidFill>
              </a:rPr>
              <a:t>2.4: </a:t>
            </a:r>
            <a:r>
              <a:rPr lang="pt-BR" sz="2100" b="0" dirty="0">
                <a:solidFill>
                  <a:srgbClr val="020306"/>
                </a:solidFill>
              </a:rPr>
              <a:t>Garantir a 100% das gestantes a solicitação de exames laboratoriais de acordo com </a:t>
            </a:r>
            <a:r>
              <a:rPr lang="pt-BR" sz="2100" b="0" dirty="0" smtClean="0">
                <a:solidFill>
                  <a:srgbClr val="020306"/>
                </a:solidFill>
              </a:rPr>
              <a:t>protocolo.</a:t>
            </a:r>
          </a:p>
          <a:p>
            <a:pPr algn="just">
              <a:spcBef>
                <a:spcPts val="0"/>
              </a:spcBef>
            </a:pPr>
            <a:r>
              <a:rPr lang="pt-BR" sz="2100" b="0" dirty="0" smtClean="0">
                <a:solidFill>
                  <a:srgbClr val="020306"/>
                </a:solidFill>
              </a:rPr>
              <a:t>Indicador </a:t>
            </a:r>
            <a:r>
              <a:rPr lang="pt-BR" sz="2100" b="0" dirty="0">
                <a:solidFill>
                  <a:srgbClr val="020306"/>
                </a:solidFill>
              </a:rPr>
              <a:t>2.4: Proporção de gestantes com solicitação de exames laboratoriais de acordo com o </a:t>
            </a:r>
            <a:r>
              <a:rPr lang="pt-BR" sz="2100" b="0" dirty="0" smtClean="0">
                <a:solidFill>
                  <a:srgbClr val="020306"/>
                </a:solidFill>
              </a:rPr>
              <a:t>protocolo</a:t>
            </a:r>
          </a:p>
          <a:p>
            <a:pPr algn="just">
              <a:spcBef>
                <a:spcPts val="0"/>
              </a:spcBef>
            </a:pPr>
            <a:r>
              <a:rPr lang="pt-BR" sz="2100" dirty="0" smtClean="0">
                <a:solidFill>
                  <a:srgbClr val="020306"/>
                </a:solidFill>
              </a:rPr>
              <a:t>Meta </a:t>
            </a:r>
            <a:r>
              <a:rPr lang="pt-BR" sz="2100" dirty="0">
                <a:solidFill>
                  <a:srgbClr val="020306"/>
                </a:solidFill>
              </a:rPr>
              <a:t>2.5: </a:t>
            </a:r>
            <a:r>
              <a:rPr lang="pt-BR" sz="2100" b="0" dirty="0">
                <a:solidFill>
                  <a:srgbClr val="020306"/>
                </a:solidFill>
              </a:rPr>
              <a:t>Garantir a 100% das gestantes a prescrição de suplementação de Sulfato Ferroso e Ácido Fólico conforme </a:t>
            </a:r>
            <a:r>
              <a:rPr lang="pt-BR" sz="2100" b="0" dirty="0" smtClean="0">
                <a:solidFill>
                  <a:srgbClr val="020306"/>
                </a:solidFill>
              </a:rPr>
              <a:t>protocolo</a:t>
            </a:r>
          </a:p>
          <a:p>
            <a:pPr algn="just">
              <a:spcBef>
                <a:spcPts val="0"/>
              </a:spcBef>
            </a:pPr>
            <a:r>
              <a:rPr lang="pt-BR" sz="2100" b="0" dirty="0" smtClean="0">
                <a:solidFill>
                  <a:srgbClr val="020306"/>
                </a:solidFill>
              </a:rPr>
              <a:t>Indicadores </a:t>
            </a:r>
            <a:r>
              <a:rPr lang="pt-BR" sz="2100" b="0" dirty="0">
                <a:solidFill>
                  <a:srgbClr val="020306"/>
                </a:solidFill>
              </a:rPr>
              <a:t>2.5: Proporção de gestantes com prescrição de suplementação de Sulfato Ferroso e Ácido Fólico</a:t>
            </a:r>
            <a:r>
              <a:rPr lang="pt-BR" sz="2100" b="0" dirty="0" smtClean="0">
                <a:solidFill>
                  <a:srgbClr val="020306"/>
                </a:solidFill>
              </a:rPr>
              <a:t>.</a:t>
            </a:r>
            <a:endParaRPr lang="pt-BR" sz="2100" dirty="0">
              <a:solidFill>
                <a:srgbClr val="020306"/>
              </a:solidFill>
            </a:endParaRPr>
          </a:p>
          <a:p>
            <a:pPr marL="0" lvl="1" indent="0" algn="just">
              <a:spcBef>
                <a:spcPts val="0"/>
              </a:spcBef>
            </a:pPr>
            <a:endParaRPr lang="pt-BR" sz="2100" dirty="0" smtClean="0">
              <a:solidFill>
                <a:srgbClr val="020306"/>
              </a:solidFill>
              <a:sym typeface="Wingdings" panose="05000000000000000000" pitchFamily="2" charset="2"/>
            </a:endParaRP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100" b="0" dirty="0" smtClean="0">
              <a:solidFill>
                <a:srgbClr val="020306"/>
              </a:solidFill>
            </a:endParaRP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100" b="0" dirty="0" smtClean="0">
              <a:solidFill>
                <a:srgbClr val="020306"/>
              </a:solidFill>
            </a:endParaRPr>
          </a:p>
        </p:txBody>
      </p:sp>
      <p:pic>
        <p:nvPicPr>
          <p:cNvPr id="4" name="Picture 2" descr="logo">
            <a:hlinkClick r:id="rId2" tooltip="UNASUS - UFPEL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4221"/>
            <a:ext cx="1080120" cy="29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66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3074" name="Gráfico 1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29" y="3873593"/>
            <a:ext cx="4699342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0" y="42414"/>
            <a:ext cx="7812360" cy="57606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Objetivos, metas e resultados</a:t>
            </a:r>
            <a:endParaRPr lang="pt-B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39552" y="4388911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>
              <a:solidFill>
                <a:srgbClr val="00B050"/>
              </a:solidFill>
            </a:endParaRPr>
          </a:p>
          <a:p>
            <a:r>
              <a:rPr lang="pt-BR" dirty="0" smtClean="0">
                <a:solidFill>
                  <a:srgbClr val="020306"/>
                </a:solidFill>
              </a:rPr>
              <a:t>1º mês: 8 gestantes</a:t>
            </a:r>
          </a:p>
          <a:p>
            <a:r>
              <a:rPr lang="pt-BR" dirty="0" smtClean="0">
                <a:solidFill>
                  <a:srgbClr val="020306"/>
                </a:solidFill>
              </a:rPr>
              <a:t>2º mês: 18 gestantes</a:t>
            </a:r>
          </a:p>
          <a:p>
            <a:r>
              <a:rPr lang="pt-BR" dirty="0" smtClean="0">
                <a:solidFill>
                  <a:srgbClr val="020306"/>
                </a:solidFill>
              </a:rPr>
              <a:t>3º mês: 23 gestantes</a:t>
            </a:r>
            <a:endParaRPr lang="pt-BR" dirty="0">
              <a:solidFill>
                <a:srgbClr val="0203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12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764704"/>
            <a:ext cx="8784976" cy="3024336"/>
          </a:xfrm>
        </p:spPr>
        <p:txBody>
          <a:bodyPr>
            <a:noAutofit/>
          </a:bodyPr>
          <a:lstStyle/>
          <a:p>
            <a:pPr marL="0" lvl="1" indent="0" algn="just">
              <a:spcBef>
                <a:spcPts val="0"/>
              </a:spcBef>
              <a:buNone/>
            </a:pPr>
            <a:r>
              <a:rPr lang="pt-BR" sz="2100" b="1" dirty="0" smtClean="0">
                <a:solidFill>
                  <a:srgbClr val="020306"/>
                </a:solidFill>
              </a:rPr>
              <a:t>Meta </a:t>
            </a:r>
            <a:r>
              <a:rPr lang="pt-BR" sz="2100" b="1" dirty="0">
                <a:solidFill>
                  <a:srgbClr val="020306"/>
                </a:solidFill>
              </a:rPr>
              <a:t>2.6: </a:t>
            </a:r>
            <a:r>
              <a:rPr lang="pt-BR" sz="2100" dirty="0">
                <a:solidFill>
                  <a:srgbClr val="020306"/>
                </a:solidFill>
              </a:rPr>
              <a:t>Garantir que 100% das gestantes e puérperas completem o esquema da vacina </a:t>
            </a:r>
            <a:r>
              <a:rPr lang="pt-BR" sz="2100" dirty="0" err="1" smtClean="0">
                <a:solidFill>
                  <a:srgbClr val="020306"/>
                </a:solidFill>
              </a:rPr>
              <a:t>anti-tetânica</a:t>
            </a:r>
            <a:r>
              <a:rPr lang="pt-BR" sz="2100" dirty="0" smtClean="0">
                <a:solidFill>
                  <a:srgbClr val="020306"/>
                </a:solidFill>
              </a:rPr>
              <a:t>.</a:t>
            </a:r>
          </a:p>
          <a:p>
            <a:pPr marL="0" lvl="1" indent="0" algn="just">
              <a:spcBef>
                <a:spcPts val="0"/>
              </a:spcBef>
              <a:buNone/>
            </a:pPr>
            <a:r>
              <a:rPr lang="pt-BR" sz="2100" dirty="0">
                <a:solidFill>
                  <a:srgbClr val="020306"/>
                </a:solidFill>
              </a:rPr>
              <a:t>Indicador 2.6: Proporção das gestantes e puérperas com esquema da vacina </a:t>
            </a:r>
            <a:r>
              <a:rPr lang="pt-BR" sz="2100" dirty="0" err="1">
                <a:solidFill>
                  <a:srgbClr val="020306"/>
                </a:solidFill>
              </a:rPr>
              <a:t>anti-tetânica</a:t>
            </a:r>
            <a:r>
              <a:rPr lang="pt-BR" sz="2100" dirty="0">
                <a:solidFill>
                  <a:srgbClr val="020306"/>
                </a:solidFill>
              </a:rPr>
              <a:t> </a:t>
            </a:r>
            <a:r>
              <a:rPr lang="pt-BR" sz="2100" dirty="0" smtClean="0">
                <a:solidFill>
                  <a:srgbClr val="020306"/>
                </a:solidFill>
              </a:rPr>
              <a:t>completo.</a:t>
            </a:r>
          </a:p>
          <a:p>
            <a:pPr marL="0" lvl="1" indent="0" algn="just">
              <a:spcBef>
                <a:spcPts val="0"/>
              </a:spcBef>
              <a:buNone/>
            </a:pPr>
            <a:endParaRPr lang="pt-BR" sz="2100" dirty="0">
              <a:solidFill>
                <a:srgbClr val="020306"/>
              </a:solidFill>
            </a:endParaRPr>
          </a:p>
          <a:p>
            <a:pPr marL="0" lvl="1" indent="0" algn="just">
              <a:spcBef>
                <a:spcPts val="0"/>
              </a:spcBef>
              <a:buNone/>
            </a:pPr>
            <a:r>
              <a:rPr lang="pt-BR" sz="2100" b="1" dirty="0" smtClean="0">
                <a:solidFill>
                  <a:srgbClr val="020306"/>
                </a:solidFill>
              </a:rPr>
              <a:t>Meta </a:t>
            </a:r>
            <a:r>
              <a:rPr lang="pt-BR" sz="2100" b="1" dirty="0">
                <a:solidFill>
                  <a:srgbClr val="020306"/>
                </a:solidFill>
              </a:rPr>
              <a:t>2.7: </a:t>
            </a:r>
            <a:r>
              <a:rPr lang="pt-BR" sz="2100" dirty="0">
                <a:solidFill>
                  <a:srgbClr val="020306"/>
                </a:solidFill>
              </a:rPr>
              <a:t>Garantir que 100% das gestantes e puérperas completem o esquema da vacina de Hepatite </a:t>
            </a:r>
            <a:r>
              <a:rPr lang="pt-BR" sz="2100" dirty="0" smtClean="0">
                <a:solidFill>
                  <a:srgbClr val="020306"/>
                </a:solidFill>
              </a:rPr>
              <a:t>B.</a:t>
            </a:r>
          </a:p>
          <a:p>
            <a:pPr marL="0" lvl="1" indent="0" algn="just">
              <a:spcBef>
                <a:spcPts val="0"/>
              </a:spcBef>
              <a:buNone/>
            </a:pPr>
            <a:r>
              <a:rPr lang="pt-BR" sz="2100" dirty="0">
                <a:solidFill>
                  <a:srgbClr val="020306"/>
                </a:solidFill>
              </a:rPr>
              <a:t>Indicador 2.7: Proporção de gestantes e puérperas com esquema da vacina de Hepatite B completo</a:t>
            </a:r>
            <a:r>
              <a:rPr lang="pt-BR" sz="2100" dirty="0" smtClean="0">
                <a:solidFill>
                  <a:srgbClr val="020306"/>
                </a:solidFill>
              </a:rPr>
              <a:t>.</a:t>
            </a:r>
            <a:endParaRPr lang="pt-BR" sz="2100" b="0" dirty="0" smtClean="0">
              <a:solidFill>
                <a:srgbClr val="020306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2100" b="0" dirty="0" smtClean="0">
              <a:solidFill>
                <a:srgbClr val="020306"/>
              </a:solidFill>
            </a:endParaRPr>
          </a:p>
        </p:txBody>
      </p:sp>
      <p:pic>
        <p:nvPicPr>
          <p:cNvPr id="4" name="Picture 2" descr="logo">
            <a:hlinkClick r:id="rId3" tooltip="UNASUS - UFPEL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4221"/>
            <a:ext cx="1080120" cy="29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66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8" name="Obje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4562140"/>
              </p:ext>
            </p:extLst>
          </p:nvPr>
        </p:nvGraphicFramePr>
        <p:xfrm>
          <a:off x="3999956" y="3999053"/>
          <a:ext cx="4911849" cy="2823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" name="Gráfico" r:id="rId6" imgW="4694327" imgH="2609314" progId="Excel.Chart.8">
                  <p:embed/>
                </p:oleObj>
              </mc:Choice>
              <mc:Fallback>
                <p:oleObj name="Gráfico" r:id="rId6" imgW="4694327" imgH="2609314" progId="Excel.Chart.8">
                  <p:embed/>
                  <p:pic>
                    <p:nvPicPr>
                      <p:cNvPr id="0" name="Gráfico 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9956" y="3999053"/>
                        <a:ext cx="4911849" cy="282395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2609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22060" y="45676"/>
            <a:ext cx="8208912" cy="57606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Objetivos, metas e resultados</a:t>
            </a:r>
            <a:endParaRPr lang="pt-B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39552" y="4388911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>
              <a:solidFill>
                <a:srgbClr val="00B050"/>
              </a:solidFill>
            </a:endParaRPr>
          </a:p>
          <a:p>
            <a:r>
              <a:rPr lang="pt-BR" dirty="0" smtClean="0">
                <a:solidFill>
                  <a:srgbClr val="020306"/>
                </a:solidFill>
              </a:rPr>
              <a:t>1º mês: 7 gestantes</a:t>
            </a:r>
          </a:p>
          <a:p>
            <a:r>
              <a:rPr lang="pt-BR" dirty="0" smtClean="0">
                <a:solidFill>
                  <a:srgbClr val="020306"/>
                </a:solidFill>
              </a:rPr>
              <a:t>2º mês: 17 gestantes</a:t>
            </a:r>
          </a:p>
          <a:p>
            <a:r>
              <a:rPr lang="pt-BR" dirty="0" smtClean="0">
                <a:solidFill>
                  <a:srgbClr val="020306"/>
                </a:solidFill>
              </a:rPr>
              <a:t>3º mês: 23 gestantes</a:t>
            </a:r>
            <a:endParaRPr lang="pt-BR" dirty="0">
              <a:solidFill>
                <a:srgbClr val="0203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39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052737"/>
            <a:ext cx="8784976" cy="1557113"/>
          </a:xfrm>
        </p:spPr>
        <p:txBody>
          <a:bodyPr>
            <a:norm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pt-BR" sz="2100" b="1" dirty="0" smtClean="0">
                <a:solidFill>
                  <a:srgbClr val="020306"/>
                </a:solidFill>
              </a:rPr>
              <a:t>Meta </a:t>
            </a:r>
            <a:r>
              <a:rPr lang="pt-BR" sz="2100" b="1" dirty="0">
                <a:solidFill>
                  <a:srgbClr val="020306"/>
                </a:solidFill>
              </a:rPr>
              <a:t>2.8: </a:t>
            </a:r>
            <a:r>
              <a:rPr lang="pt-BR" sz="2100" dirty="0">
                <a:solidFill>
                  <a:srgbClr val="020306"/>
                </a:solidFill>
              </a:rPr>
              <a:t>Realizar avaliação da necessidade de atendimento odontológico em 100% das gestantes durante o </a:t>
            </a:r>
            <a:r>
              <a:rPr lang="pt-BR" sz="2100" dirty="0" smtClean="0">
                <a:solidFill>
                  <a:srgbClr val="020306"/>
                </a:solidFill>
              </a:rPr>
              <a:t>pré-natal.</a:t>
            </a:r>
            <a:endParaRPr lang="pt-BR" sz="2100" dirty="0">
              <a:solidFill>
                <a:srgbClr val="020306"/>
              </a:solidFill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pt-BR" sz="2100" dirty="0">
                <a:solidFill>
                  <a:srgbClr val="020306"/>
                </a:solidFill>
              </a:rPr>
              <a:t>Indicador 2.8: Proporção de gestantes com avaliação de necessidade de atendimento odontológico</a:t>
            </a:r>
            <a:r>
              <a:rPr lang="pt-BR" sz="2100" dirty="0" smtClean="0">
                <a:solidFill>
                  <a:srgbClr val="020306"/>
                </a:solidFill>
              </a:rPr>
              <a:t>.</a:t>
            </a:r>
            <a:endParaRPr lang="pt-BR" sz="2100" b="0" dirty="0" smtClean="0">
              <a:solidFill>
                <a:srgbClr val="020306"/>
              </a:solidFill>
            </a:endParaRPr>
          </a:p>
        </p:txBody>
      </p:sp>
      <p:pic>
        <p:nvPicPr>
          <p:cNvPr id="4" name="Picture 2" descr="logo">
            <a:hlinkClick r:id="rId2" tooltip="UNASUS - UFPEL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4221"/>
            <a:ext cx="1080120" cy="29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66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2609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6146" name="Gráfico 2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45024"/>
            <a:ext cx="5031384" cy="291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143508" y="184221"/>
            <a:ext cx="8208912" cy="57606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Objetivos, metas e resultados</a:t>
            </a:r>
            <a:endParaRPr lang="pt-B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39552" y="4388911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>
              <a:solidFill>
                <a:srgbClr val="00B050"/>
              </a:solidFill>
            </a:endParaRPr>
          </a:p>
          <a:p>
            <a:r>
              <a:rPr lang="pt-BR" dirty="0" smtClean="0">
                <a:solidFill>
                  <a:srgbClr val="020306"/>
                </a:solidFill>
              </a:rPr>
              <a:t>1º mês: 8 gestantes</a:t>
            </a:r>
          </a:p>
          <a:p>
            <a:r>
              <a:rPr lang="pt-BR" dirty="0" smtClean="0">
                <a:solidFill>
                  <a:srgbClr val="020306"/>
                </a:solidFill>
              </a:rPr>
              <a:t>2º mês: 18 gestantes</a:t>
            </a:r>
          </a:p>
          <a:p>
            <a:r>
              <a:rPr lang="pt-BR" dirty="0" smtClean="0">
                <a:solidFill>
                  <a:srgbClr val="020306"/>
                </a:solidFill>
              </a:rPr>
              <a:t>3º mês: 23 gestantes</a:t>
            </a:r>
            <a:endParaRPr lang="pt-BR" dirty="0">
              <a:solidFill>
                <a:srgbClr val="0203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08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980729"/>
            <a:ext cx="8784976" cy="1686271"/>
          </a:xfrm>
        </p:spPr>
        <p:txBody>
          <a:bodyPr>
            <a:normAutofit/>
          </a:bodyPr>
          <a:lstStyle/>
          <a:p>
            <a:pPr marL="0" lvl="1" indent="0" algn="just">
              <a:spcBef>
                <a:spcPts val="0"/>
              </a:spcBef>
              <a:buNone/>
            </a:pPr>
            <a:r>
              <a:rPr lang="pt-BR" sz="2400" b="1" dirty="0" smtClean="0">
                <a:solidFill>
                  <a:srgbClr val="020306"/>
                </a:solidFill>
              </a:rPr>
              <a:t>Meta </a:t>
            </a:r>
            <a:r>
              <a:rPr lang="pt-BR" sz="2400" b="1" dirty="0">
                <a:solidFill>
                  <a:srgbClr val="020306"/>
                </a:solidFill>
              </a:rPr>
              <a:t>2.9: </a:t>
            </a:r>
            <a:r>
              <a:rPr lang="pt-BR" sz="2400" dirty="0">
                <a:solidFill>
                  <a:srgbClr val="020306"/>
                </a:solidFill>
              </a:rPr>
              <a:t>Garantir a primeira consulta odontológica programática para 100% das gestantes cadastradas</a:t>
            </a:r>
          </a:p>
          <a:p>
            <a:pPr marL="0" lvl="1" indent="0" algn="just">
              <a:spcBef>
                <a:spcPts val="0"/>
              </a:spcBef>
              <a:buNone/>
            </a:pPr>
            <a:r>
              <a:rPr lang="pt-BR" sz="2400" dirty="0">
                <a:solidFill>
                  <a:srgbClr val="020306"/>
                </a:solidFill>
              </a:rPr>
              <a:t>Indicador 2.9: Proporção de gestantes com primeira consulta odontológica programática</a:t>
            </a:r>
            <a:r>
              <a:rPr lang="pt-BR" sz="2400" dirty="0" smtClean="0">
                <a:solidFill>
                  <a:srgbClr val="020306"/>
                </a:solidFill>
              </a:rPr>
              <a:t>.</a:t>
            </a:r>
            <a:endParaRPr lang="pt-BR" b="0" dirty="0" smtClean="0">
              <a:solidFill>
                <a:srgbClr val="020306"/>
              </a:solidFill>
            </a:endParaRPr>
          </a:p>
        </p:txBody>
      </p:sp>
      <p:pic>
        <p:nvPicPr>
          <p:cNvPr id="4" name="Picture 2" descr="logo">
            <a:hlinkClick r:id="rId2" tooltip="UNASUS - UFPEL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4221"/>
            <a:ext cx="1080120" cy="29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66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2609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7170" name="Gráfico 2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861048"/>
            <a:ext cx="5040560" cy="295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143508" y="-15918"/>
            <a:ext cx="8208912" cy="72229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Objetivos, metas e resultados</a:t>
            </a:r>
            <a:endParaRPr lang="pt-B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39552" y="4388911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>
              <a:solidFill>
                <a:srgbClr val="00B050"/>
              </a:solidFill>
            </a:endParaRPr>
          </a:p>
          <a:p>
            <a:r>
              <a:rPr lang="pt-BR" dirty="0" smtClean="0">
                <a:solidFill>
                  <a:srgbClr val="020306"/>
                </a:solidFill>
              </a:rPr>
              <a:t>1º mês: 5 gestantes</a:t>
            </a:r>
          </a:p>
          <a:p>
            <a:r>
              <a:rPr lang="pt-BR" dirty="0" smtClean="0">
                <a:solidFill>
                  <a:srgbClr val="020306"/>
                </a:solidFill>
              </a:rPr>
              <a:t>2º mês: 10 gestantes</a:t>
            </a:r>
          </a:p>
          <a:p>
            <a:r>
              <a:rPr lang="pt-BR" dirty="0" smtClean="0">
                <a:solidFill>
                  <a:srgbClr val="020306"/>
                </a:solidFill>
              </a:rPr>
              <a:t>3º mês: 10 gestantes</a:t>
            </a:r>
            <a:endParaRPr lang="pt-BR" dirty="0">
              <a:solidFill>
                <a:srgbClr val="0203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09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5569" y="1124744"/>
            <a:ext cx="8784976" cy="338437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100" dirty="0">
                <a:solidFill>
                  <a:srgbClr val="020306"/>
                </a:solidFill>
              </a:rPr>
              <a:t>Objetivo 3: </a:t>
            </a:r>
            <a:r>
              <a:rPr lang="pt-BR" sz="2100" b="0" dirty="0">
                <a:solidFill>
                  <a:srgbClr val="020306"/>
                </a:solidFill>
              </a:rPr>
              <a:t>Melhorar a adesão ao </a:t>
            </a:r>
            <a:r>
              <a:rPr lang="pt-BR" sz="2100" b="0" dirty="0" smtClean="0">
                <a:solidFill>
                  <a:srgbClr val="020306"/>
                </a:solidFill>
              </a:rPr>
              <a:t>pré-natal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100" dirty="0" smtClean="0">
                <a:solidFill>
                  <a:srgbClr val="020306"/>
                </a:solidFill>
              </a:rPr>
              <a:t>Meta </a:t>
            </a:r>
            <a:r>
              <a:rPr lang="pt-BR" sz="2100" dirty="0">
                <a:solidFill>
                  <a:srgbClr val="020306"/>
                </a:solidFill>
              </a:rPr>
              <a:t>3.1</a:t>
            </a:r>
            <a:r>
              <a:rPr lang="pt-BR" sz="2100" b="0" dirty="0">
                <a:solidFill>
                  <a:srgbClr val="020306"/>
                </a:solidFill>
              </a:rPr>
              <a:t>: Realizar busca ativa de 100% das gestantes faltosas às consultas de </a:t>
            </a:r>
            <a:r>
              <a:rPr lang="pt-BR" sz="2100" b="0" dirty="0" smtClean="0">
                <a:solidFill>
                  <a:srgbClr val="020306"/>
                </a:solidFill>
              </a:rPr>
              <a:t>pré-natal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100" b="0" dirty="0">
                <a:solidFill>
                  <a:srgbClr val="020306"/>
                </a:solidFill>
              </a:rPr>
              <a:t>Indicador 3.1: Proporção de gestantes faltosas às consultas que receberam busca ativa</a:t>
            </a:r>
            <a:r>
              <a:rPr lang="pt-BR" sz="2100" b="0" dirty="0" smtClean="0">
                <a:solidFill>
                  <a:srgbClr val="020306"/>
                </a:solidFill>
              </a:rPr>
              <a:t>.</a:t>
            </a:r>
            <a:endParaRPr lang="pt-BR" sz="2100" b="0" dirty="0">
              <a:solidFill>
                <a:srgbClr val="020306"/>
              </a:solidFill>
            </a:endParaRPr>
          </a:p>
        </p:txBody>
      </p:sp>
      <p:pic>
        <p:nvPicPr>
          <p:cNvPr id="4" name="Picture 2" descr="logo">
            <a:hlinkClick r:id="rId2" tooltip="UNASUS - UFPEL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4221"/>
            <a:ext cx="1080120" cy="29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66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2609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8194" name="Gráfico 2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05064"/>
            <a:ext cx="4968552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118980" y="24788"/>
            <a:ext cx="7704856" cy="611315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Objetivos, metas e resultados</a:t>
            </a:r>
            <a:endParaRPr lang="pt-B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39552" y="4388911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>
              <a:solidFill>
                <a:srgbClr val="00B050"/>
              </a:solidFill>
            </a:endParaRPr>
          </a:p>
          <a:p>
            <a:r>
              <a:rPr lang="pt-BR" dirty="0" smtClean="0">
                <a:solidFill>
                  <a:srgbClr val="020306"/>
                </a:solidFill>
              </a:rPr>
              <a:t>1º mês: 4 gestantes</a:t>
            </a:r>
          </a:p>
          <a:p>
            <a:r>
              <a:rPr lang="pt-BR" dirty="0" smtClean="0">
                <a:solidFill>
                  <a:srgbClr val="020306"/>
                </a:solidFill>
              </a:rPr>
              <a:t>2º mês: 9 gestantes</a:t>
            </a:r>
          </a:p>
          <a:p>
            <a:r>
              <a:rPr lang="pt-BR" dirty="0" smtClean="0">
                <a:solidFill>
                  <a:srgbClr val="020306"/>
                </a:solidFill>
              </a:rPr>
              <a:t>3º mês: 7 gestantes</a:t>
            </a:r>
            <a:endParaRPr lang="pt-BR" dirty="0">
              <a:solidFill>
                <a:srgbClr val="0203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6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5569" y="1196753"/>
            <a:ext cx="8784976" cy="338437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100" dirty="0" smtClean="0">
                <a:solidFill>
                  <a:srgbClr val="020306"/>
                </a:solidFill>
              </a:rPr>
              <a:t>Objetivo </a:t>
            </a:r>
            <a:r>
              <a:rPr lang="pt-BR" sz="2100" dirty="0">
                <a:solidFill>
                  <a:srgbClr val="020306"/>
                </a:solidFill>
              </a:rPr>
              <a:t>4: </a:t>
            </a:r>
            <a:r>
              <a:rPr lang="pt-BR" sz="2100" b="0" dirty="0">
                <a:solidFill>
                  <a:srgbClr val="020306"/>
                </a:solidFill>
              </a:rPr>
              <a:t>Melhorar registro das </a:t>
            </a:r>
            <a:r>
              <a:rPr lang="pt-BR" sz="2100" b="0" dirty="0" smtClean="0">
                <a:solidFill>
                  <a:srgbClr val="020306"/>
                </a:solidFill>
              </a:rPr>
              <a:t>informações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100" dirty="0" smtClean="0">
                <a:solidFill>
                  <a:srgbClr val="020306"/>
                </a:solidFill>
              </a:rPr>
              <a:t>Meta </a:t>
            </a:r>
            <a:r>
              <a:rPr lang="pt-BR" sz="2100" dirty="0">
                <a:solidFill>
                  <a:srgbClr val="020306"/>
                </a:solidFill>
              </a:rPr>
              <a:t>4.1: </a:t>
            </a:r>
            <a:r>
              <a:rPr lang="pt-BR" sz="2100" b="0" dirty="0">
                <a:solidFill>
                  <a:srgbClr val="020306"/>
                </a:solidFill>
              </a:rPr>
              <a:t>Manter registro na ficha espelho de pré-natal/vacinação em 100% das </a:t>
            </a:r>
            <a:r>
              <a:rPr lang="pt-BR" sz="2100" b="0" dirty="0" smtClean="0">
                <a:solidFill>
                  <a:srgbClr val="020306"/>
                </a:solidFill>
              </a:rPr>
              <a:t>gestantes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100" b="0" dirty="0">
                <a:solidFill>
                  <a:srgbClr val="020306"/>
                </a:solidFill>
              </a:rPr>
              <a:t>Indicador 4.1: Proporção de gestantes com registro adequado na ficha espelho de pré-natal/vacinação</a:t>
            </a:r>
            <a:r>
              <a:rPr lang="pt-BR" sz="2100" dirty="0" smtClean="0">
                <a:solidFill>
                  <a:srgbClr val="020306"/>
                </a:solidFill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pt-BR" sz="2100" b="0" dirty="0" smtClean="0">
              <a:solidFill>
                <a:srgbClr val="020306"/>
              </a:solidFill>
            </a:endParaRPr>
          </a:p>
        </p:txBody>
      </p:sp>
      <p:pic>
        <p:nvPicPr>
          <p:cNvPr id="4" name="Picture 2" descr="logo">
            <a:hlinkClick r:id="rId2" tooltip="UNASUS - UFPEL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4221"/>
            <a:ext cx="1080120" cy="29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66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2609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8194" name="Gráfico 2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05064"/>
            <a:ext cx="4968552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118980" y="24788"/>
            <a:ext cx="7704856" cy="611315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Objetivos, metas e resultados</a:t>
            </a:r>
            <a:endParaRPr lang="pt-B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39552" y="4388911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>
              <a:solidFill>
                <a:srgbClr val="00B050"/>
              </a:solidFill>
            </a:endParaRPr>
          </a:p>
          <a:p>
            <a:r>
              <a:rPr lang="pt-BR" dirty="0" smtClean="0">
                <a:solidFill>
                  <a:srgbClr val="020306"/>
                </a:solidFill>
              </a:rPr>
              <a:t>1º mês: 8 gestantes</a:t>
            </a:r>
          </a:p>
          <a:p>
            <a:r>
              <a:rPr lang="pt-BR" dirty="0" smtClean="0">
                <a:solidFill>
                  <a:srgbClr val="020306"/>
                </a:solidFill>
              </a:rPr>
              <a:t>2º mês: 18 gestantes</a:t>
            </a:r>
          </a:p>
          <a:p>
            <a:r>
              <a:rPr lang="pt-BR" dirty="0" smtClean="0">
                <a:solidFill>
                  <a:srgbClr val="020306"/>
                </a:solidFill>
              </a:rPr>
              <a:t>3º mês: 23 gestantes</a:t>
            </a:r>
            <a:endParaRPr lang="pt-BR" dirty="0">
              <a:solidFill>
                <a:srgbClr val="0203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36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5791200" cy="795536"/>
          </a:xfrm>
        </p:spPr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496" y="1215677"/>
            <a:ext cx="8928992" cy="516565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0" dirty="0" smtClean="0">
                <a:solidFill>
                  <a:srgbClr val="020306"/>
                </a:solidFill>
              </a:rPr>
              <a:t>Assistência pré-natal e puerperal como indicador de saúde e potencial ferramenta na diminuição na mortalidade materna e fetal/neonatal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b="0" dirty="0" smtClean="0">
              <a:solidFill>
                <a:srgbClr val="02030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0" dirty="0" smtClean="0">
                <a:solidFill>
                  <a:srgbClr val="020306"/>
                </a:solidFill>
              </a:rPr>
              <a:t>Barras, Piauí: </a:t>
            </a:r>
          </a:p>
          <a:p>
            <a:pPr marL="800100" lvl="1" indent="-342900"/>
            <a:r>
              <a:rPr lang="pt-BR" sz="2400" b="0" dirty="0" smtClean="0">
                <a:solidFill>
                  <a:srgbClr val="020306"/>
                </a:solidFill>
              </a:rPr>
              <a:t>média 45mil habitantes</a:t>
            </a:r>
          </a:p>
          <a:p>
            <a:pPr marL="800100" lvl="1" indent="-342900"/>
            <a:r>
              <a:rPr lang="pt-BR" sz="2400" b="0" dirty="0" smtClean="0">
                <a:solidFill>
                  <a:srgbClr val="020306"/>
                </a:solidFill>
              </a:rPr>
              <a:t>22 Unidades básicas de saúde</a:t>
            </a:r>
          </a:p>
          <a:p>
            <a:pPr marL="800100" lvl="1" indent="-342900"/>
            <a:r>
              <a:rPr lang="pt-BR" sz="2400" dirty="0" smtClean="0">
                <a:solidFill>
                  <a:srgbClr val="020306"/>
                </a:solidFill>
              </a:rPr>
              <a:t>Assistência complementar: NA</a:t>
            </a:r>
            <a:r>
              <a:rPr lang="pt-BR" sz="2400" b="0" dirty="0" smtClean="0">
                <a:solidFill>
                  <a:srgbClr val="020306"/>
                </a:solidFill>
              </a:rPr>
              <a:t>SF, CEO, CAPS</a:t>
            </a:r>
          </a:p>
          <a:p>
            <a:pPr marL="800100" lvl="1" indent="-342900"/>
            <a:r>
              <a:rPr lang="pt-BR" sz="2400" b="0" dirty="0" smtClean="0">
                <a:solidFill>
                  <a:srgbClr val="020306"/>
                </a:solidFill>
              </a:rPr>
              <a:t>Suporte hospitalar: Hospital Leônidas Melo </a:t>
            </a:r>
          </a:p>
          <a:p>
            <a:pPr marL="800100" lvl="1" indent="-342900"/>
            <a:r>
              <a:rPr lang="pt-BR" sz="2400" dirty="0" smtClean="0">
                <a:solidFill>
                  <a:srgbClr val="020306"/>
                </a:solidFill>
              </a:rPr>
              <a:t>UBS Alcides do Rego Lages (“Barreiros”)</a:t>
            </a:r>
            <a:endParaRPr lang="pt-BR" sz="2400" b="0" dirty="0">
              <a:solidFill>
                <a:srgbClr val="02030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b="0" dirty="0" smtClean="0">
              <a:solidFill>
                <a:srgbClr val="020306"/>
              </a:solidFill>
            </a:endParaRPr>
          </a:p>
        </p:txBody>
      </p:sp>
      <p:pic>
        <p:nvPicPr>
          <p:cNvPr id="4" name="Picture 2" descr="logo">
            <a:hlinkClick r:id="rId2" tooltip="UNASUS - UFPEL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8640"/>
            <a:ext cx="1440160" cy="38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6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166665"/>
            <a:ext cx="8784976" cy="1830287"/>
          </a:xfrm>
        </p:spPr>
        <p:txBody>
          <a:bodyPr>
            <a:normAutofit/>
          </a:bodyPr>
          <a:lstStyle/>
          <a:p>
            <a:r>
              <a:rPr lang="pt-BR" sz="2100" dirty="0" smtClean="0">
                <a:solidFill>
                  <a:srgbClr val="020306"/>
                </a:solidFill>
              </a:rPr>
              <a:t>Objetivo </a:t>
            </a:r>
            <a:r>
              <a:rPr lang="pt-BR" sz="2100" dirty="0">
                <a:solidFill>
                  <a:srgbClr val="020306"/>
                </a:solidFill>
              </a:rPr>
              <a:t>5: </a:t>
            </a:r>
            <a:r>
              <a:rPr lang="pt-BR" sz="2100" b="0" dirty="0">
                <a:solidFill>
                  <a:srgbClr val="020306"/>
                </a:solidFill>
              </a:rPr>
              <a:t>Realizar avaliação de </a:t>
            </a:r>
            <a:r>
              <a:rPr lang="pt-BR" sz="2100" b="0" dirty="0" smtClean="0">
                <a:solidFill>
                  <a:srgbClr val="020306"/>
                </a:solidFill>
              </a:rPr>
              <a:t>risco.</a:t>
            </a:r>
          </a:p>
          <a:p>
            <a:r>
              <a:rPr lang="pt-BR" sz="2100" dirty="0" smtClean="0">
                <a:solidFill>
                  <a:srgbClr val="020306"/>
                </a:solidFill>
              </a:rPr>
              <a:t>Meta </a:t>
            </a:r>
            <a:r>
              <a:rPr lang="pt-BR" sz="2100" dirty="0">
                <a:solidFill>
                  <a:srgbClr val="020306"/>
                </a:solidFill>
              </a:rPr>
              <a:t>5.1: </a:t>
            </a:r>
            <a:r>
              <a:rPr lang="pt-BR" sz="2100" b="0" dirty="0">
                <a:solidFill>
                  <a:srgbClr val="020306"/>
                </a:solidFill>
              </a:rPr>
              <a:t>Avaliar risco gestacional em 100% das </a:t>
            </a:r>
            <a:r>
              <a:rPr lang="pt-BR" sz="2100" b="0" dirty="0" smtClean="0">
                <a:solidFill>
                  <a:srgbClr val="020306"/>
                </a:solidFill>
              </a:rPr>
              <a:t>gestantes.</a:t>
            </a:r>
          </a:p>
          <a:p>
            <a:r>
              <a:rPr lang="pt-BR" sz="2100" b="0" dirty="0">
                <a:solidFill>
                  <a:srgbClr val="020306"/>
                </a:solidFill>
              </a:rPr>
              <a:t>Indicador 5.1: Proporção de gestantes com avaliação de risco gestacional.</a:t>
            </a:r>
          </a:p>
          <a:p>
            <a:endParaRPr lang="pt-BR" sz="2100" b="0" dirty="0" smtClean="0">
              <a:solidFill>
                <a:srgbClr val="02030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100" b="0" dirty="0" smtClean="0">
              <a:solidFill>
                <a:srgbClr val="020306"/>
              </a:solidFill>
            </a:endParaRPr>
          </a:p>
        </p:txBody>
      </p:sp>
      <p:pic>
        <p:nvPicPr>
          <p:cNvPr id="4" name="Picture 2" descr="logo">
            <a:hlinkClick r:id="rId2" tooltip="UNASUS - UFPEL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4221"/>
            <a:ext cx="1080120" cy="29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66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2609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8194" name="Gráfico 2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89040"/>
            <a:ext cx="5040560" cy="297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143508" y="42414"/>
            <a:ext cx="7668852" cy="57606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Objetivos, metas e resultados</a:t>
            </a:r>
            <a:endParaRPr lang="pt-B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39552" y="4388911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>
              <a:solidFill>
                <a:srgbClr val="00B050"/>
              </a:solidFill>
            </a:endParaRPr>
          </a:p>
          <a:p>
            <a:r>
              <a:rPr lang="pt-BR" dirty="0" smtClean="0">
                <a:solidFill>
                  <a:srgbClr val="020306"/>
                </a:solidFill>
              </a:rPr>
              <a:t>1º mês: 8 gestantes</a:t>
            </a:r>
          </a:p>
          <a:p>
            <a:r>
              <a:rPr lang="pt-BR" dirty="0" smtClean="0">
                <a:solidFill>
                  <a:srgbClr val="020306"/>
                </a:solidFill>
              </a:rPr>
              <a:t>2º mês: 18 gestantes</a:t>
            </a:r>
          </a:p>
          <a:p>
            <a:r>
              <a:rPr lang="pt-BR" dirty="0" smtClean="0">
                <a:solidFill>
                  <a:srgbClr val="020306"/>
                </a:solidFill>
              </a:rPr>
              <a:t>3º mês: 23 gestantes</a:t>
            </a:r>
            <a:endParaRPr lang="pt-BR" dirty="0">
              <a:solidFill>
                <a:srgbClr val="0203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59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620688"/>
            <a:ext cx="8918764" cy="3680871"/>
          </a:xfrm>
        </p:spPr>
        <p:txBody>
          <a:bodyPr>
            <a:normAutofit fontScale="92500"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2100" dirty="0" smtClean="0">
                <a:solidFill>
                  <a:srgbClr val="020306"/>
                </a:solidFill>
              </a:rPr>
              <a:t>Objetivo 6: </a:t>
            </a:r>
            <a:r>
              <a:rPr lang="pt-BR" sz="2100" b="0" dirty="0" smtClean="0">
                <a:solidFill>
                  <a:srgbClr val="020306"/>
                </a:solidFill>
              </a:rPr>
              <a:t>Promover a saúde no pré-natal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2100" dirty="0" smtClean="0">
                <a:solidFill>
                  <a:srgbClr val="020306"/>
                </a:solidFill>
              </a:rPr>
              <a:t>Meta 6.1: </a:t>
            </a:r>
            <a:r>
              <a:rPr lang="pt-BR" sz="2100" b="0" dirty="0" smtClean="0">
                <a:solidFill>
                  <a:srgbClr val="020306"/>
                </a:solidFill>
              </a:rPr>
              <a:t>Garantir a 100% das gestantes orientações nutricionais durante a gestação.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2100" b="0" dirty="0">
                <a:solidFill>
                  <a:srgbClr val="020306"/>
                </a:solidFill>
              </a:rPr>
              <a:t>Indicador 6.1: Proporção de gestantes que receberam orientação </a:t>
            </a:r>
            <a:r>
              <a:rPr lang="pt-BR" sz="2100" b="0" dirty="0" smtClean="0">
                <a:solidFill>
                  <a:srgbClr val="020306"/>
                </a:solidFill>
              </a:rPr>
              <a:t>nutricional.</a:t>
            </a:r>
            <a:endParaRPr lang="pt-BR" sz="2100" b="0" dirty="0">
              <a:solidFill>
                <a:srgbClr val="020306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2100" dirty="0" smtClean="0">
                <a:solidFill>
                  <a:srgbClr val="020306"/>
                </a:solidFill>
              </a:rPr>
              <a:t>Meta 6.2: </a:t>
            </a:r>
            <a:r>
              <a:rPr lang="pt-BR" sz="2100" b="0" dirty="0" smtClean="0">
                <a:solidFill>
                  <a:srgbClr val="020306"/>
                </a:solidFill>
              </a:rPr>
              <a:t>Promover o aleitamento materno junto a 100% das gestantes.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2100" b="0" dirty="0">
                <a:solidFill>
                  <a:srgbClr val="020306"/>
                </a:solidFill>
              </a:rPr>
              <a:t>Indicador </a:t>
            </a:r>
            <a:r>
              <a:rPr lang="pt-BR" sz="2100" b="0" dirty="0" smtClean="0">
                <a:solidFill>
                  <a:srgbClr val="020306"/>
                </a:solidFill>
              </a:rPr>
              <a:t>6.2: Proporção </a:t>
            </a:r>
            <a:r>
              <a:rPr lang="pt-BR" sz="2100" b="0" dirty="0">
                <a:solidFill>
                  <a:srgbClr val="020306"/>
                </a:solidFill>
              </a:rPr>
              <a:t>de gestantes que receberam orientações sobre aleitamento materno.</a:t>
            </a:r>
            <a:endParaRPr lang="pt-BR" sz="2100" b="0" dirty="0" smtClean="0">
              <a:solidFill>
                <a:srgbClr val="020306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2100" dirty="0" smtClean="0">
                <a:solidFill>
                  <a:srgbClr val="020306"/>
                </a:solidFill>
              </a:rPr>
              <a:t>Meta </a:t>
            </a:r>
            <a:r>
              <a:rPr lang="pt-BR" sz="2100" dirty="0">
                <a:solidFill>
                  <a:srgbClr val="020306"/>
                </a:solidFill>
              </a:rPr>
              <a:t>6.3: </a:t>
            </a:r>
            <a:r>
              <a:rPr lang="pt-BR" sz="2100" b="0" dirty="0">
                <a:solidFill>
                  <a:srgbClr val="020306"/>
                </a:solidFill>
              </a:rPr>
              <a:t>Orientar 100% das gestantes sobre os cuidados com o </a:t>
            </a:r>
            <a:r>
              <a:rPr lang="pt-BR" sz="2100" b="0" dirty="0" smtClean="0">
                <a:solidFill>
                  <a:srgbClr val="020306"/>
                </a:solidFill>
              </a:rPr>
              <a:t>recém-nascido.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2100" b="0" dirty="0" smtClean="0">
                <a:solidFill>
                  <a:srgbClr val="020306"/>
                </a:solidFill>
              </a:rPr>
              <a:t>Indicador 6.3: Proporção </a:t>
            </a:r>
            <a:r>
              <a:rPr lang="pt-BR" sz="2100" b="0" dirty="0">
                <a:solidFill>
                  <a:srgbClr val="020306"/>
                </a:solidFill>
              </a:rPr>
              <a:t>de gestantes que receberam orientação sobre cuidados com o recém-nascido.</a:t>
            </a:r>
            <a:endParaRPr lang="pt-BR" sz="2100" b="0" dirty="0" smtClean="0">
              <a:solidFill>
                <a:srgbClr val="020306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pt-BR" sz="2100" b="0" dirty="0" smtClean="0">
              <a:solidFill>
                <a:srgbClr val="020306"/>
              </a:solidFill>
            </a:endParaRPr>
          </a:p>
        </p:txBody>
      </p:sp>
      <p:pic>
        <p:nvPicPr>
          <p:cNvPr id="4" name="Picture 2" descr="logo">
            <a:hlinkClick r:id="rId2" tooltip="UNASUS - UFPEL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4221"/>
            <a:ext cx="1080120" cy="29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66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2609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8194" name="Gráfico 2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260" y="4301559"/>
            <a:ext cx="4536504" cy="2505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25330" y="0"/>
            <a:ext cx="7812360" cy="57606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Objetivos, metas e resultados</a:t>
            </a:r>
            <a:endParaRPr lang="pt-B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39552" y="4604935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>
              <a:solidFill>
                <a:srgbClr val="00B050"/>
              </a:solidFill>
            </a:endParaRPr>
          </a:p>
          <a:p>
            <a:r>
              <a:rPr lang="pt-BR" dirty="0" smtClean="0">
                <a:solidFill>
                  <a:srgbClr val="020306"/>
                </a:solidFill>
              </a:rPr>
              <a:t>1º mês: 8 gestantes</a:t>
            </a:r>
          </a:p>
          <a:p>
            <a:r>
              <a:rPr lang="pt-BR" dirty="0" smtClean="0">
                <a:solidFill>
                  <a:srgbClr val="020306"/>
                </a:solidFill>
              </a:rPr>
              <a:t>2º mês: 18 gestantes</a:t>
            </a:r>
          </a:p>
          <a:p>
            <a:r>
              <a:rPr lang="pt-BR" dirty="0" smtClean="0">
                <a:solidFill>
                  <a:srgbClr val="020306"/>
                </a:solidFill>
              </a:rPr>
              <a:t>3º mês: 23 gestantes</a:t>
            </a:r>
            <a:endParaRPr lang="pt-BR" dirty="0">
              <a:solidFill>
                <a:srgbClr val="0203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58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620688"/>
            <a:ext cx="9036496" cy="3312368"/>
          </a:xfrm>
        </p:spPr>
        <p:txBody>
          <a:bodyPr>
            <a:normAutofit fontScale="92500" lnSpcReduction="20000"/>
          </a:bodyPr>
          <a:lstStyle/>
          <a:p>
            <a:pPr marL="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pt-BR" sz="2300" b="1" dirty="0" smtClean="0">
                <a:solidFill>
                  <a:srgbClr val="020306"/>
                </a:solidFill>
              </a:rPr>
              <a:t>Meta </a:t>
            </a:r>
            <a:r>
              <a:rPr lang="pt-BR" sz="2300" b="1" dirty="0">
                <a:solidFill>
                  <a:srgbClr val="020306"/>
                </a:solidFill>
              </a:rPr>
              <a:t>6.4: </a:t>
            </a:r>
            <a:r>
              <a:rPr lang="pt-BR" sz="2300" dirty="0">
                <a:solidFill>
                  <a:srgbClr val="020306"/>
                </a:solidFill>
              </a:rPr>
              <a:t>Orientar 100% das gestantes sobre anticoncepção após o </a:t>
            </a:r>
            <a:r>
              <a:rPr lang="pt-BR" sz="2300" dirty="0" smtClean="0">
                <a:solidFill>
                  <a:srgbClr val="020306"/>
                </a:solidFill>
              </a:rPr>
              <a:t>parto.</a:t>
            </a:r>
          </a:p>
          <a:p>
            <a:pPr marL="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pt-BR" sz="2300" dirty="0" smtClean="0">
                <a:solidFill>
                  <a:srgbClr val="020306"/>
                </a:solidFill>
              </a:rPr>
              <a:t>Indicador 6.4Proporção </a:t>
            </a:r>
            <a:r>
              <a:rPr lang="pt-BR" sz="2300" dirty="0">
                <a:solidFill>
                  <a:srgbClr val="020306"/>
                </a:solidFill>
              </a:rPr>
              <a:t>de gestantes orientadas sobre anticoncepção após o parto</a:t>
            </a:r>
            <a:r>
              <a:rPr lang="pt-BR" sz="2300" dirty="0" smtClean="0">
                <a:solidFill>
                  <a:srgbClr val="020306"/>
                </a:solidFill>
              </a:rPr>
              <a:t>.</a:t>
            </a:r>
          </a:p>
          <a:p>
            <a:pPr marL="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pt-BR" sz="2300" b="1" dirty="0" smtClean="0">
                <a:solidFill>
                  <a:srgbClr val="020306"/>
                </a:solidFill>
              </a:rPr>
              <a:t>Meta </a:t>
            </a:r>
            <a:r>
              <a:rPr lang="pt-BR" sz="2300" b="1" dirty="0">
                <a:solidFill>
                  <a:srgbClr val="020306"/>
                </a:solidFill>
              </a:rPr>
              <a:t>6.5: </a:t>
            </a:r>
            <a:r>
              <a:rPr lang="pt-BR" sz="2300" dirty="0">
                <a:solidFill>
                  <a:srgbClr val="020306"/>
                </a:solidFill>
              </a:rPr>
              <a:t>Orientar 100% das gestantes sobre os riscos do tabagismo e do uso de álcool e drogas na </a:t>
            </a:r>
            <a:r>
              <a:rPr lang="pt-BR" sz="2300" dirty="0" smtClean="0">
                <a:solidFill>
                  <a:srgbClr val="020306"/>
                </a:solidFill>
              </a:rPr>
              <a:t>gestação.</a:t>
            </a:r>
          </a:p>
          <a:p>
            <a:pPr marL="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pt-BR" sz="2300" dirty="0">
                <a:solidFill>
                  <a:srgbClr val="020306"/>
                </a:solidFill>
              </a:rPr>
              <a:t>Indicador 6.5: Proporção de gestantes orientadas quanto aos riscos do tabagismo e sobre o uso do álcool e outras drogas</a:t>
            </a:r>
            <a:r>
              <a:rPr lang="pt-BR" sz="2300" dirty="0" smtClean="0">
                <a:solidFill>
                  <a:srgbClr val="020306"/>
                </a:solidFill>
              </a:rPr>
              <a:t>.</a:t>
            </a:r>
            <a:endParaRPr lang="pt-BR" sz="2300" dirty="0">
              <a:solidFill>
                <a:srgbClr val="020306"/>
              </a:solidFill>
            </a:endParaRPr>
          </a:p>
          <a:p>
            <a:pPr marL="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pt-BR" sz="2300" b="1" dirty="0" smtClean="0">
                <a:solidFill>
                  <a:srgbClr val="020306"/>
                </a:solidFill>
              </a:rPr>
              <a:t>Meta </a:t>
            </a:r>
            <a:r>
              <a:rPr lang="pt-BR" sz="2300" b="1" dirty="0">
                <a:solidFill>
                  <a:srgbClr val="020306"/>
                </a:solidFill>
              </a:rPr>
              <a:t>6.6: </a:t>
            </a:r>
            <a:r>
              <a:rPr lang="pt-BR" sz="2300" dirty="0">
                <a:solidFill>
                  <a:srgbClr val="020306"/>
                </a:solidFill>
              </a:rPr>
              <a:t>Orientar 100% das gestantes sobre higiene </a:t>
            </a:r>
            <a:r>
              <a:rPr lang="pt-BR" sz="2300" dirty="0" smtClean="0">
                <a:solidFill>
                  <a:srgbClr val="020306"/>
                </a:solidFill>
              </a:rPr>
              <a:t>bucal</a:t>
            </a:r>
          </a:p>
          <a:p>
            <a:pPr marL="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pt-BR" sz="2300" dirty="0">
                <a:solidFill>
                  <a:srgbClr val="020306"/>
                </a:solidFill>
              </a:rPr>
              <a:t>Indicador 6.6: Proporção de gestantes que receberam orientações sobre higiene bucal</a:t>
            </a:r>
            <a:r>
              <a:rPr lang="pt-BR" sz="2300" dirty="0" smtClean="0">
                <a:solidFill>
                  <a:srgbClr val="020306"/>
                </a:solidFill>
              </a:rPr>
              <a:t>.</a:t>
            </a:r>
            <a:endParaRPr lang="pt-BR" sz="2300" dirty="0" smtClean="0">
              <a:solidFill>
                <a:srgbClr val="020306"/>
              </a:solidFill>
              <a:sym typeface="Wingdings" panose="05000000000000000000" pitchFamily="2" charset="2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pt-BR" b="0" dirty="0" smtClean="0">
              <a:solidFill>
                <a:srgbClr val="020306"/>
              </a:solidFill>
            </a:endParaRPr>
          </a:p>
        </p:txBody>
      </p:sp>
      <p:pic>
        <p:nvPicPr>
          <p:cNvPr id="4" name="Picture 2" descr="logo">
            <a:hlinkClick r:id="rId2" tooltip="UNASUS - UFPEL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4221"/>
            <a:ext cx="1080120" cy="29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66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2609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8194" name="Gráfico 2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77072"/>
            <a:ext cx="4345365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107504" y="3573016"/>
            <a:ext cx="4752528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endParaRPr lang="pt-BR" b="0" dirty="0" smtClean="0"/>
          </a:p>
          <a:p>
            <a:pPr marL="342900" indent="-342900">
              <a:buFont typeface="Arial" pitchFamily="34" charset="0"/>
              <a:buChar char="•"/>
            </a:pPr>
            <a:endParaRPr lang="pt-BR" b="0" dirty="0" smtClean="0"/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61882" y="0"/>
            <a:ext cx="8208912" cy="57606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Objetivos, metas e resultados</a:t>
            </a:r>
            <a:endParaRPr lang="pt-B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39552" y="4388911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>
              <a:solidFill>
                <a:srgbClr val="00B050"/>
              </a:solidFill>
            </a:endParaRPr>
          </a:p>
          <a:p>
            <a:r>
              <a:rPr lang="pt-BR" dirty="0" smtClean="0">
                <a:solidFill>
                  <a:srgbClr val="020306"/>
                </a:solidFill>
              </a:rPr>
              <a:t>1º mês: 8 gestantes</a:t>
            </a:r>
          </a:p>
          <a:p>
            <a:r>
              <a:rPr lang="pt-BR" dirty="0" smtClean="0">
                <a:solidFill>
                  <a:srgbClr val="020306"/>
                </a:solidFill>
              </a:rPr>
              <a:t>2º mês: 18 gestantes</a:t>
            </a:r>
          </a:p>
          <a:p>
            <a:r>
              <a:rPr lang="pt-BR" dirty="0" smtClean="0">
                <a:solidFill>
                  <a:srgbClr val="020306"/>
                </a:solidFill>
              </a:rPr>
              <a:t>3º mês: 23 gestantes</a:t>
            </a:r>
            <a:endParaRPr lang="pt-BR" dirty="0">
              <a:solidFill>
                <a:srgbClr val="0203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5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348880"/>
            <a:ext cx="8640960" cy="1296144"/>
          </a:xfrm>
        </p:spPr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chemeClr val="accent3">
                    <a:lumMod val="75000"/>
                  </a:schemeClr>
                </a:solidFill>
              </a:rPr>
              <a:t>Resultados dos indicadores de puerpério</a:t>
            </a:r>
            <a:endParaRPr lang="pt-BR" dirty="0"/>
          </a:p>
        </p:txBody>
      </p:sp>
      <p:pic>
        <p:nvPicPr>
          <p:cNvPr id="4" name="Picture 2" descr="logo">
            <a:hlinkClick r:id="rId2" tooltip="UNASUS - UFPEL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25785"/>
            <a:ext cx="1080120" cy="29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83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4995" y="31647"/>
            <a:ext cx="8208912" cy="68072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Objetivos, metas e resultados</a:t>
            </a:r>
            <a:endParaRPr lang="pt-B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836712"/>
            <a:ext cx="9036496" cy="590465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400" dirty="0">
                <a:solidFill>
                  <a:srgbClr val="020306"/>
                </a:solidFill>
              </a:rPr>
              <a:t>Objetivo 1: </a:t>
            </a:r>
            <a:r>
              <a:rPr lang="pt-BR" sz="2400" b="0" dirty="0">
                <a:solidFill>
                  <a:srgbClr val="020306"/>
                </a:solidFill>
              </a:rPr>
              <a:t>Ampliar a cobertura da atenção a </a:t>
            </a:r>
            <a:r>
              <a:rPr lang="pt-BR" sz="2400" b="0" dirty="0" smtClean="0">
                <a:solidFill>
                  <a:srgbClr val="020306"/>
                </a:solidFill>
              </a:rPr>
              <a:t>puérperas.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400" dirty="0" smtClean="0">
                <a:solidFill>
                  <a:srgbClr val="020306"/>
                </a:solidFill>
              </a:rPr>
              <a:t>Meta </a:t>
            </a:r>
            <a:r>
              <a:rPr lang="pt-BR" sz="2400" dirty="0">
                <a:solidFill>
                  <a:srgbClr val="020306"/>
                </a:solidFill>
              </a:rPr>
              <a:t>1.1: </a:t>
            </a:r>
            <a:r>
              <a:rPr lang="pt-BR" sz="2400" b="0" dirty="0">
                <a:solidFill>
                  <a:srgbClr val="020306"/>
                </a:solidFill>
              </a:rPr>
              <a:t>Garantir o cadastro das puérperas no programa de Pré-Natal e Puerpério da Unidade de Saúde consulta puerperal antes dos 42 dias após o </a:t>
            </a:r>
            <a:r>
              <a:rPr lang="pt-BR" sz="2400" b="0" dirty="0" smtClean="0">
                <a:solidFill>
                  <a:srgbClr val="020306"/>
                </a:solidFill>
              </a:rPr>
              <a:t>parto</a:t>
            </a:r>
            <a:r>
              <a:rPr lang="pt-BR" sz="2400" b="0" dirty="0" smtClean="0">
                <a:solidFill>
                  <a:srgbClr val="020306"/>
                </a:solidFill>
                <a:sym typeface="Wingdings" panose="05000000000000000000" pitchFamily="2" charset="2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400" b="0" dirty="0">
                <a:solidFill>
                  <a:srgbClr val="020306"/>
                </a:solidFill>
              </a:rPr>
              <a:t>Indicador 1.1: Proporção de puérperas com consulta até 42 dias após o </a:t>
            </a:r>
            <a:r>
              <a:rPr lang="pt-BR" sz="2400" b="0" dirty="0" smtClean="0">
                <a:solidFill>
                  <a:srgbClr val="020306"/>
                </a:solidFill>
              </a:rPr>
              <a:t>parto.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b="0" dirty="0" smtClean="0">
              <a:solidFill>
                <a:srgbClr val="020306"/>
              </a:solidFill>
            </a:endParaRPr>
          </a:p>
        </p:txBody>
      </p:sp>
      <p:pic>
        <p:nvPicPr>
          <p:cNvPr id="4" name="Picture 2" descr="logo">
            <a:hlinkClick r:id="rId3" tooltip="UNASUS - UFPEL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25785"/>
            <a:ext cx="1080120" cy="29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66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9" name="Objet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3481696"/>
              </p:ext>
            </p:extLst>
          </p:nvPr>
        </p:nvGraphicFramePr>
        <p:xfrm>
          <a:off x="3923929" y="3861048"/>
          <a:ext cx="4968552" cy="2978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9" name="Gráfico" r:id="rId6" imgW="4730906" imgH="2664183" progId="Excel.Chart.8">
                  <p:embed/>
                </p:oleObj>
              </mc:Choice>
              <mc:Fallback>
                <p:oleObj name="Gráfico" r:id="rId6" imgW="4730906" imgH="2664183" progId="Excel.Chart.8">
                  <p:embed/>
                  <p:pic>
                    <p:nvPicPr>
                      <p:cNvPr id="0" name="Gráfico 8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9" y="3861048"/>
                        <a:ext cx="4968552" cy="297872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52400" y="281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539552" y="4388911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>
              <a:solidFill>
                <a:srgbClr val="00B050"/>
              </a:solidFill>
            </a:endParaRPr>
          </a:p>
          <a:p>
            <a:r>
              <a:rPr lang="pt-BR" dirty="0" smtClean="0">
                <a:solidFill>
                  <a:srgbClr val="020306"/>
                </a:solidFill>
              </a:rPr>
              <a:t>1º mês: 4 puérperas</a:t>
            </a:r>
          </a:p>
          <a:p>
            <a:r>
              <a:rPr lang="pt-BR" dirty="0" smtClean="0">
                <a:solidFill>
                  <a:srgbClr val="020306"/>
                </a:solidFill>
              </a:rPr>
              <a:t>2º mês: 6 puérperas</a:t>
            </a:r>
          </a:p>
          <a:p>
            <a:r>
              <a:rPr lang="pt-BR" dirty="0" smtClean="0">
                <a:solidFill>
                  <a:srgbClr val="020306"/>
                </a:solidFill>
              </a:rPr>
              <a:t>3º mês: </a:t>
            </a:r>
            <a:r>
              <a:rPr lang="pt-BR" dirty="0">
                <a:solidFill>
                  <a:srgbClr val="020306"/>
                </a:solidFill>
              </a:rPr>
              <a:t>8</a:t>
            </a:r>
            <a:r>
              <a:rPr lang="pt-BR" dirty="0" smtClean="0">
                <a:solidFill>
                  <a:srgbClr val="020306"/>
                </a:solidFill>
              </a:rPr>
              <a:t> puérperas</a:t>
            </a:r>
            <a:endParaRPr lang="pt-BR" dirty="0">
              <a:solidFill>
                <a:srgbClr val="0203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92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648" y="81064"/>
            <a:ext cx="8208912" cy="57606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Objetivos, metas e resultados</a:t>
            </a:r>
            <a:endParaRPr lang="pt-B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623" y="692696"/>
            <a:ext cx="8820472" cy="5788383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2100" dirty="0">
                <a:solidFill>
                  <a:srgbClr val="020306"/>
                </a:solidFill>
              </a:rPr>
              <a:t>Objetivo 2: </a:t>
            </a:r>
            <a:r>
              <a:rPr lang="pt-BR" sz="2100" b="0" dirty="0">
                <a:solidFill>
                  <a:srgbClr val="020306"/>
                </a:solidFill>
              </a:rPr>
              <a:t>Melhorar a qualidade da atenção às puérperas na Unidade de </a:t>
            </a:r>
            <a:r>
              <a:rPr lang="pt-BR" sz="2100" b="0" dirty="0" smtClean="0">
                <a:solidFill>
                  <a:srgbClr val="020306"/>
                </a:solidFill>
              </a:rPr>
              <a:t>Saúde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2100" dirty="0" smtClean="0">
                <a:solidFill>
                  <a:srgbClr val="020306"/>
                </a:solidFill>
              </a:rPr>
              <a:t>Meta </a:t>
            </a:r>
            <a:r>
              <a:rPr lang="pt-BR" sz="2100" dirty="0">
                <a:solidFill>
                  <a:srgbClr val="020306"/>
                </a:solidFill>
              </a:rPr>
              <a:t>2.1: </a:t>
            </a:r>
            <a:r>
              <a:rPr lang="pt-BR" sz="2100" b="0" dirty="0">
                <a:solidFill>
                  <a:srgbClr val="020306"/>
                </a:solidFill>
              </a:rPr>
              <a:t>Examinar as mamas em 100% das puérperas cadastradas no </a:t>
            </a:r>
            <a:r>
              <a:rPr lang="pt-BR" sz="2100" b="0" dirty="0" smtClean="0">
                <a:solidFill>
                  <a:srgbClr val="020306"/>
                </a:solidFill>
              </a:rPr>
              <a:t>Programa.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2100" b="0" dirty="0">
                <a:solidFill>
                  <a:srgbClr val="020306"/>
                </a:solidFill>
              </a:rPr>
              <a:t>Indicador 2.1: Proporção de puérperas que realizaram exame das mamas.</a:t>
            </a:r>
            <a:endParaRPr lang="pt-BR" sz="2100" b="0" dirty="0" smtClean="0">
              <a:solidFill>
                <a:srgbClr val="020306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2100" dirty="0" smtClean="0">
                <a:solidFill>
                  <a:srgbClr val="020306"/>
                </a:solidFill>
              </a:rPr>
              <a:t>Meta </a:t>
            </a:r>
            <a:r>
              <a:rPr lang="pt-BR" sz="2100" dirty="0">
                <a:solidFill>
                  <a:srgbClr val="020306"/>
                </a:solidFill>
              </a:rPr>
              <a:t>2.2: </a:t>
            </a:r>
            <a:r>
              <a:rPr lang="pt-BR" sz="2100" b="0" dirty="0">
                <a:solidFill>
                  <a:srgbClr val="020306"/>
                </a:solidFill>
              </a:rPr>
              <a:t>Examinar o abdome em 100% de puérperas cadastradas no </a:t>
            </a:r>
            <a:r>
              <a:rPr lang="pt-BR" sz="2100" b="0" dirty="0" smtClean="0">
                <a:solidFill>
                  <a:srgbClr val="020306"/>
                </a:solidFill>
              </a:rPr>
              <a:t>Programa</a:t>
            </a:r>
            <a:r>
              <a:rPr lang="pt-BR" sz="2100" b="0" dirty="0">
                <a:solidFill>
                  <a:srgbClr val="020306"/>
                </a:solidFill>
                <a:sym typeface="Wingdings" panose="05000000000000000000" pitchFamily="2" charset="2"/>
              </a:rPr>
              <a:t>	</a:t>
            </a:r>
            <a:endParaRPr lang="pt-BR" sz="2100" b="0" dirty="0" smtClean="0">
              <a:solidFill>
                <a:srgbClr val="020306"/>
              </a:solidFill>
              <a:sym typeface="Wingdings" panose="05000000000000000000" pitchFamily="2" charset="2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2100" b="0" dirty="0">
                <a:solidFill>
                  <a:srgbClr val="020306"/>
                </a:solidFill>
              </a:rPr>
              <a:t>Indicador 2.2: Proporção de puérperas com o abdome examinado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pt-BR" sz="2100" b="0" dirty="0" smtClean="0">
              <a:solidFill>
                <a:srgbClr val="020306"/>
              </a:solidFill>
              <a:sym typeface="Wingdings" panose="05000000000000000000" pitchFamily="2" charset="2"/>
            </a:endParaRP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2100" b="0" dirty="0" smtClean="0">
              <a:solidFill>
                <a:srgbClr val="020306"/>
              </a:solidFill>
            </a:endParaRP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2100" b="0" dirty="0" smtClean="0">
              <a:solidFill>
                <a:srgbClr val="020306"/>
              </a:solidFill>
            </a:endParaRPr>
          </a:p>
        </p:txBody>
      </p:sp>
      <p:pic>
        <p:nvPicPr>
          <p:cNvPr id="4" name="Picture 2" descr="logo">
            <a:hlinkClick r:id="rId2" tooltip="UNASUS - UFPEL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4221"/>
            <a:ext cx="1080120" cy="29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66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52400" y="281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2290" name="Gráfico 3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789040"/>
            <a:ext cx="5144857" cy="294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539552" y="4388911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>
              <a:solidFill>
                <a:srgbClr val="00B050"/>
              </a:solidFill>
            </a:endParaRPr>
          </a:p>
          <a:p>
            <a:r>
              <a:rPr lang="pt-BR" dirty="0" smtClean="0">
                <a:solidFill>
                  <a:srgbClr val="020306"/>
                </a:solidFill>
              </a:rPr>
              <a:t>1º mês: 4 puérperas</a:t>
            </a:r>
          </a:p>
          <a:p>
            <a:r>
              <a:rPr lang="pt-BR" dirty="0" smtClean="0">
                <a:solidFill>
                  <a:srgbClr val="020306"/>
                </a:solidFill>
              </a:rPr>
              <a:t>2º mês: 6 puérperas</a:t>
            </a:r>
          </a:p>
          <a:p>
            <a:r>
              <a:rPr lang="pt-BR" dirty="0" smtClean="0">
                <a:solidFill>
                  <a:srgbClr val="020306"/>
                </a:solidFill>
              </a:rPr>
              <a:t>3º mês: </a:t>
            </a:r>
            <a:r>
              <a:rPr lang="pt-BR" dirty="0">
                <a:solidFill>
                  <a:srgbClr val="020306"/>
                </a:solidFill>
              </a:rPr>
              <a:t>8</a:t>
            </a:r>
            <a:r>
              <a:rPr lang="pt-BR" dirty="0" smtClean="0">
                <a:solidFill>
                  <a:srgbClr val="020306"/>
                </a:solidFill>
              </a:rPr>
              <a:t> puérperas</a:t>
            </a:r>
            <a:endParaRPr lang="pt-BR" dirty="0">
              <a:solidFill>
                <a:srgbClr val="0203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275" y="184221"/>
            <a:ext cx="8208912" cy="57606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Objetivos, metas e resultados</a:t>
            </a:r>
            <a:endParaRPr lang="pt-B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" y="1196752"/>
            <a:ext cx="8740080" cy="576064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2100" dirty="0" smtClean="0">
                <a:solidFill>
                  <a:srgbClr val="020306"/>
                </a:solidFill>
              </a:rPr>
              <a:t>Meta </a:t>
            </a:r>
            <a:r>
              <a:rPr lang="pt-BR" sz="2100" dirty="0">
                <a:solidFill>
                  <a:srgbClr val="020306"/>
                </a:solidFill>
              </a:rPr>
              <a:t>2.3: </a:t>
            </a:r>
            <a:r>
              <a:rPr lang="pt-BR" sz="2100" b="0" dirty="0">
                <a:solidFill>
                  <a:srgbClr val="020306"/>
                </a:solidFill>
              </a:rPr>
              <a:t>Realizar </a:t>
            </a:r>
            <a:r>
              <a:rPr lang="pt-BR" sz="2100" b="0" dirty="0" smtClean="0">
                <a:solidFill>
                  <a:srgbClr val="020306"/>
                </a:solidFill>
              </a:rPr>
              <a:t>exame </a:t>
            </a:r>
            <a:r>
              <a:rPr lang="pt-BR" sz="2100" b="0" dirty="0">
                <a:solidFill>
                  <a:srgbClr val="020306"/>
                </a:solidFill>
              </a:rPr>
              <a:t>ginecológico em 100% das puérperas</a:t>
            </a:r>
            <a:endParaRPr lang="pt-BR" sz="2100" b="0" dirty="0" smtClean="0">
              <a:solidFill>
                <a:srgbClr val="020306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2100" b="0" dirty="0" smtClean="0">
                <a:solidFill>
                  <a:srgbClr val="020306"/>
                </a:solidFill>
              </a:rPr>
              <a:t>Indicador </a:t>
            </a:r>
            <a:r>
              <a:rPr lang="pt-BR" sz="2100" b="0" dirty="0">
                <a:solidFill>
                  <a:srgbClr val="020306"/>
                </a:solidFill>
              </a:rPr>
              <a:t>2.3: Proporção de puérperas que receberam exame ginecológico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2100" b="0" dirty="0" smtClean="0">
              <a:solidFill>
                <a:srgbClr val="020306"/>
              </a:solidFill>
            </a:endParaRPr>
          </a:p>
        </p:txBody>
      </p:sp>
      <p:pic>
        <p:nvPicPr>
          <p:cNvPr id="4" name="Picture 2" descr="logo">
            <a:hlinkClick r:id="rId2" tooltip="UNASUS - UFPEL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4221"/>
            <a:ext cx="1080120" cy="29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66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52400" y="281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3314" name="Gráfico 3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56992"/>
            <a:ext cx="5112568" cy="3501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539552" y="4388911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>
              <a:solidFill>
                <a:srgbClr val="00B050"/>
              </a:solidFill>
            </a:endParaRPr>
          </a:p>
          <a:p>
            <a:r>
              <a:rPr lang="pt-BR" dirty="0" smtClean="0">
                <a:solidFill>
                  <a:srgbClr val="020306"/>
                </a:solidFill>
              </a:rPr>
              <a:t>1º mês: </a:t>
            </a:r>
            <a:r>
              <a:rPr lang="pt-BR" dirty="0">
                <a:solidFill>
                  <a:srgbClr val="020306"/>
                </a:solidFill>
              </a:rPr>
              <a:t>1</a:t>
            </a:r>
            <a:r>
              <a:rPr lang="pt-BR" dirty="0" smtClean="0">
                <a:solidFill>
                  <a:srgbClr val="020306"/>
                </a:solidFill>
              </a:rPr>
              <a:t> puérperas</a:t>
            </a:r>
          </a:p>
          <a:p>
            <a:r>
              <a:rPr lang="pt-BR" dirty="0" smtClean="0">
                <a:solidFill>
                  <a:srgbClr val="020306"/>
                </a:solidFill>
              </a:rPr>
              <a:t>2º mês: </a:t>
            </a:r>
            <a:r>
              <a:rPr lang="pt-BR" dirty="0">
                <a:solidFill>
                  <a:srgbClr val="020306"/>
                </a:solidFill>
              </a:rPr>
              <a:t>2</a:t>
            </a:r>
            <a:r>
              <a:rPr lang="pt-BR" dirty="0" smtClean="0">
                <a:solidFill>
                  <a:srgbClr val="020306"/>
                </a:solidFill>
              </a:rPr>
              <a:t> puérperas</a:t>
            </a:r>
          </a:p>
          <a:p>
            <a:r>
              <a:rPr lang="pt-BR" dirty="0" smtClean="0">
                <a:solidFill>
                  <a:srgbClr val="020306"/>
                </a:solidFill>
              </a:rPr>
              <a:t>3º mês: 3 puérperas</a:t>
            </a:r>
            <a:endParaRPr lang="pt-BR" dirty="0">
              <a:solidFill>
                <a:srgbClr val="0203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08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" y="42414"/>
            <a:ext cx="7560840" cy="57606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Objetivos, metas e resultados</a:t>
            </a:r>
            <a:endParaRPr lang="pt-B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6904" y="620689"/>
            <a:ext cx="8775576" cy="3600399"/>
          </a:xfrm>
        </p:spPr>
        <p:txBody>
          <a:bodyPr>
            <a:normAutofit lnSpcReduction="10000"/>
          </a:bodyPr>
          <a:lstStyle/>
          <a:p>
            <a:pPr marL="0" lvl="1" indent="0" algn="just">
              <a:spcBef>
                <a:spcPts val="0"/>
              </a:spcBef>
              <a:buNone/>
            </a:pPr>
            <a:r>
              <a:rPr lang="pt-BR" sz="2100" b="1" dirty="0" smtClean="0">
                <a:solidFill>
                  <a:srgbClr val="020306"/>
                </a:solidFill>
              </a:rPr>
              <a:t>Meta </a:t>
            </a:r>
            <a:r>
              <a:rPr lang="pt-BR" sz="2100" b="1" dirty="0">
                <a:solidFill>
                  <a:srgbClr val="020306"/>
                </a:solidFill>
              </a:rPr>
              <a:t>2.4: </a:t>
            </a:r>
            <a:r>
              <a:rPr lang="pt-BR" sz="2100" dirty="0">
                <a:solidFill>
                  <a:srgbClr val="020306"/>
                </a:solidFill>
              </a:rPr>
              <a:t>Avaliar o estado psíquico em 100% das puérperas cadastradas no </a:t>
            </a:r>
            <a:r>
              <a:rPr lang="pt-BR" sz="2100" dirty="0" smtClean="0">
                <a:solidFill>
                  <a:srgbClr val="020306"/>
                </a:solidFill>
              </a:rPr>
              <a:t>Programa.</a:t>
            </a:r>
          </a:p>
          <a:p>
            <a:pPr marL="0" lvl="1" indent="0" algn="just">
              <a:spcBef>
                <a:spcPts val="0"/>
              </a:spcBef>
              <a:buNone/>
            </a:pPr>
            <a:r>
              <a:rPr lang="pt-BR" sz="2100" dirty="0">
                <a:solidFill>
                  <a:srgbClr val="020306"/>
                </a:solidFill>
              </a:rPr>
              <a:t>Indicador 2.4: Proporção de puérperas com avaliação do estado </a:t>
            </a:r>
            <a:r>
              <a:rPr lang="pt-BR" sz="2100" dirty="0" smtClean="0">
                <a:solidFill>
                  <a:srgbClr val="020306"/>
                </a:solidFill>
              </a:rPr>
              <a:t>psíquico.</a:t>
            </a:r>
            <a:endParaRPr lang="pt-BR" sz="2100" dirty="0">
              <a:solidFill>
                <a:srgbClr val="020306"/>
              </a:solidFill>
            </a:endParaRPr>
          </a:p>
          <a:p>
            <a:pPr marL="0" lvl="1" indent="0" algn="just">
              <a:spcBef>
                <a:spcPts val="0"/>
              </a:spcBef>
              <a:buNone/>
            </a:pPr>
            <a:r>
              <a:rPr lang="pt-BR" sz="2100" b="1" dirty="0" smtClean="0">
                <a:solidFill>
                  <a:srgbClr val="020306"/>
                </a:solidFill>
              </a:rPr>
              <a:t>Meta </a:t>
            </a:r>
            <a:r>
              <a:rPr lang="pt-BR" sz="2100" b="1" dirty="0">
                <a:solidFill>
                  <a:srgbClr val="020306"/>
                </a:solidFill>
              </a:rPr>
              <a:t>2.5: </a:t>
            </a:r>
            <a:r>
              <a:rPr lang="pt-BR" sz="2100" dirty="0">
                <a:solidFill>
                  <a:srgbClr val="020306"/>
                </a:solidFill>
              </a:rPr>
              <a:t>Avaliar intercorrências em 100% das puérperas cadastradas no </a:t>
            </a:r>
            <a:r>
              <a:rPr lang="pt-BR" sz="2100" dirty="0" smtClean="0">
                <a:solidFill>
                  <a:srgbClr val="020306"/>
                </a:solidFill>
              </a:rPr>
              <a:t>Programa.</a:t>
            </a:r>
            <a:endParaRPr lang="pt-BR" sz="2100" dirty="0">
              <a:solidFill>
                <a:srgbClr val="020306"/>
              </a:solidFill>
            </a:endParaRPr>
          </a:p>
          <a:p>
            <a:pPr marL="0" lvl="1" indent="0" algn="just">
              <a:spcBef>
                <a:spcPts val="0"/>
              </a:spcBef>
              <a:buNone/>
            </a:pPr>
            <a:r>
              <a:rPr lang="pt-BR" sz="2100" dirty="0">
                <a:solidFill>
                  <a:srgbClr val="020306"/>
                </a:solidFill>
              </a:rPr>
              <a:t>Indicador 2.5: Proporção de puérperas com avaliação para </a:t>
            </a:r>
            <a:r>
              <a:rPr lang="pt-BR" sz="2100" dirty="0" smtClean="0">
                <a:solidFill>
                  <a:srgbClr val="020306"/>
                </a:solidFill>
              </a:rPr>
              <a:t>intercorrências.</a:t>
            </a:r>
          </a:p>
          <a:p>
            <a:pPr marL="0" lvl="1" indent="0" algn="just">
              <a:spcBef>
                <a:spcPts val="0"/>
              </a:spcBef>
              <a:buNone/>
            </a:pPr>
            <a:r>
              <a:rPr lang="pt-BR" sz="2100" b="1" dirty="0" smtClean="0">
                <a:solidFill>
                  <a:srgbClr val="020306"/>
                </a:solidFill>
              </a:rPr>
              <a:t>Meta </a:t>
            </a:r>
            <a:r>
              <a:rPr lang="pt-BR" sz="2100" b="1" dirty="0">
                <a:solidFill>
                  <a:srgbClr val="020306"/>
                </a:solidFill>
              </a:rPr>
              <a:t>2.6: </a:t>
            </a:r>
            <a:r>
              <a:rPr lang="pt-BR" sz="2100" dirty="0">
                <a:solidFill>
                  <a:srgbClr val="020306"/>
                </a:solidFill>
              </a:rPr>
              <a:t>Prescrever a 100% das puérperas um dos métodos de </a:t>
            </a:r>
            <a:r>
              <a:rPr lang="pt-BR" sz="2100" dirty="0" smtClean="0">
                <a:solidFill>
                  <a:srgbClr val="020306"/>
                </a:solidFill>
              </a:rPr>
              <a:t>anticoncepção.</a:t>
            </a:r>
          </a:p>
          <a:p>
            <a:pPr marL="0" lvl="1" indent="0" algn="just">
              <a:spcBef>
                <a:spcPts val="0"/>
              </a:spcBef>
              <a:buNone/>
            </a:pPr>
            <a:r>
              <a:rPr lang="pt-BR" sz="2100" dirty="0">
                <a:solidFill>
                  <a:srgbClr val="020306"/>
                </a:solidFill>
              </a:rPr>
              <a:t>Indicador 2.6: Proporção de puérperas com prescrição de algum método de </a:t>
            </a:r>
            <a:r>
              <a:rPr lang="pt-BR" sz="2100" dirty="0" smtClean="0">
                <a:solidFill>
                  <a:srgbClr val="020306"/>
                </a:solidFill>
              </a:rPr>
              <a:t>anticoncepção.</a:t>
            </a:r>
            <a:endParaRPr lang="pt-BR" sz="2100" dirty="0">
              <a:solidFill>
                <a:srgbClr val="020306"/>
              </a:solidFill>
            </a:endParaRPr>
          </a:p>
        </p:txBody>
      </p:sp>
      <p:pic>
        <p:nvPicPr>
          <p:cNvPr id="4" name="Picture 2" descr="logo">
            <a:hlinkClick r:id="rId2" tooltip="UNASUS - UFPEL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4221"/>
            <a:ext cx="1080120" cy="29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66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52400" y="281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4338" name="Gráfico 3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05064"/>
            <a:ext cx="5056615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539552" y="4388911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>
              <a:solidFill>
                <a:srgbClr val="00B050"/>
              </a:solidFill>
            </a:endParaRPr>
          </a:p>
          <a:p>
            <a:r>
              <a:rPr lang="pt-BR" dirty="0" smtClean="0">
                <a:solidFill>
                  <a:srgbClr val="020306"/>
                </a:solidFill>
              </a:rPr>
              <a:t>1º mês: 4 puérperas</a:t>
            </a:r>
          </a:p>
          <a:p>
            <a:r>
              <a:rPr lang="pt-BR" dirty="0" smtClean="0">
                <a:solidFill>
                  <a:srgbClr val="020306"/>
                </a:solidFill>
              </a:rPr>
              <a:t>2º mês: 6 puérperas</a:t>
            </a:r>
          </a:p>
          <a:p>
            <a:r>
              <a:rPr lang="pt-BR" dirty="0" smtClean="0">
                <a:solidFill>
                  <a:srgbClr val="020306"/>
                </a:solidFill>
              </a:rPr>
              <a:t>3º mês: </a:t>
            </a:r>
            <a:r>
              <a:rPr lang="pt-BR" dirty="0">
                <a:solidFill>
                  <a:srgbClr val="020306"/>
                </a:solidFill>
              </a:rPr>
              <a:t>8</a:t>
            </a:r>
            <a:r>
              <a:rPr lang="pt-BR" dirty="0" smtClean="0">
                <a:solidFill>
                  <a:srgbClr val="020306"/>
                </a:solidFill>
              </a:rPr>
              <a:t> puérperas</a:t>
            </a:r>
            <a:endParaRPr lang="pt-BR" dirty="0">
              <a:solidFill>
                <a:srgbClr val="0203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56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494" y="42414"/>
            <a:ext cx="8208912" cy="57606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Objetivos, metas e resultados</a:t>
            </a:r>
            <a:endParaRPr lang="pt-B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" y="1052736"/>
            <a:ext cx="8740080" cy="5544616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2100" dirty="0">
                <a:solidFill>
                  <a:srgbClr val="020306"/>
                </a:solidFill>
              </a:rPr>
              <a:t>Objetivo 3: </a:t>
            </a:r>
            <a:r>
              <a:rPr lang="pt-BR" sz="2100" b="0" dirty="0">
                <a:solidFill>
                  <a:srgbClr val="020306"/>
                </a:solidFill>
              </a:rPr>
              <a:t>Melhorar a adesão das mães ao </a:t>
            </a:r>
            <a:r>
              <a:rPr lang="pt-BR" sz="2100" b="0" dirty="0" smtClean="0">
                <a:solidFill>
                  <a:srgbClr val="020306"/>
                </a:solidFill>
              </a:rPr>
              <a:t>puerpério.</a:t>
            </a:r>
            <a:endParaRPr lang="pt-BR" sz="2100" b="0" dirty="0">
              <a:solidFill>
                <a:srgbClr val="020306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2100" dirty="0" smtClean="0">
                <a:solidFill>
                  <a:srgbClr val="020306"/>
                </a:solidFill>
              </a:rPr>
              <a:t>Meta </a:t>
            </a:r>
            <a:r>
              <a:rPr lang="pt-BR" sz="2100" dirty="0">
                <a:solidFill>
                  <a:srgbClr val="020306"/>
                </a:solidFill>
              </a:rPr>
              <a:t>3.1</a:t>
            </a:r>
            <a:r>
              <a:rPr lang="pt-BR" sz="2100" b="0" dirty="0">
                <a:solidFill>
                  <a:srgbClr val="020306"/>
                </a:solidFill>
              </a:rPr>
              <a:t>: Realizar busca ativa em 100% das puérperas que não realizaram a consulta de puerpério até 30 dias após o </a:t>
            </a:r>
            <a:r>
              <a:rPr lang="pt-BR" sz="2100" b="0" dirty="0" smtClean="0">
                <a:solidFill>
                  <a:srgbClr val="020306"/>
                </a:solidFill>
              </a:rPr>
              <a:t>parto.</a:t>
            </a:r>
            <a:endParaRPr lang="pt-BR" sz="2100" b="0" dirty="0">
              <a:solidFill>
                <a:srgbClr val="020306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2100" b="0" dirty="0">
                <a:solidFill>
                  <a:srgbClr val="020306"/>
                </a:solidFill>
              </a:rPr>
              <a:t>Indicador 3.1: Proporção de puérperas faltosas à consulta que receberam busca ativa</a:t>
            </a:r>
            <a:r>
              <a:rPr lang="pt-BR" sz="2100" b="0" dirty="0" smtClean="0">
                <a:solidFill>
                  <a:srgbClr val="020306"/>
                </a:solidFill>
              </a:rPr>
              <a:t>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pt-BR" sz="2100" b="0" dirty="0">
              <a:solidFill>
                <a:srgbClr val="020306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pt-BR" sz="2100" b="0" dirty="0">
              <a:solidFill>
                <a:srgbClr val="020306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pt-BR" sz="2100" b="0" dirty="0">
              <a:solidFill>
                <a:srgbClr val="020306"/>
              </a:solidFill>
            </a:endParaRPr>
          </a:p>
        </p:txBody>
      </p:sp>
      <p:pic>
        <p:nvPicPr>
          <p:cNvPr id="4" name="Picture 2" descr="logo">
            <a:hlinkClick r:id="rId2" tooltip="UNASUS - UFPEL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4221"/>
            <a:ext cx="1080120" cy="29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66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52400" y="281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4338" name="Gráfico 3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730" y="4085665"/>
            <a:ext cx="473075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611560" y="3717032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>
              <a:solidFill>
                <a:srgbClr val="00B050"/>
              </a:solidFill>
            </a:endParaRPr>
          </a:p>
          <a:p>
            <a:r>
              <a:rPr lang="pt-BR" dirty="0" smtClean="0">
                <a:solidFill>
                  <a:srgbClr val="020306"/>
                </a:solidFill>
              </a:rPr>
              <a:t>1º mês: </a:t>
            </a:r>
            <a:r>
              <a:rPr lang="pt-BR" dirty="0">
                <a:solidFill>
                  <a:srgbClr val="020306"/>
                </a:solidFill>
              </a:rPr>
              <a:t>2</a:t>
            </a:r>
            <a:r>
              <a:rPr lang="pt-BR" dirty="0" smtClean="0">
                <a:solidFill>
                  <a:srgbClr val="020306"/>
                </a:solidFill>
              </a:rPr>
              <a:t> puérperas</a:t>
            </a:r>
          </a:p>
          <a:p>
            <a:r>
              <a:rPr lang="pt-BR" dirty="0" smtClean="0">
                <a:solidFill>
                  <a:srgbClr val="020306"/>
                </a:solidFill>
              </a:rPr>
              <a:t>2º mês: </a:t>
            </a:r>
            <a:r>
              <a:rPr lang="pt-BR" dirty="0">
                <a:solidFill>
                  <a:srgbClr val="020306"/>
                </a:solidFill>
              </a:rPr>
              <a:t>2</a:t>
            </a:r>
            <a:r>
              <a:rPr lang="pt-BR" dirty="0" smtClean="0">
                <a:solidFill>
                  <a:srgbClr val="020306"/>
                </a:solidFill>
              </a:rPr>
              <a:t> puérperas</a:t>
            </a:r>
          </a:p>
          <a:p>
            <a:r>
              <a:rPr lang="pt-BR" dirty="0" smtClean="0">
                <a:solidFill>
                  <a:srgbClr val="020306"/>
                </a:solidFill>
              </a:rPr>
              <a:t>3º mês: 2 puérperas</a:t>
            </a:r>
            <a:endParaRPr lang="pt-BR" dirty="0">
              <a:solidFill>
                <a:srgbClr val="0203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7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494" y="42414"/>
            <a:ext cx="8208912" cy="57606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Objetivos, metas e resultados</a:t>
            </a:r>
            <a:endParaRPr lang="pt-B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" y="692697"/>
            <a:ext cx="8740080" cy="5544616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endParaRPr lang="pt-BR" sz="2100" dirty="0" smtClean="0">
              <a:solidFill>
                <a:srgbClr val="020306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2100" dirty="0" smtClean="0">
                <a:solidFill>
                  <a:srgbClr val="020306"/>
                </a:solidFill>
              </a:rPr>
              <a:t>Objetivo </a:t>
            </a:r>
            <a:r>
              <a:rPr lang="pt-BR" sz="2100" dirty="0">
                <a:solidFill>
                  <a:srgbClr val="020306"/>
                </a:solidFill>
              </a:rPr>
              <a:t>4: </a:t>
            </a:r>
            <a:r>
              <a:rPr lang="pt-BR" sz="2100" b="0" dirty="0">
                <a:solidFill>
                  <a:srgbClr val="020306"/>
                </a:solidFill>
              </a:rPr>
              <a:t>Melhorar o registro das </a:t>
            </a:r>
            <a:r>
              <a:rPr lang="pt-BR" sz="2100" b="0" dirty="0" smtClean="0">
                <a:solidFill>
                  <a:srgbClr val="020306"/>
                </a:solidFill>
              </a:rPr>
              <a:t>informações.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2100" dirty="0" smtClean="0">
                <a:solidFill>
                  <a:srgbClr val="020306"/>
                </a:solidFill>
              </a:rPr>
              <a:t>Meta </a:t>
            </a:r>
            <a:r>
              <a:rPr lang="pt-BR" sz="2100" dirty="0">
                <a:solidFill>
                  <a:srgbClr val="020306"/>
                </a:solidFill>
              </a:rPr>
              <a:t>4.1: </a:t>
            </a:r>
            <a:r>
              <a:rPr lang="pt-BR" sz="2100" b="0" dirty="0">
                <a:solidFill>
                  <a:srgbClr val="020306"/>
                </a:solidFill>
              </a:rPr>
              <a:t>Manter registro na ficha de acompanhamento do Programa 100% das </a:t>
            </a:r>
            <a:r>
              <a:rPr lang="pt-BR" sz="2100" b="0" dirty="0" smtClean="0">
                <a:solidFill>
                  <a:srgbClr val="020306"/>
                </a:solidFill>
              </a:rPr>
              <a:t>puérpera.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2100" b="0" dirty="0">
                <a:solidFill>
                  <a:srgbClr val="020306"/>
                </a:solidFill>
              </a:rPr>
              <a:t>Indicador 4.1: Proporção de puérperas com registro adequado.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pt-BR" sz="2100" b="0" dirty="0">
              <a:solidFill>
                <a:srgbClr val="020306"/>
              </a:solidFill>
            </a:endParaRPr>
          </a:p>
        </p:txBody>
      </p:sp>
      <p:pic>
        <p:nvPicPr>
          <p:cNvPr id="4" name="Picture 2" descr="logo">
            <a:hlinkClick r:id="rId2" tooltip="UNASUS - UFPEL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4221"/>
            <a:ext cx="1080120" cy="29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66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52400" y="281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4338" name="Gráfico 3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730" y="4085665"/>
            <a:ext cx="473075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539552" y="4388911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>
              <a:solidFill>
                <a:srgbClr val="00B050"/>
              </a:solidFill>
            </a:endParaRPr>
          </a:p>
          <a:p>
            <a:r>
              <a:rPr lang="pt-BR" dirty="0" smtClean="0">
                <a:solidFill>
                  <a:srgbClr val="020306"/>
                </a:solidFill>
              </a:rPr>
              <a:t>1º mês: 4 puérperas</a:t>
            </a:r>
          </a:p>
          <a:p>
            <a:r>
              <a:rPr lang="pt-BR" dirty="0" smtClean="0">
                <a:solidFill>
                  <a:srgbClr val="020306"/>
                </a:solidFill>
              </a:rPr>
              <a:t>2º mês: 6 puérperas</a:t>
            </a:r>
          </a:p>
          <a:p>
            <a:r>
              <a:rPr lang="pt-BR" dirty="0" smtClean="0">
                <a:solidFill>
                  <a:srgbClr val="020306"/>
                </a:solidFill>
              </a:rPr>
              <a:t>3º mês: </a:t>
            </a:r>
            <a:r>
              <a:rPr lang="pt-BR" dirty="0">
                <a:solidFill>
                  <a:srgbClr val="020306"/>
                </a:solidFill>
              </a:rPr>
              <a:t>8</a:t>
            </a:r>
            <a:r>
              <a:rPr lang="pt-BR" dirty="0" smtClean="0">
                <a:solidFill>
                  <a:srgbClr val="020306"/>
                </a:solidFill>
              </a:rPr>
              <a:t> puérperas</a:t>
            </a:r>
            <a:endParaRPr lang="pt-BR" dirty="0">
              <a:solidFill>
                <a:srgbClr val="0203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28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5791200" cy="795536"/>
          </a:xfrm>
        </p:spPr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215677"/>
            <a:ext cx="8856984" cy="516565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0" i="1" dirty="0" smtClean="0">
                <a:solidFill>
                  <a:srgbClr val="020306"/>
                </a:solidFill>
              </a:rPr>
              <a:t>UBS Alcides do Rego Lages (“Barreiros”)</a:t>
            </a:r>
          </a:p>
          <a:p>
            <a:pPr marL="800100" lvl="1" indent="-342900"/>
            <a:endParaRPr lang="pt-BR" sz="2400" dirty="0" smtClean="0">
              <a:solidFill>
                <a:srgbClr val="020306"/>
              </a:solidFill>
            </a:endParaRPr>
          </a:p>
          <a:p>
            <a:pPr marL="800100" lvl="1" indent="-342900"/>
            <a:r>
              <a:rPr lang="pt-BR" sz="2400" dirty="0" smtClean="0">
                <a:solidFill>
                  <a:srgbClr val="020306"/>
                </a:solidFill>
              </a:rPr>
              <a:t>46km da sede</a:t>
            </a:r>
          </a:p>
          <a:p>
            <a:pPr marL="800100" lvl="1" indent="-342900"/>
            <a:r>
              <a:rPr lang="pt-BR" sz="2400" dirty="0" smtClean="0">
                <a:solidFill>
                  <a:srgbClr val="020306"/>
                </a:solidFill>
              </a:rPr>
              <a:t>Financiamento pelo SUS</a:t>
            </a:r>
          </a:p>
          <a:p>
            <a:pPr marL="800100" lvl="1" indent="-342900"/>
            <a:r>
              <a:rPr lang="pt-BR" sz="2400" dirty="0" smtClean="0">
                <a:solidFill>
                  <a:srgbClr val="020306"/>
                </a:solidFill>
              </a:rPr>
              <a:t>ESF: 1 médica, 1 enfermeira, 5 ACS, 1 técnica de enfermagem, 3 colaboradoras.</a:t>
            </a:r>
          </a:p>
          <a:p>
            <a:pPr marL="800100" lvl="1" indent="-342900"/>
            <a:r>
              <a:rPr lang="pt-BR" sz="2400" dirty="0" smtClean="0">
                <a:solidFill>
                  <a:srgbClr val="020306"/>
                </a:solidFill>
              </a:rPr>
              <a:t>Indispõe de equipe de saúde bucal</a:t>
            </a:r>
          </a:p>
          <a:p>
            <a:pPr marL="800100" lvl="1" indent="-342900"/>
            <a:r>
              <a:rPr lang="pt-BR" sz="2400" dirty="0" smtClean="0">
                <a:solidFill>
                  <a:srgbClr val="020306"/>
                </a:solidFill>
              </a:rPr>
              <a:t>Estrutura física inicial limitada</a:t>
            </a:r>
          </a:p>
          <a:p>
            <a:pPr marL="800100" lvl="1" indent="-342900"/>
            <a:r>
              <a:rPr lang="pt-BR" sz="2400" dirty="0" smtClean="0">
                <a:solidFill>
                  <a:srgbClr val="020306"/>
                </a:solidFill>
              </a:rPr>
              <a:t>Mais de 1700 pessoas</a:t>
            </a:r>
          </a:p>
          <a:p>
            <a:pPr marL="800100" lvl="1" indent="-342900"/>
            <a:r>
              <a:rPr lang="pt-BR" sz="2400" dirty="0" smtClean="0">
                <a:solidFill>
                  <a:srgbClr val="020306"/>
                </a:solidFill>
              </a:rPr>
              <a:t>ESF engajada</a:t>
            </a:r>
          </a:p>
          <a:p>
            <a:pPr marL="342900" indent="-342900"/>
            <a:endParaRPr lang="pt-BR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b="0" dirty="0" smtClean="0"/>
          </a:p>
        </p:txBody>
      </p:sp>
      <p:pic>
        <p:nvPicPr>
          <p:cNvPr id="4" name="Picture 2" descr="logo">
            <a:hlinkClick r:id="rId2" tooltip="UNASUS - UFPEL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8640"/>
            <a:ext cx="1440160" cy="38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40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" y="42414"/>
            <a:ext cx="8208912" cy="57606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Objetivos, metas e resultados</a:t>
            </a:r>
            <a:endParaRPr lang="pt-B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620689"/>
            <a:ext cx="9036496" cy="3528391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900" dirty="0">
                <a:solidFill>
                  <a:srgbClr val="020306"/>
                </a:solidFill>
              </a:rPr>
              <a:t>Objetivo 5: </a:t>
            </a:r>
            <a:r>
              <a:rPr lang="pt-BR" sz="1900" b="0" dirty="0">
                <a:solidFill>
                  <a:srgbClr val="020306"/>
                </a:solidFill>
              </a:rPr>
              <a:t>Promover a saúde das </a:t>
            </a:r>
            <a:r>
              <a:rPr lang="pt-BR" sz="1900" b="0" dirty="0" smtClean="0">
                <a:solidFill>
                  <a:srgbClr val="020306"/>
                </a:solidFill>
              </a:rPr>
              <a:t>puérperas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900" dirty="0" smtClean="0">
                <a:solidFill>
                  <a:srgbClr val="020306"/>
                </a:solidFill>
              </a:rPr>
              <a:t>Meta </a:t>
            </a:r>
            <a:r>
              <a:rPr lang="pt-BR" sz="1900" dirty="0">
                <a:solidFill>
                  <a:srgbClr val="020306"/>
                </a:solidFill>
              </a:rPr>
              <a:t>5.1: </a:t>
            </a:r>
            <a:r>
              <a:rPr lang="pt-BR" sz="1900" b="0" dirty="0">
                <a:solidFill>
                  <a:srgbClr val="020306"/>
                </a:solidFill>
              </a:rPr>
              <a:t>Orientar 100% das puérperas </a:t>
            </a:r>
            <a:r>
              <a:rPr lang="pt-BR" sz="1900" b="0" dirty="0" smtClean="0">
                <a:solidFill>
                  <a:srgbClr val="020306"/>
                </a:solidFill>
              </a:rPr>
              <a:t>cadastradas no Programa sobre </a:t>
            </a:r>
            <a:r>
              <a:rPr lang="pt-BR" sz="1900" b="0" dirty="0">
                <a:solidFill>
                  <a:srgbClr val="020306"/>
                </a:solidFill>
              </a:rPr>
              <a:t>os cuidados do </a:t>
            </a:r>
            <a:r>
              <a:rPr lang="pt-BR" sz="1900" b="0" dirty="0" smtClean="0">
                <a:solidFill>
                  <a:srgbClr val="020306"/>
                </a:solidFill>
              </a:rPr>
              <a:t>recém-nascido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900" b="0" dirty="0">
                <a:solidFill>
                  <a:srgbClr val="020306"/>
                </a:solidFill>
              </a:rPr>
              <a:t>Indicador 5.1: Proporção de puérperas que receberam orientação sobre os cuidados com o recém-nascido</a:t>
            </a:r>
            <a:r>
              <a:rPr lang="pt-BR" sz="1900" b="0" dirty="0" smtClean="0">
                <a:solidFill>
                  <a:srgbClr val="020306"/>
                </a:solidFill>
              </a:rPr>
              <a:t>.</a:t>
            </a:r>
            <a:endParaRPr lang="pt-BR" sz="1900" b="0" dirty="0">
              <a:solidFill>
                <a:srgbClr val="020306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900" dirty="0" smtClean="0">
                <a:solidFill>
                  <a:srgbClr val="020306"/>
                </a:solidFill>
              </a:rPr>
              <a:t>Meta </a:t>
            </a:r>
            <a:r>
              <a:rPr lang="pt-BR" sz="1900" dirty="0">
                <a:solidFill>
                  <a:srgbClr val="020306"/>
                </a:solidFill>
              </a:rPr>
              <a:t>5.2: </a:t>
            </a:r>
            <a:r>
              <a:rPr lang="pt-BR" sz="1900" b="0" dirty="0">
                <a:solidFill>
                  <a:srgbClr val="020306"/>
                </a:solidFill>
              </a:rPr>
              <a:t>Orientar 100% das puérperas </a:t>
            </a:r>
            <a:r>
              <a:rPr lang="pt-BR" sz="1900" b="0" dirty="0" smtClean="0">
                <a:solidFill>
                  <a:srgbClr val="020306"/>
                </a:solidFill>
              </a:rPr>
              <a:t>cadastradas no Programa sobre </a:t>
            </a:r>
            <a:r>
              <a:rPr lang="pt-BR" sz="1900" b="0" dirty="0">
                <a:solidFill>
                  <a:srgbClr val="020306"/>
                </a:solidFill>
              </a:rPr>
              <a:t>aleitamento materno </a:t>
            </a:r>
            <a:r>
              <a:rPr lang="pt-BR" sz="1900" b="0" dirty="0" smtClean="0">
                <a:solidFill>
                  <a:srgbClr val="020306"/>
                </a:solidFill>
              </a:rPr>
              <a:t>exclusivo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900" b="0" dirty="0" smtClean="0">
                <a:solidFill>
                  <a:srgbClr val="020306"/>
                </a:solidFill>
              </a:rPr>
              <a:t>Indicador </a:t>
            </a:r>
            <a:r>
              <a:rPr lang="pt-BR" sz="1900" b="0" dirty="0">
                <a:solidFill>
                  <a:srgbClr val="020306"/>
                </a:solidFill>
              </a:rPr>
              <a:t>5.2: Proporção de puérperas que receberam orientação sobre aleitamento </a:t>
            </a:r>
            <a:r>
              <a:rPr lang="pt-BR" sz="1900" b="0" dirty="0" smtClean="0">
                <a:solidFill>
                  <a:srgbClr val="020306"/>
                </a:solidFill>
              </a:rPr>
              <a:t>materno</a:t>
            </a:r>
            <a:endParaRPr lang="pt-BR" sz="1900" b="0" dirty="0">
              <a:solidFill>
                <a:srgbClr val="020306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900" dirty="0" smtClean="0">
                <a:solidFill>
                  <a:srgbClr val="020306"/>
                </a:solidFill>
              </a:rPr>
              <a:t>Meta </a:t>
            </a:r>
            <a:r>
              <a:rPr lang="pt-BR" sz="1900" dirty="0">
                <a:solidFill>
                  <a:srgbClr val="020306"/>
                </a:solidFill>
              </a:rPr>
              <a:t>5.3: </a:t>
            </a:r>
            <a:r>
              <a:rPr lang="pt-BR" sz="1900" b="0" dirty="0">
                <a:solidFill>
                  <a:srgbClr val="020306"/>
                </a:solidFill>
              </a:rPr>
              <a:t>Orientar 100% das puérperas cadastradas no </a:t>
            </a:r>
            <a:r>
              <a:rPr lang="pt-BR" sz="1900" b="0" dirty="0" smtClean="0">
                <a:solidFill>
                  <a:srgbClr val="020306"/>
                </a:solidFill>
              </a:rPr>
              <a:t>Programa </a:t>
            </a:r>
            <a:r>
              <a:rPr lang="pt-BR" sz="1900" b="0" dirty="0">
                <a:solidFill>
                  <a:srgbClr val="020306"/>
                </a:solidFill>
              </a:rPr>
              <a:t>sobre planejamento </a:t>
            </a:r>
            <a:r>
              <a:rPr lang="pt-BR" sz="1900" b="0" dirty="0" smtClean="0">
                <a:solidFill>
                  <a:srgbClr val="020306"/>
                </a:solidFill>
              </a:rPr>
              <a:t>familiar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1900" b="0" dirty="0">
                <a:solidFill>
                  <a:srgbClr val="020306"/>
                </a:solidFill>
              </a:rPr>
              <a:t>Indicador 5.3: Proporção de puérperas com orientação sobre planejamento familiar.</a:t>
            </a:r>
          </a:p>
        </p:txBody>
      </p:sp>
      <p:pic>
        <p:nvPicPr>
          <p:cNvPr id="4" name="Picture 2" descr="logo">
            <a:hlinkClick r:id="rId2" tooltip="UNASUS - UFPEL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4221"/>
            <a:ext cx="1080120" cy="29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66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52400" y="281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4338" name="Gráfico 3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861048"/>
            <a:ext cx="5070113" cy="299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539552" y="4388911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>
              <a:solidFill>
                <a:srgbClr val="00B050"/>
              </a:solidFill>
            </a:endParaRPr>
          </a:p>
          <a:p>
            <a:r>
              <a:rPr lang="pt-BR" dirty="0" smtClean="0">
                <a:solidFill>
                  <a:srgbClr val="020306"/>
                </a:solidFill>
              </a:rPr>
              <a:t>1º mês: 4 puérperas</a:t>
            </a:r>
          </a:p>
          <a:p>
            <a:r>
              <a:rPr lang="pt-BR" dirty="0" smtClean="0">
                <a:solidFill>
                  <a:srgbClr val="020306"/>
                </a:solidFill>
              </a:rPr>
              <a:t>2º mês: 6 puérperas</a:t>
            </a:r>
          </a:p>
          <a:p>
            <a:r>
              <a:rPr lang="pt-BR" dirty="0" smtClean="0">
                <a:solidFill>
                  <a:srgbClr val="020306"/>
                </a:solidFill>
              </a:rPr>
              <a:t>3º mês: </a:t>
            </a:r>
            <a:r>
              <a:rPr lang="pt-BR" dirty="0">
                <a:solidFill>
                  <a:srgbClr val="020306"/>
                </a:solidFill>
              </a:rPr>
              <a:t>8</a:t>
            </a:r>
            <a:r>
              <a:rPr lang="pt-BR" dirty="0" smtClean="0">
                <a:solidFill>
                  <a:srgbClr val="020306"/>
                </a:solidFill>
              </a:rPr>
              <a:t> puérperas</a:t>
            </a:r>
            <a:endParaRPr lang="pt-BR" dirty="0">
              <a:solidFill>
                <a:srgbClr val="0203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95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5791200" cy="795536"/>
          </a:xfrm>
        </p:spPr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575717"/>
            <a:ext cx="8928992" cy="516565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0" dirty="0" smtClean="0">
                <a:solidFill>
                  <a:srgbClr val="020306"/>
                </a:solidFill>
              </a:rPr>
              <a:t>Ampliação da atenção ao pré-natal e puerpério </a:t>
            </a:r>
            <a:r>
              <a:rPr lang="pt-BR" sz="2400" b="0" dirty="0" smtClean="0">
                <a:solidFill>
                  <a:srgbClr val="020306"/>
                </a:solidFill>
                <a:sym typeface="Wingdings" panose="05000000000000000000" pitchFamily="2" charset="2"/>
              </a:rPr>
              <a:t> captação, riscos, qualificação, imunização, informação, suplementação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0" dirty="0" smtClean="0">
                <a:solidFill>
                  <a:srgbClr val="020306"/>
                </a:solidFill>
                <a:sym typeface="Wingdings" panose="05000000000000000000" pitchFamily="2" charset="2"/>
              </a:rPr>
              <a:t>Adesão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0" dirty="0" smtClean="0">
                <a:solidFill>
                  <a:srgbClr val="020306"/>
                </a:solidFill>
                <a:sym typeface="Wingdings" panose="05000000000000000000" pitchFamily="2" charset="2"/>
              </a:rPr>
              <a:t>Indicadores alcançados  Promoção de saúde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0" dirty="0" smtClean="0">
                <a:solidFill>
                  <a:srgbClr val="020306"/>
                </a:solidFill>
                <a:sym typeface="Wingdings" panose="05000000000000000000" pitchFamily="2" charset="2"/>
              </a:rPr>
              <a:t>Acolhimento </a:t>
            </a:r>
          </a:p>
          <a:p>
            <a:r>
              <a:rPr lang="pt-BR" sz="2400" b="0" dirty="0" smtClean="0">
                <a:solidFill>
                  <a:srgbClr val="020306"/>
                </a:solidFill>
                <a:sym typeface="Wingdings" panose="05000000000000000000" pitchFamily="2" charset="2"/>
              </a:rPr>
              <a:t>    Vínculo   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0" dirty="0" smtClean="0">
                <a:solidFill>
                  <a:srgbClr val="020306"/>
                </a:solidFill>
                <a:sym typeface="Wingdings" panose="05000000000000000000" pitchFamily="2" charset="2"/>
              </a:rPr>
              <a:t>Otimização da organização</a:t>
            </a:r>
            <a:endParaRPr lang="pt-BR" sz="2400" b="0" dirty="0">
              <a:solidFill>
                <a:srgbClr val="02030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b="0" dirty="0" smtClean="0"/>
          </a:p>
        </p:txBody>
      </p:sp>
      <p:pic>
        <p:nvPicPr>
          <p:cNvPr id="4" name="Picture 2" descr="logo">
            <a:hlinkClick r:id="rId2" tooltip="UNASUS - UFPEL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918" y="188640"/>
            <a:ext cx="239354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have direita 4"/>
          <p:cNvSpPr/>
          <p:nvPr/>
        </p:nvSpPr>
        <p:spPr>
          <a:xfrm>
            <a:off x="2843808" y="3933056"/>
            <a:ext cx="288032" cy="8640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20306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347864" y="4077072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20306"/>
                </a:solidFill>
              </a:rPr>
              <a:t>Humanização</a:t>
            </a:r>
            <a:endParaRPr lang="pt-BR" sz="2400" dirty="0">
              <a:solidFill>
                <a:srgbClr val="0203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3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545232"/>
            <a:ext cx="7056784" cy="79553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Reflexão crítica sobre o processo de aprendizagem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575717"/>
            <a:ext cx="8291264" cy="516565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0" dirty="0" smtClean="0">
                <a:solidFill>
                  <a:srgbClr val="020306"/>
                </a:solidFill>
              </a:rPr>
              <a:t>Importância da interação entre médico da atenção básica e usuários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0" dirty="0">
              <a:solidFill>
                <a:srgbClr val="02030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0" dirty="0" smtClean="0">
                <a:solidFill>
                  <a:srgbClr val="020306"/>
                </a:solidFill>
              </a:rPr>
              <a:t>Educação em saúde como diferencial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0" dirty="0">
              <a:solidFill>
                <a:srgbClr val="02030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0" dirty="0" smtClean="0">
                <a:solidFill>
                  <a:srgbClr val="020306"/>
                </a:solidFill>
              </a:rPr>
              <a:t>Experiência clínica individual e conhecimentos sobre a realidade da medicina generalista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0" dirty="0">
              <a:solidFill>
                <a:srgbClr val="02030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0" dirty="0" smtClean="0">
                <a:solidFill>
                  <a:srgbClr val="020306"/>
                </a:solidFill>
              </a:rPr>
              <a:t>Integração entre as partes envolvidas na atenção básica</a:t>
            </a:r>
            <a:endParaRPr lang="pt-BR" sz="2400" b="0" dirty="0">
              <a:solidFill>
                <a:srgbClr val="02030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b="0" dirty="0" smtClean="0"/>
          </a:p>
        </p:txBody>
      </p:sp>
      <p:pic>
        <p:nvPicPr>
          <p:cNvPr id="4" name="Picture 2" descr="logo">
            <a:hlinkClick r:id="rId2" tooltip="UNASUS - UFPEL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8640"/>
            <a:ext cx="1440160" cy="38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79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1" descr="ufp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805264"/>
            <a:ext cx="863231" cy="91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logo">
            <a:hlinkClick r:id="rId3" tooltip="UNASUS - UFPEL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923672"/>
            <a:ext cx="2520280" cy="68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unasus.uerj.br/wp-content/uploads/2013/08/UNA-SUS_gov-01-300x11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805264"/>
            <a:ext cx="2377245" cy="91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33128" y="-30832"/>
            <a:ext cx="5791200" cy="795536"/>
          </a:xfrm>
        </p:spPr>
        <p:txBody>
          <a:bodyPr>
            <a:normAutofit/>
          </a:bodyPr>
          <a:lstStyle/>
          <a:p>
            <a:r>
              <a:rPr lang="pt-BR" dirty="0" smtClean="0"/>
              <a:t>Grata pela atenção!</a:t>
            </a:r>
            <a:endParaRPr lang="pt-BR" dirty="0"/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668047" y="5301208"/>
            <a:ext cx="7704856" cy="72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0" dirty="0" smtClean="0">
                <a:solidFill>
                  <a:srgbClr val="020306"/>
                </a:solidFill>
                <a:latin typeface="Bookman Old Style" panose="02050604050505020204" pitchFamily="18" charset="0"/>
              </a:rPr>
              <a:t>ESF Alcides do Rego Lages (“Barreiros”)</a:t>
            </a:r>
          </a:p>
        </p:txBody>
      </p:sp>
      <p:pic>
        <p:nvPicPr>
          <p:cNvPr id="11267" name="Picture 3" descr="C:\Users\UANA SHELE\Desktop\TCC UFPel Final\10888350_793816434032172_6458109737975766106_n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4704"/>
            <a:ext cx="3731638" cy="20971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UANA SHELE\Pictures\2014-10-07 iPhone 07.10\IMG_661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3707903" cy="20818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UANA SHELE\Pictures\2014-10-07 iPhone 07.10\IMG_795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68960"/>
            <a:ext cx="3748225" cy="21827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:\Users\UANA SHELE\Desktop\TCC UFPel Final\10359405_780812555332560_1917401539292665536_n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65" y="3068960"/>
            <a:ext cx="3716703" cy="21827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36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5791200" cy="795536"/>
          </a:xfrm>
        </p:spPr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215677"/>
            <a:ext cx="8856984" cy="516565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0" i="1" dirty="0" smtClean="0">
                <a:solidFill>
                  <a:srgbClr val="020306"/>
                </a:solidFill>
              </a:rPr>
              <a:t>UBS Alcides do Rego Lages (“Barreiros”)</a:t>
            </a:r>
          </a:p>
          <a:p>
            <a:pPr lvl="1" indent="0">
              <a:buNone/>
            </a:pPr>
            <a:endParaRPr lang="pt-BR" sz="2400" dirty="0" smtClean="0">
              <a:solidFill>
                <a:srgbClr val="020306"/>
              </a:solidFill>
            </a:endParaRPr>
          </a:p>
          <a:p>
            <a:pPr marL="800100" lvl="1" indent="-342900"/>
            <a:r>
              <a:rPr lang="pt-BR" sz="2400" dirty="0" smtClean="0">
                <a:solidFill>
                  <a:srgbClr val="020306"/>
                </a:solidFill>
              </a:rPr>
              <a:t>Gestantes e Puérperas</a:t>
            </a:r>
          </a:p>
          <a:p>
            <a:pPr marL="1485900" lvl="2" indent="-342900"/>
            <a:r>
              <a:rPr lang="pt-BR" sz="2400" dirty="0" smtClean="0">
                <a:solidFill>
                  <a:srgbClr val="020306"/>
                </a:solidFill>
              </a:rPr>
              <a:t>Maioria de baixo risco</a:t>
            </a:r>
          </a:p>
          <a:p>
            <a:pPr marL="1485900" lvl="2" indent="-342900"/>
            <a:r>
              <a:rPr lang="pt-BR" sz="2400" dirty="0" smtClean="0">
                <a:solidFill>
                  <a:srgbClr val="020306"/>
                </a:solidFill>
              </a:rPr>
              <a:t>Referenciamento conforme classificação de risco maior</a:t>
            </a:r>
          </a:p>
          <a:p>
            <a:pPr marL="1485900" lvl="2" indent="-342900"/>
            <a:r>
              <a:rPr lang="pt-BR" sz="2400" dirty="0" smtClean="0">
                <a:solidFill>
                  <a:srgbClr val="020306"/>
                </a:solidFill>
              </a:rPr>
              <a:t>Material e estrutura física insuficiente para o pré-natal</a:t>
            </a:r>
          </a:p>
          <a:p>
            <a:pPr marL="1485900" lvl="2" indent="-342900"/>
            <a:r>
              <a:rPr lang="pt-BR" sz="2400" dirty="0" smtClean="0">
                <a:solidFill>
                  <a:srgbClr val="020306"/>
                </a:solidFill>
              </a:rPr>
              <a:t>Número de consultas de pré-natal e puerpério  satisfatórias</a:t>
            </a:r>
          </a:p>
          <a:p>
            <a:pPr marL="1485900" lvl="2" indent="-342900"/>
            <a:r>
              <a:rPr lang="pt-BR" sz="2400" dirty="0" smtClean="0">
                <a:solidFill>
                  <a:srgbClr val="020306"/>
                </a:solidFill>
              </a:rPr>
              <a:t>Registros do pré-natal em geral satisfatórios</a:t>
            </a:r>
          </a:p>
          <a:p>
            <a:pPr marL="342900" indent="-342900"/>
            <a:endParaRPr lang="pt-BR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b="0" dirty="0" smtClean="0"/>
          </a:p>
        </p:txBody>
      </p:sp>
      <p:pic>
        <p:nvPicPr>
          <p:cNvPr id="4" name="Picture 2" descr="logo">
            <a:hlinkClick r:id="rId2" tooltip="UNASUS - UFPEL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8640"/>
            <a:ext cx="1440160" cy="38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7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5791200" cy="795536"/>
          </a:xfrm>
        </p:spPr>
        <p:txBody>
          <a:bodyPr/>
          <a:lstStyle/>
          <a:p>
            <a:r>
              <a:rPr lang="pt-BR" dirty="0" smtClean="0"/>
              <a:t>OBJETIVO GERAL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215677"/>
            <a:ext cx="8291264" cy="516565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8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800" b="0" dirty="0">
              <a:solidFill>
                <a:srgbClr val="02030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b="0" dirty="0" smtClean="0">
                <a:solidFill>
                  <a:srgbClr val="020306"/>
                </a:solidFill>
              </a:rPr>
              <a:t>Melhorar a atenção ao pré-natal e puerpério realizada na UBS Alcides do Rego Lares, no município de Barras, Piauí</a:t>
            </a:r>
            <a:endParaRPr lang="pt-BR" sz="2800" dirty="0" smtClean="0">
              <a:solidFill>
                <a:srgbClr val="020306"/>
              </a:solidFill>
            </a:endParaRPr>
          </a:p>
          <a:p>
            <a:pPr marL="342900" indent="-342900"/>
            <a:endParaRPr lang="pt-BR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b="0" dirty="0" smtClean="0"/>
          </a:p>
        </p:txBody>
      </p:sp>
      <p:pic>
        <p:nvPicPr>
          <p:cNvPr id="4" name="Picture 2" descr="logo">
            <a:hlinkClick r:id="rId2" tooltip="UNASUS - UFPEL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8640"/>
            <a:ext cx="1440160" cy="38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45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5791200" cy="795536"/>
          </a:xfrm>
        </p:spPr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215677"/>
            <a:ext cx="8291264" cy="5165651"/>
          </a:xfrm>
        </p:spPr>
        <p:txBody>
          <a:bodyPr>
            <a:normAutofit/>
          </a:bodyPr>
          <a:lstStyle/>
          <a:p>
            <a:r>
              <a:rPr lang="pt-BR" sz="2400" b="0" i="1" dirty="0">
                <a:solidFill>
                  <a:srgbClr val="020306"/>
                </a:solidFill>
              </a:rPr>
              <a:t>AÇÕES REALIZADAS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0" dirty="0" smtClean="0">
                <a:solidFill>
                  <a:srgbClr val="020306"/>
                </a:solidFill>
              </a:rPr>
              <a:t>Avaliação e monitorização:</a:t>
            </a:r>
          </a:p>
          <a:p>
            <a:pPr marL="800100" lvl="1" indent="-342900"/>
            <a:r>
              <a:rPr lang="pt-BR" sz="2400" dirty="0" smtClean="0">
                <a:solidFill>
                  <a:srgbClr val="020306"/>
                </a:solidFill>
              </a:rPr>
              <a:t>Exame físico, incluindo mamas</a:t>
            </a:r>
          </a:p>
          <a:p>
            <a:pPr marL="800100" lvl="1" indent="-342900"/>
            <a:r>
              <a:rPr lang="pt-BR" sz="2400" b="0" dirty="0" smtClean="0">
                <a:solidFill>
                  <a:srgbClr val="020306"/>
                </a:solidFill>
              </a:rPr>
              <a:t>Estado vacinal, </a:t>
            </a:r>
            <a:r>
              <a:rPr lang="pt-BR" sz="2400" dirty="0" smtClean="0">
                <a:solidFill>
                  <a:srgbClr val="020306"/>
                </a:solidFill>
              </a:rPr>
              <a:t>de saúde bucal, nutricional</a:t>
            </a:r>
          </a:p>
          <a:p>
            <a:pPr marL="800100" lvl="1" indent="-342900"/>
            <a:r>
              <a:rPr lang="pt-BR" sz="2400" b="0" dirty="0" smtClean="0">
                <a:solidFill>
                  <a:srgbClr val="020306"/>
                </a:solidFill>
              </a:rPr>
              <a:t>Situação cadastral e periodicidade das consultas</a:t>
            </a:r>
          </a:p>
          <a:p>
            <a:pPr marL="800100" lvl="1" indent="-342900"/>
            <a:r>
              <a:rPr lang="pt-BR" sz="2400" dirty="0" smtClean="0">
                <a:solidFill>
                  <a:srgbClr val="020306"/>
                </a:solidFill>
              </a:rPr>
              <a:t>Exames solicitados</a:t>
            </a:r>
          </a:p>
          <a:p>
            <a:pPr marL="800100" lvl="1" indent="-342900"/>
            <a:r>
              <a:rPr lang="pt-BR" sz="2400" b="0" dirty="0" smtClean="0">
                <a:solidFill>
                  <a:srgbClr val="020306"/>
                </a:solidFill>
              </a:rPr>
              <a:t>Adesão à suplementação de ácido fólico e sulfato ferroso</a:t>
            </a:r>
          </a:p>
          <a:p>
            <a:pPr marL="800100" lvl="1" indent="-342900"/>
            <a:r>
              <a:rPr lang="pt-BR" sz="2400" dirty="0" smtClean="0">
                <a:solidFill>
                  <a:srgbClr val="020306"/>
                </a:solidFill>
              </a:rPr>
              <a:t>Risco gestacional</a:t>
            </a:r>
          </a:p>
          <a:p>
            <a:pPr marL="800100" lvl="1" indent="-342900"/>
            <a:r>
              <a:rPr lang="pt-BR" sz="2400" b="0" dirty="0" smtClean="0">
                <a:solidFill>
                  <a:srgbClr val="020306"/>
                </a:solidFill>
              </a:rPr>
              <a:t>Atividades educativas</a:t>
            </a:r>
            <a:endParaRPr lang="pt-BR" sz="2400" b="0" dirty="0">
              <a:solidFill>
                <a:srgbClr val="02030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b="0" dirty="0" smtClean="0"/>
          </a:p>
        </p:txBody>
      </p:sp>
      <p:pic>
        <p:nvPicPr>
          <p:cNvPr id="4" name="Picture 2" descr="logo">
            <a:hlinkClick r:id="rId2" tooltip="UNASUS - UFPEL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8640"/>
            <a:ext cx="1440160" cy="38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70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5791200" cy="795536"/>
          </a:xfrm>
        </p:spPr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215677"/>
            <a:ext cx="8291264" cy="5165651"/>
          </a:xfrm>
        </p:spPr>
        <p:txBody>
          <a:bodyPr>
            <a:normAutofit/>
          </a:bodyPr>
          <a:lstStyle/>
          <a:p>
            <a:r>
              <a:rPr lang="pt-BR" sz="2400" b="0" i="1" dirty="0">
                <a:solidFill>
                  <a:srgbClr val="020306"/>
                </a:solidFill>
              </a:rPr>
              <a:t>AÇÕES REALIZADAS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0" dirty="0" smtClean="0">
              <a:solidFill>
                <a:srgbClr val="02030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0" dirty="0" smtClean="0">
                <a:solidFill>
                  <a:srgbClr val="020306"/>
                </a:solidFill>
              </a:rPr>
              <a:t>Organização e gestão de serviço:</a:t>
            </a:r>
          </a:p>
          <a:p>
            <a:pPr marL="800100" lvl="1" indent="-342900"/>
            <a:r>
              <a:rPr lang="pt-BR" sz="2400" dirty="0" smtClean="0">
                <a:solidFill>
                  <a:srgbClr val="020306"/>
                </a:solidFill>
              </a:rPr>
              <a:t>Acolhimento, cadastramento, busca ativa.</a:t>
            </a:r>
          </a:p>
          <a:p>
            <a:pPr marL="800100" lvl="1" indent="-342900"/>
            <a:r>
              <a:rPr lang="pt-BR" sz="2400" b="0" dirty="0" smtClean="0">
                <a:solidFill>
                  <a:srgbClr val="020306"/>
                </a:solidFill>
              </a:rPr>
              <a:t>Sistemas de alerta e garantia de serviços e </a:t>
            </a:r>
            <a:r>
              <a:rPr lang="pt-BR" sz="2400" b="0" dirty="0" err="1" smtClean="0">
                <a:solidFill>
                  <a:srgbClr val="020306"/>
                </a:solidFill>
              </a:rPr>
              <a:t>referenciamento</a:t>
            </a:r>
            <a:r>
              <a:rPr lang="pt-BR" sz="2400" b="0" dirty="0" smtClean="0">
                <a:solidFill>
                  <a:srgbClr val="020306"/>
                </a:solidFill>
              </a:rPr>
              <a:t>.</a:t>
            </a:r>
          </a:p>
          <a:p>
            <a:pPr marL="800100" lvl="1" indent="-342900"/>
            <a:r>
              <a:rPr lang="pt-BR" sz="2400" dirty="0" smtClean="0">
                <a:solidFill>
                  <a:srgbClr val="020306"/>
                </a:solidFill>
              </a:rPr>
              <a:t>Organizar registros, inclusive específicos.</a:t>
            </a:r>
          </a:p>
          <a:p>
            <a:pPr marL="800100" lvl="1" indent="-342900"/>
            <a:r>
              <a:rPr lang="pt-BR" sz="2400" dirty="0" smtClean="0">
                <a:solidFill>
                  <a:srgbClr val="020306"/>
                </a:solidFill>
              </a:rPr>
              <a:t>Propiciar orientações e discussões.</a:t>
            </a:r>
          </a:p>
          <a:p>
            <a:endParaRPr lang="pt-BR" b="0" dirty="0" smtClean="0"/>
          </a:p>
        </p:txBody>
      </p:sp>
      <p:pic>
        <p:nvPicPr>
          <p:cNvPr id="4" name="Picture 2" descr="logo">
            <a:hlinkClick r:id="rId2" tooltip="UNASUS - UFPEL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8640"/>
            <a:ext cx="1440160" cy="38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22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5791200" cy="795536"/>
          </a:xfrm>
        </p:spPr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9168" y="1215677"/>
            <a:ext cx="8723312" cy="5165651"/>
          </a:xfrm>
        </p:spPr>
        <p:txBody>
          <a:bodyPr>
            <a:normAutofit/>
          </a:bodyPr>
          <a:lstStyle/>
          <a:p>
            <a:r>
              <a:rPr lang="pt-BR" sz="2400" b="0" i="1" dirty="0" smtClean="0">
                <a:solidFill>
                  <a:srgbClr val="020306"/>
                </a:solidFill>
              </a:rPr>
              <a:t>AÇÕES REALIZADAS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0" dirty="0" smtClean="0">
                <a:solidFill>
                  <a:srgbClr val="020306"/>
                </a:solidFill>
              </a:rPr>
              <a:t>Engajamento público:</a:t>
            </a:r>
          </a:p>
          <a:p>
            <a:pPr marL="800100" lvl="1" indent="-342900"/>
            <a:r>
              <a:rPr lang="pt-BR" sz="2400" dirty="0" smtClean="0">
                <a:solidFill>
                  <a:srgbClr val="020306"/>
                </a:solidFill>
              </a:rPr>
              <a:t>Enfoque na importância dos serviços ofertados </a:t>
            </a:r>
          </a:p>
          <a:p>
            <a:pPr marL="800100" lvl="1" indent="-342900"/>
            <a:r>
              <a:rPr lang="pt-BR" sz="2400" b="0" dirty="0" smtClean="0">
                <a:solidFill>
                  <a:srgbClr val="020306"/>
                </a:solidFill>
              </a:rPr>
              <a:t>Ouvir, dialogar, orientar e mobilizar </a:t>
            </a:r>
          </a:p>
          <a:p>
            <a:pPr marL="342900" indent="-342900"/>
            <a:endParaRPr lang="pt-BR" sz="2400" b="0" dirty="0">
              <a:solidFill>
                <a:srgbClr val="02030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0" dirty="0" smtClean="0">
                <a:solidFill>
                  <a:srgbClr val="020306"/>
                </a:solidFill>
              </a:rPr>
              <a:t>Qualificação da prática clínica:</a:t>
            </a:r>
          </a:p>
          <a:p>
            <a:pPr marL="800100" lvl="1" indent="-342900"/>
            <a:r>
              <a:rPr lang="pt-BR" sz="2400" dirty="0" smtClean="0">
                <a:solidFill>
                  <a:srgbClr val="020306"/>
                </a:solidFill>
              </a:rPr>
              <a:t>Capacitar a ESF </a:t>
            </a:r>
            <a:r>
              <a:rPr lang="pt-BR" sz="2400" dirty="0" smtClean="0">
                <a:solidFill>
                  <a:srgbClr val="020306"/>
                </a:solidFill>
                <a:sym typeface="Wingdings" panose="05000000000000000000" pitchFamily="2" charset="2"/>
              </a:rPr>
              <a:t> acolhimento, busca ativa, registro, orientações e conhecimento ampliado</a:t>
            </a:r>
          </a:p>
          <a:p>
            <a:pPr marL="800100" lvl="1" indent="-342900"/>
            <a:r>
              <a:rPr lang="pt-BR" sz="2400" b="0" dirty="0" smtClean="0">
                <a:solidFill>
                  <a:srgbClr val="020306"/>
                </a:solidFill>
              </a:rPr>
              <a:t>Classificação de risco e manejo das intercorrências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b="0" dirty="0" smtClean="0"/>
          </a:p>
        </p:txBody>
      </p:sp>
      <p:pic>
        <p:nvPicPr>
          <p:cNvPr id="4" name="Picture 2" descr="logo">
            <a:hlinkClick r:id="rId2" tooltip="UNASUS - UFPEL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8640"/>
            <a:ext cx="1440160" cy="38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32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5791200" cy="795536"/>
          </a:xfrm>
        </p:spPr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215677"/>
            <a:ext cx="8291264" cy="5165651"/>
          </a:xfrm>
        </p:spPr>
        <p:txBody>
          <a:bodyPr>
            <a:normAutofit lnSpcReduction="10000"/>
          </a:bodyPr>
          <a:lstStyle/>
          <a:p>
            <a:r>
              <a:rPr lang="pt-BR" sz="2400" b="0" i="1" dirty="0" smtClean="0">
                <a:solidFill>
                  <a:srgbClr val="020306"/>
                </a:solidFill>
              </a:rPr>
              <a:t>LOGÍSTICA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0" dirty="0" smtClean="0">
                <a:solidFill>
                  <a:srgbClr val="020306"/>
                </a:solidFill>
              </a:rPr>
              <a:t>Caderno de Atenção Básica – Atenção ao Pré-Natal de baixo risco (MS, ano 2012)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0" dirty="0" smtClean="0">
                <a:solidFill>
                  <a:srgbClr val="020306"/>
                </a:solidFill>
              </a:rPr>
              <a:t>Preenchimento dos dados </a:t>
            </a:r>
            <a:r>
              <a:rPr lang="pt-BR" sz="2400" b="0" dirty="0" smtClean="0">
                <a:solidFill>
                  <a:srgbClr val="020306"/>
                </a:solidFill>
                <a:sym typeface="Wingdings" panose="05000000000000000000" pitchFamily="2" charset="2"/>
              </a:rPr>
              <a:t> planilha eletrônica mensal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0" dirty="0" smtClean="0">
                <a:solidFill>
                  <a:srgbClr val="020306"/>
                </a:solidFill>
                <a:sym typeface="Wingdings" panose="05000000000000000000" pitchFamily="2" charset="2"/>
              </a:rPr>
              <a:t>Capacitação da ESF – distribuição de tarefas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0" dirty="0" smtClean="0">
                <a:solidFill>
                  <a:srgbClr val="020306"/>
                </a:solidFill>
                <a:sym typeface="Wingdings" panose="05000000000000000000" pitchFamily="2" charset="2"/>
              </a:rPr>
              <a:t>Atendimento prioritário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0" dirty="0" smtClean="0">
                <a:solidFill>
                  <a:srgbClr val="020306"/>
                </a:solidFill>
                <a:sym typeface="Wingdings" panose="05000000000000000000" pitchFamily="2" charset="2"/>
              </a:rPr>
              <a:t>Abordagem: informação e orientação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0" dirty="0" smtClean="0">
                <a:solidFill>
                  <a:srgbClr val="020306"/>
                </a:solidFill>
                <a:sym typeface="Wingdings" panose="05000000000000000000" pitchFamily="2" charset="2"/>
              </a:rPr>
              <a:t>Referenciamento: alto risco, exame citológico e saúde bucal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0" dirty="0" smtClean="0">
                <a:solidFill>
                  <a:srgbClr val="020306"/>
                </a:solidFill>
                <a:sym typeface="Wingdings" panose="05000000000000000000" pitchFamily="2" charset="2"/>
              </a:rPr>
              <a:t>Garantia do estado vacinal, exame físico e complementares e suplementação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0" dirty="0" smtClean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b="0" dirty="0" smtClean="0"/>
          </a:p>
        </p:txBody>
      </p:sp>
      <p:pic>
        <p:nvPicPr>
          <p:cNvPr id="4" name="Picture 2" descr="logo">
            <a:hlinkClick r:id="rId2" tooltip="UNASUS - UFPEL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8640"/>
            <a:ext cx="1440160" cy="38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83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cial">
  <a:themeElements>
    <a:clrScheme name="Personalizada 6">
      <a:dk1>
        <a:srgbClr val="283658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Personalizada 1">
      <a:majorFont>
        <a:latin typeface="Bookman Old Style"/>
        <a:ea typeface=""/>
        <a:cs typeface=""/>
      </a:majorFont>
      <a:minorFont>
        <a:latin typeface="Bookman Old Style"/>
        <a:ea typeface=""/>
        <a:cs typeface=""/>
      </a:minorFont>
    </a:fontScheme>
    <a:fmtScheme name="Essenc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370</TotalTime>
  <Words>1891</Words>
  <Application>Microsoft Office PowerPoint</Application>
  <PresentationFormat>Apresentação na tela (4:3)</PresentationFormat>
  <Paragraphs>271</Paragraphs>
  <Slides>33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5" baseType="lpstr">
      <vt:lpstr>Essencial</vt:lpstr>
      <vt:lpstr>Gráfico</vt:lpstr>
      <vt:lpstr>Melhoria na Atenção ao Pré-natal e Puerpério, na UBS Alcides do Rego Lages, no Município de Barras – PI</vt:lpstr>
      <vt:lpstr>introdução</vt:lpstr>
      <vt:lpstr>introdução</vt:lpstr>
      <vt:lpstr>introdução</vt:lpstr>
      <vt:lpstr>OBJETIVO GERAL</vt:lpstr>
      <vt:lpstr>METODOLOGIA</vt:lpstr>
      <vt:lpstr>METODOLOGIA</vt:lpstr>
      <vt:lpstr>METODOLOGIA</vt:lpstr>
      <vt:lpstr>METODOLOGIA</vt:lpstr>
      <vt:lpstr>Resultados dos indicadores de pré-natal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Resultados dos indicadores de puerpério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discussão</vt:lpstr>
      <vt:lpstr>Reflexão crítica sobre o processo de aprendizagem </vt:lpstr>
      <vt:lpstr>Grata pela atenção!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MELHORIA NA ATENÇÃO AO PRÉ-NATAL E PUERPÉRIO NA UBS ALCIDES DO REGO LAGES NO MUNICÍPIO DE BARRAS – PI</dc:title>
  <dc:creator>Uana</dc:creator>
  <cp:lastModifiedBy>Uana</cp:lastModifiedBy>
  <cp:revision>82</cp:revision>
  <dcterms:created xsi:type="dcterms:W3CDTF">2015-01-18T17:43:44Z</dcterms:created>
  <dcterms:modified xsi:type="dcterms:W3CDTF">2015-01-22T22:31:43Z</dcterms:modified>
</cp:coreProperties>
</file>