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sldIdLst>
    <p:sldId id="256" r:id="rId2"/>
    <p:sldId id="320" r:id="rId3"/>
    <p:sldId id="319" r:id="rId4"/>
    <p:sldId id="318" r:id="rId5"/>
    <p:sldId id="317" r:id="rId6"/>
    <p:sldId id="321" r:id="rId7"/>
    <p:sldId id="322" r:id="rId8"/>
    <p:sldId id="323" r:id="rId9"/>
    <p:sldId id="324" r:id="rId10"/>
    <p:sldId id="325" r:id="rId11"/>
    <p:sldId id="326" r:id="rId12"/>
    <p:sldId id="332" r:id="rId13"/>
    <p:sldId id="333" r:id="rId14"/>
    <p:sldId id="334" r:id="rId15"/>
    <p:sldId id="335" r:id="rId16"/>
    <p:sldId id="336" r:id="rId17"/>
    <p:sldId id="331" r:id="rId18"/>
    <p:sldId id="337" r:id="rId19"/>
    <p:sldId id="338" r:id="rId20"/>
    <p:sldId id="339" r:id="rId21"/>
    <p:sldId id="340" r:id="rId22"/>
    <p:sldId id="341" r:id="rId23"/>
    <p:sldId id="343" r:id="rId24"/>
    <p:sldId id="344" r:id="rId25"/>
    <p:sldId id="345" r:id="rId26"/>
    <p:sldId id="342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15" autoAdjust="0"/>
  </p:normalViewPr>
  <p:slideViewPr>
    <p:cSldViewPr>
      <p:cViewPr>
        <p:scale>
          <a:sx n="70" d="100"/>
          <a:sy n="70" d="100"/>
        </p:scale>
        <p:origin x="-137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14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3219498401078599E-2"/>
          <c:y val="6.7618809550261602E-2"/>
          <c:w val="0.87013479560280382"/>
          <c:h val="0.848178906047476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'[rev Tomasi Planilha coleta de dados - Ushie (idosos)  final (2).xls]Indicadores'!$C$4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'[rev Tomasi Planilha coleta de dados - Ushie (idosos)  final (2).xls]Indicadores'!$D$3:$F$3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Planilha coleta de dados - Ushie (idosos)  final (2).xls]Indicadores'!$D$4:$F$4</c:f>
              <c:numCache>
                <c:formatCode>0.0%</c:formatCode>
                <c:ptCount val="3"/>
                <c:pt idx="0">
                  <c:v>0.21839080459770116</c:v>
                </c:pt>
                <c:pt idx="1">
                  <c:v>0.34865900383141762</c:v>
                </c:pt>
                <c:pt idx="2">
                  <c:v>0.46743295019157088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6433280"/>
        <c:axId val="44305792"/>
      </c:barChart>
      <c:catAx>
        <c:axId val="4643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305792"/>
        <c:crosses val="autoZero"/>
        <c:auto val="1"/>
        <c:lblAlgn val="ctr"/>
        <c:lblOffset val="100"/>
        <c:noMultiLvlLbl val="0"/>
      </c:catAx>
      <c:valAx>
        <c:axId val="443057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4332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CFD1B-18A4-4F03-9D57-15F255D6C0BD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9C8B7-80DC-417D-BAFF-EE32D24707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59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46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76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863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889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7109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416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235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19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92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25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796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02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461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23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6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35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197C7-11FE-4B3E-9255-39B9F866C4E8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41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714884"/>
            <a:ext cx="7848872" cy="159443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142976" y="285731"/>
            <a:ext cx="6243654" cy="17145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UNIVERSIDADE FEDERAL DE PELOTAS - 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Universidade Aberta do SUS - UNASUS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Especialização em Saúde da Família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Modalidade a Distância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Turma 8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m 23" descr="logo_saudeFamil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3410" y="433609"/>
            <a:ext cx="1415124" cy="11429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084" y="467121"/>
            <a:ext cx="1391784" cy="11270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447084" y="2074460"/>
            <a:ext cx="8358213" cy="24156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endParaRPr lang="pt-BR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</a:rPr>
              <a:t>Melhoria da Atenção à Saúde dos Idosos na UBS N-56,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MANAUS/AM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600" b="1" i="0" u="none" strike="noStrike" kern="1200" cap="all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CaixaDeTexto 1"/>
          <p:cNvSpPr txBox="1">
            <a:spLocks noChangeArrowheads="1"/>
          </p:cNvSpPr>
          <p:nvPr/>
        </p:nvSpPr>
        <p:spPr bwMode="auto">
          <a:xfrm>
            <a:off x="754697" y="4064176"/>
            <a:ext cx="74221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Ushie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Ushie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Odey</a:t>
            </a:r>
          </a:p>
          <a:p>
            <a:pPr algn="ct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Orientadora: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: Ana Luiza </a:t>
            </a:r>
            <a:r>
              <a:rPr lang="pt-BR" sz="2000" dirty="0" err="1">
                <a:latin typeface="Arial" panose="020B0604020202020204" pitchFamily="34" charset="0"/>
                <a:ea typeface="Calibri" panose="020F0502020204030204" pitchFamily="34" charset="0"/>
              </a:rPr>
              <a:t>Parcianello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0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Cerdótes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"/>
          <p:cNvSpPr txBox="1">
            <a:spLocks noChangeArrowheads="1"/>
          </p:cNvSpPr>
          <p:nvPr/>
        </p:nvSpPr>
        <p:spPr bwMode="auto">
          <a:xfrm>
            <a:off x="785787" y="5677331"/>
            <a:ext cx="74221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Manaus, 2015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cs typeface="Arial" pitchFamily="34" charset="0"/>
              </a:rPr>
              <a:t>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844824"/>
            <a:ext cx="6347714" cy="388077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Classificação de risco.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 Atendimentos clínicos.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 Atividades educativas e preventivas.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Registro das informações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 Solicitar aos idosos e responsáveis pelos </a:t>
            </a:r>
            <a:r>
              <a:rPr lang="pt-BR" sz="2000" dirty="0" smtClean="0">
                <a:solidFill>
                  <a:schemeClr val="tx1"/>
                </a:solidFill>
                <a:cs typeface="Arial" pitchFamily="34" charset="0"/>
              </a:rPr>
              <a:t>idosos para </a:t>
            </a: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levar a caderneta de idosos </a:t>
            </a:r>
            <a:r>
              <a:rPr lang="pt-BR" sz="2000" dirty="0" smtClean="0">
                <a:solidFill>
                  <a:schemeClr val="tx1"/>
                </a:solidFill>
                <a:cs typeface="Arial" pitchFamily="34" charset="0"/>
              </a:rPr>
              <a:t>às </a:t>
            </a: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consultas.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Busca ativa (semanal)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tx1"/>
                </a:solidFill>
                <a:cs typeface="Arial" pitchFamily="34" charset="0"/>
              </a:rPr>
              <a:t>Informação </a:t>
            </a: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gerais a comunidade antes do atendimento mediante atividades de educação em saúde.</a:t>
            </a:r>
          </a:p>
          <a:p>
            <a:pPr algn="just">
              <a:buFont typeface="Arial" pitchFamily="34" charset="0"/>
              <a:buChar char="•"/>
            </a:pP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1050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347713" cy="23873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Resultados</a:t>
            </a:r>
            <a:br>
              <a:rPr lang="pt-BR" dirty="0" smtClean="0"/>
            </a:br>
            <a:r>
              <a:rPr lang="es-ES" sz="2200" u="sng" dirty="0">
                <a:solidFill>
                  <a:schemeClr val="tx1"/>
                </a:solidFill>
              </a:rPr>
              <a:t>Objetivo 1: Ampliar a cobertura do Programa de </a:t>
            </a:r>
            <a:r>
              <a:rPr lang="es-ES" sz="2200" u="sng" dirty="0" err="1">
                <a:solidFill>
                  <a:schemeClr val="tx1"/>
                </a:solidFill>
              </a:rPr>
              <a:t>Saúde</a:t>
            </a:r>
            <a:r>
              <a:rPr lang="es-ES" sz="2200" u="sng" dirty="0">
                <a:solidFill>
                  <a:schemeClr val="tx1"/>
                </a:solidFill>
              </a:rPr>
              <a:t> do </a:t>
            </a:r>
            <a:r>
              <a:rPr lang="es-ES" sz="2200" u="sng" dirty="0" err="1" smtClean="0">
                <a:solidFill>
                  <a:schemeClr val="tx1"/>
                </a:solidFill>
              </a:rPr>
              <a:t>Idoso</a:t>
            </a:r>
            <a:r>
              <a:rPr lang="es-ES" sz="2200" u="sng" dirty="0" smtClean="0">
                <a:solidFill>
                  <a:schemeClr val="tx1"/>
                </a:solidFill>
              </a:rPr>
              <a:t/>
            </a:r>
            <a:br>
              <a:rPr lang="es-ES" sz="2200" u="sng" dirty="0" smtClean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/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es-ES" sz="2200" dirty="0">
                <a:solidFill>
                  <a:schemeClr val="tx1"/>
                </a:solidFill>
              </a:rPr>
              <a:t>Meta 1.1. Ampliar a cobertura de </a:t>
            </a:r>
            <a:r>
              <a:rPr lang="es-ES" sz="2200" dirty="0" err="1">
                <a:solidFill>
                  <a:schemeClr val="tx1"/>
                </a:solidFill>
              </a:rPr>
              <a:t>atenção</a:t>
            </a:r>
            <a:r>
              <a:rPr lang="es-ES" sz="2200" dirty="0">
                <a:solidFill>
                  <a:schemeClr val="tx1"/>
                </a:solidFill>
              </a:rPr>
              <a:t> à </a:t>
            </a:r>
            <a:r>
              <a:rPr lang="es-ES" sz="2200" dirty="0" err="1">
                <a:solidFill>
                  <a:schemeClr val="tx1"/>
                </a:solidFill>
              </a:rPr>
              <a:t>saúde</a:t>
            </a:r>
            <a:r>
              <a:rPr lang="es-ES" sz="2200" dirty="0">
                <a:solidFill>
                  <a:schemeClr val="tx1"/>
                </a:solidFill>
              </a:rPr>
              <a:t> do </a:t>
            </a:r>
            <a:r>
              <a:rPr lang="es-ES" sz="2200" dirty="0" err="1">
                <a:solidFill>
                  <a:schemeClr val="tx1"/>
                </a:solidFill>
              </a:rPr>
              <a:t>idoso</a:t>
            </a:r>
            <a:r>
              <a:rPr lang="es-ES" sz="2200" dirty="0">
                <a:solidFill>
                  <a:schemeClr val="tx1"/>
                </a:solidFill>
              </a:rPr>
              <a:t> da área da </a:t>
            </a:r>
            <a:r>
              <a:rPr lang="es-ES" sz="2200" dirty="0" err="1">
                <a:solidFill>
                  <a:schemeClr val="tx1"/>
                </a:solidFill>
              </a:rPr>
              <a:t>unidade</a:t>
            </a:r>
            <a:r>
              <a:rPr lang="es-ES" sz="2200" dirty="0">
                <a:solidFill>
                  <a:schemeClr val="tx1"/>
                </a:solidFill>
              </a:rPr>
              <a:t> de </a:t>
            </a:r>
            <a:r>
              <a:rPr lang="es-ES" sz="2200" dirty="0" err="1">
                <a:solidFill>
                  <a:schemeClr val="tx1"/>
                </a:solidFill>
              </a:rPr>
              <a:t>saúde</a:t>
            </a:r>
            <a:r>
              <a:rPr lang="es-ES" sz="2200" dirty="0">
                <a:solidFill>
                  <a:schemeClr val="tx1"/>
                </a:solidFill>
              </a:rPr>
              <a:t> </a:t>
            </a:r>
            <a:r>
              <a:rPr lang="es-ES" sz="2200" dirty="0" smtClean="0">
                <a:solidFill>
                  <a:schemeClr val="tx1"/>
                </a:solidFill>
              </a:rPr>
              <a:t>para </a:t>
            </a:r>
            <a:r>
              <a:rPr lang="es-ES" sz="2200" dirty="0">
                <a:solidFill>
                  <a:schemeClr val="tx1"/>
                </a:solidFill>
              </a:rPr>
              <a:t>100%.</a:t>
            </a:r>
            <a:r>
              <a:rPr lang="pt-BR" sz="2200" dirty="0">
                <a:solidFill>
                  <a:schemeClr val="tx1"/>
                </a:solidFill>
              </a:rPr>
              <a:t/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 smtClean="0">
                <a:solidFill>
                  <a:schemeClr val="tx1"/>
                </a:solidFill>
              </a:rPr>
              <a:t/>
            </a:r>
            <a:br>
              <a:rPr lang="pt-BR" sz="2200" dirty="0" smtClean="0">
                <a:solidFill>
                  <a:schemeClr val="tx1"/>
                </a:solidFill>
              </a:rPr>
            </a:br>
            <a:r>
              <a:rPr lang="pt-BR" sz="2200" dirty="0" smtClean="0">
                <a:solidFill>
                  <a:schemeClr val="tx1"/>
                </a:solidFill>
              </a:rPr>
              <a:t>Mês 1: 57(21.8%), mês </a:t>
            </a:r>
            <a:r>
              <a:rPr lang="pt-BR" sz="2200" dirty="0">
                <a:solidFill>
                  <a:schemeClr val="tx1"/>
                </a:solidFill>
              </a:rPr>
              <a:t>2</a:t>
            </a:r>
            <a:r>
              <a:rPr lang="pt-BR" sz="2200" dirty="0" smtClean="0">
                <a:solidFill>
                  <a:schemeClr val="tx1"/>
                </a:solidFill>
              </a:rPr>
              <a:t>: 91 (34.9%) e mês 3 122 (46.7%)</a:t>
            </a:r>
            <a:endParaRPr lang="pt-BR" sz="2200" dirty="0">
              <a:solidFill>
                <a:schemeClr val="tx1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829606"/>
              </p:ext>
            </p:extLst>
          </p:nvPr>
        </p:nvGraphicFramePr>
        <p:xfrm>
          <a:off x="716193" y="3356992"/>
          <a:ext cx="554498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030322" y="6381328"/>
            <a:ext cx="4916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ea typeface="Calibri" panose="020F0502020204030204" pitchFamily="34" charset="0"/>
              </a:rPr>
              <a:t>Cobertura </a:t>
            </a: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</a:rPr>
              <a:t>do programa de </a:t>
            </a:r>
            <a:r>
              <a:rPr lang="es-ES" sz="1100" dirty="0" err="1">
                <a:latin typeface="Arial" panose="020B0604020202020204" pitchFamily="34" charset="0"/>
                <a:ea typeface="Calibri" panose="020F0502020204030204" pitchFamily="34" charset="0"/>
              </a:rPr>
              <a:t>atenção</a:t>
            </a: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</a:rPr>
              <a:t> à </a:t>
            </a:r>
            <a:r>
              <a:rPr lang="es-ES" sz="1100" dirty="0" err="1">
                <a:latin typeface="Arial" panose="020B0604020202020204" pitchFamily="34" charset="0"/>
                <a:ea typeface="Calibri" panose="020F0502020204030204" pitchFamily="34" charset="0"/>
              </a:rPr>
              <a:t>saúde</a:t>
            </a: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</a:rPr>
              <a:t> do </a:t>
            </a:r>
            <a:r>
              <a:rPr lang="es-ES" sz="1100" dirty="0" err="1">
                <a:latin typeface="Arial" panose="020B0604020202020204" pitchFamily="34" charset="0"/>
                <a:ea typeface="Calibri" panose="020F0502020204030204" pitchFamily="34" charset="0"/>
              </a:rPr>
              <a:t>idoso</a:t>
            </a: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ea typeface="Calibri" panose="020F0502020204030204" pitchFamily="34" charset="0"/>
              </a:rPr>
              <a:t>na</a:t>
            </a: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ea typeface="Calibri" panose="020F0502020204030204" pitchFamily="34" charset="0"/>
              </a:rPr>
              <a:t>unidade</a:t>
            </a: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s-ES" sz="11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ea typeface="Calibri" panose="020F0502020204030204" pitchFamily="34" charset="0"/>
              </a:rPr>
              <a:t>de </a:t>
            </a:r>
            <a:r>
              <a:rPr lang="es-ES" sz="1100" dirty="0" err="1">
                <a:latin typeface="Arial" panose="020B0604020202020204" pitchFamily="34" charset="0"/>
                <a:ea typeface="Calibri" panose="020F0502020204030204" pitchFamily="34" charset="0"/>
              </a:rPr>
              <a:t>saúde</a:t>
            </a: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ea typeface="Calibri" panose="020F0502020204030204" pitchFamily="34" charset="0"/>
              </a:rPr>
              <a:t>na</a:t>
            </a: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</a:rPr>
              <a:t> UBS N-56 </a:t>
            </a:r>
            <a:r>
              <a:rPr lang="es-ES" sz="1100" dirty="0" err="1">
                <a:latin typeface="Arial" panose="020B0604020202020204" pitchFamily="34" charset="0"/>
                <a:ea typeface="Calibri" panose="020F0502020204030204" pitchFamily="34" charset="0"/>
              </a:rPr>
              <a:t>em</a:t>
            </a: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ea typeface="Calibri" panose="020F0502020204030204" pitchFamily="34" charset="0"/>
              </a:rPr>
              <a:t>Manaus</a:t>
            </a: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</a:rPr>
              <a:t>-AM. </a:t>
            </a:r>
            <a:r>
              <a:rPr lang="es-ES" sz="1100" dirty="0" err="1">
                <a:latin typeface="Arial" panose="020B0604020202020204" pitchFamily="34" charset="0"/>
                <a:ea typeface="Calibri" panose="020F0502020204030204" pitchFamily="34" charset="0"/>
              </a:rPr>
              <a:t>Fonte</a:t>
            </a: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  <a:r>
              <a:rPr lang="es-ES" sz="1100" dirty="0" err="1">
                <a:latin typeface="Arial" panose="020B0604020202020204" pitchFamily="34" charset="0"/>
                <a:ea typeface="Calibri" panose="020F0502020204030204" pitchFamily="34" charset="0"/>
              </a:rPr>
              <a:t>Planilha</a:t>
            </a: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</a:rPr>
              <a:t> de coleta de dados</a:t>
            </a:r>
            <a:endParaRPr lang="pt-BR" sz="11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39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Resultados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6912768" cy="453650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Objetivo 2. Melhorar a qualidade da atenção ao idoso na Unidade de Saúde: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META </a:t>
            </a: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2.1. Realizar Avaliação Multidimensional Rápida de 100% dos idosos da área de abrangência utilizando como modelo a proposta de avaliação do Ministério da Saúde</a:t>
            </a: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  <a:cs typeface="Arial" pitchFamily="34" charset="0"/>
              </a:rPr>
              <a:t>     </a:t>
            </a:r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Mês 1: 57 (100%), mês 2: 91 (100%) e mês 3: 106 (100%)</a:t>
            </a:r>
          </a:p>
          <a:p>
            <a:pPr algn="just"/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META: 2.2. Realizar exame clínico apropriado em 100% das consultas, incluindo exame físico dos pés, com palpação dos pulsos tibial posterior e pedioso e medida da sensibilidade a cada 3 meses para </a:t>
            </a: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diabéticos.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    </a:t>
            </a:r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Mês </a:t>
            </a: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1: 57 (100%), mês 2: 91 (100%) e mês 3: 106 (100</a:t>
            </a:r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%)</a:t>
            </a:r>
          </a:p>
          <a:p>
            <a:pPr algn="just"/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META: 2.3. Realizar a solicitação de exames complementares periódicos em 100% dos idosos hipertensos e/ou diabéticos.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     </a:t>
            </a: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Mês 1: 57 (100%), mês 2: 91 (100%) e mês 3: 106 (100%)</a:t>
            </a:r>
            <a:endParaRPr lang="pt-BR" dirty="0">
              <a:solidFill>
                <a:srgbClr val="FF0000"/>
              </a:solidFill>
              <a:cs typeface="Arial" pitchFamily="34" charset="0"/>
            </a:endParaRPr>
          </a:p>
          <a:p>
            <a:pPr marL="0" indent="0" algn="just">
              <a:buNone/>
            </a:pPr>
            <a:endParaRPr lang="pt-BR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b="1" dirty="0">
              <a:solidFill>
                <a:schemeClr val="tx1"/>
              </a:solidFill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9638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Resultados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1340768"/>
            <a:ext cx="7130753" cy="540060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META</a:t>
            </a: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: 2.4. Priorizar a prescrição de medicamentos da Farmácia Popular a 100% dos idosos</a:t>
            </a: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    </a:t>
            </a:r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Mês </a:t>
            </a: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1: 57 (100%), mês 2: 91 (100%) e mês 3: 106 (100%)</a:t>
            </a:r>
            <a:endParaRPr lang="pt-BR" dirty="0">
              <a:solidFill>
                <a:srgbClr val="FF0000"/>
              </a:solidFill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META</a:t>
            </a: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: 2.5. Cadastrar 100% dos idosos acamados ou com problemas de locomoção (Estimativa de 8% dos idosos da área).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t-BR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Mês </a:t>
            </a: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1: </a:t>
            </a:r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13(100</a:t>
            </a: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%), mês 2: </a:t>
            </a:r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13 </a:t>
            </a: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(100%) e mês 3: </a:t>
            </a:r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14 </a:t>
            </a: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(100%)</a:t>
            </a:r>
            <a:endParaRPr lang="pt-BR" dirty="0">
              <a:solidFill>
                <a:srgbClr val="FF0000"/>
              </a:solidFill>
              <a:cs typeface="Arial" pitchFamily="34" charset="0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META 2.6: Realizar visita domiciliar a 100% dos idosos acamados ou com problema de locomoção. </a:t>
            </a:r>
          </a:p>
          <a:p>
            <a:pPr marL="0" indent="0" algn="just">
              <a:buNone/>
            </a:pPr>
            <a:r>
              <a:rPr lang="pt-BR" b="1" dirty="0">
                <a:solidFill>
                  <a:schemeClr val="tx1"/>
                </a:solidFill>
                <a:cs typeface="Arial" pitchFamily="34" charset="0"/>
              </a:rPr>
              <a:t>     </a:t>
            </a: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Mês 1: 13 (100%), mês 2: 13 (100%) e mês 3: 14 (100%)</a:t>
            </a:r>
          </a:p>
          <a:p>
            <a:pPr algn="just"/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META 2.7 Rastrear 100% dos idosos para Hipertensão arterial sistêmica (HAS).</a:t>
            </a:r>
          </a:p>
          <a:p>
            <a:pPr marL="0" indent="0" algn="just">
              <a:buNone/>
            </a:pPr>
            <a:r>
              <a:rPr lang="pt-BR" b="1" dirty="0">
                <a:solidFill>
                  <a:schemeClr val="tx1"/>
                </a:solidFill>
                <a:cs typeface="Arial" pitchFamily="34" charset="0"/>
              </a:rPr>
              <a:t>     </a:t>
            </a: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Mês 1: 57 (100%), mês 2: 91 (100%) e mês 3: 106 (100%)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1947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Resultados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340768"/>
            <a:ext cx="6914729" cy="551723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META </a:t>
            </a: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2.8 Rastrear 100% dos idosos com pressão arterial sustentada maior que 135/80 </a:t>
            </a:r>
            <a:r>
              <a:rPr lang="pt-BR" dirty="0" err="1">
                <a:solidFill>
                  <a:schemeClr val="tx1"/>
                </a:solidFill>
                <a:cs typeface="Arial" pitchFamily="34" charset="0"/>
              </a:rPr>
              <a:t>mmhg</a:t>
            </a: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 ou com diagnostico de hipertensão arterial para diabetes mellitus (DM</a:t>
            </a: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     Mês </a:t>
            </a: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1: </a:t>
            </a:r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31 </a:t>
            </a: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(100%), mês 2: </a:t>
            </a:r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42 </a:t>
            </a: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(100%) e mês 3: 5</a:t>
            </a:r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6 </a:t>
            </a: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(100%)</a:t>
            </a:r>
            <a:endParaRPr lang="pt-BR" dirty="0">
              <a:solidFill>
                <a:srgbClr val="FF0000"/>
              </a:solidFill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META </a:t>
            </a: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2.9: Realizar Avaliação da necessidade de atendimento odontológico em 100% dos idosos</a:t>
            </a: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  <a:cs typeface="Arial" pitchFamily="34" charset="0"/>
              </a:rPr>
              <a:t>     </a:t>
            </a:r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Mês </a:t>
            </a: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1: 57 (100%), mês 2: 91 (100%) e mês 3: 106 (100%)</a:t>
            </a:r>
            <a:endParaRPr lang="pt-BR" dirty="0">
              <a:solidFill>
                <a:srgbClr val="FF0000"/>
              </a:solidFill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META </a:t>
            </a: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2.10 : Realizar a </a:t>
            </a: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primeira </a:t>
            </a: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consulta </a:t>
            </a: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odontológica </a:t>
            </a: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para 100% dos idosos</a:t>
            </a: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b="1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b="1" dirty="0" smtClean="0">
                <a:solidFill>
                  <a:schemeClr val="tx1"/>
                </a:solidFill>
                <a:cs typeface="Arial" pitchFamily="34" charset="0"/>
              </a:rPr>
              <a:t>     </a:t>
            </a:r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Mês </a:t>
            </a: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1: 57 (100%), mês 2: 91 (100%) e mês 3: 106 (100%)</a:t>
            </a:r>
            <a:endParaRPr lang="pt-BR" dirty="0" smtClean="0">
              <a:solidFill>
                <a:srgbClr val="FF0000"/>
              </a:solidFill>
              <a:cs typeface="Arial" pitchFamily="34" charset="0"/>
            </a:endParaRPr>
          </a:p>
          <a:p>
            <a:pPr algn="just"/>
            <a:endParaRPr lang="pt-BR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dirty="0">
              <a:solidFill>
                <a:schemeClr val="tx1"/>
              </a:solidFill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2954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Resultados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Objetivo </a:t>
            </a:r>
            <a:r>
              <a:rPr lang="pt-BR" sz="2000" dirty="0">
                <a:solidFill>
                  <a:schemeClr val="tx1"/>
                </a:solidFill>
              </a:rPr>
              <a:t>3: Melhorar a adesão dos idosos ao programa de saúde do </a:t>
            </a:r>
            <a:r>
              <a:rPr lang="pt-BR" sz="2000" dirty="0" smtClean="0">
                <a:solidFill>
                  <a:schemeClr val="tx1"/>
                </a:solidFill>
              </a:rPr>
              <a:t>idoso.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META 3.1 Buscar 100% dos </a:t>
            </a:r>
            <a:r>
              <a:rPr lang="pt-BR" sz="2000" dirty="0" smtClean="0">
                <a:solidFill>
                  <a:schemeClr val="tx1"/>
                </a:solidFill>
              </a:rPr>
              <a:t>idosos </a:t>
            </a:r>
            <a:r>
              <a:rPr lang="pt-BR" sz="2000" dirty="0">
                <a:solidFill>
                  <a:schemeClr val="tx1"/>
                </a:solidFill>
              </a:rPr>
              <a:t>faltosos as consultas programada.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/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b="1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000" b="1" dirty="0">
                <a:solidFill>
                  <a:srgbClr val="FF0000"/>
                </a:solidFill>
                <a:cs typeface="Arial" pitchFamily="34" charset="0"/>
              </a:rPr>
              <a:t>Mês 1: 7</a:t>
            </a:r>
            <a:r>
              <a:rPr lang="pt-BR" sz="2000" b="1" dirty="0" smtClean="0">
                <a:solidFill>
                  <a:srgbClr val="FF0000"/>
                </a:solidFill>
                <a:cs typeface="Arial" pitchFamily="34" charset="0"/>
              </a:rPr>
              <a:t>(100</a:t>
            </a:r>
            <a:r>
              <a:rPr lang="pt-BR" sz="2000" b="1" dirty="0">
                <a:solidFill>
                  <a:srgbClr val="FF0000"/>
                </a:solidFill>
                <a:cs typeface="Arial" pitchFamily="34" charset="0"/>
              </a:rPr>
              <a:t>%), mês 2: 7</a:t>
            </a:r>
            <a:r>
              <a:rPr lang="pt-BR" sz="2000" b="1" dirty="0" smtClean="0">
                <a:solidFill>
                  <a:srgbClr val="FF0000"/>
                </a:solidFill>
                <a:cs typeface="Arial" pitchFamily="34" charset="0"/>
              </a:rPr>
              <a:t>(100</a:t>
            </a:r>
            <a:r>
              <a:rPr lang="pt-BR" sz="2000" b="1" dirty="0">
                <a:solidFill>
                  <a:srgbClr val="FF0000"/>
                </a:solidFill>
                <a:cs typeface="Arial" pitchFamily="34" charset="0"/>
              </a:rPr>
              <a:t>%) e mês 3: 7</a:t>
            </a:r>
            <a:r>
              <a:rPr lang="pt-BR" sz="20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t-BR" sz="2000" b="1" dirty="0">
                <a:solidFill>
                  <a:srgbClr val="FF0000"/>
                </a:solidFill>
                <a:cs typeface="Arial" pitchFamily="34" charset="0"/>
              </a:rPr>
              <a:t>(100%)</a:t>
            </a:r>
            <a:endParaRPr lang="pt-BR" sz="2000" dirty="0">
              <a:solidFill>
                <a:srgbClr val="FF0000"/>
              </a:solidFill>
              <a:cs typeface="Arial" pitchFamily="34" charset="0"/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rgbClr val="FF0000"/>
              </a:solidFill>
              <a:cs typeface="Arial" pitchFamily="34" charset="0"/>
            </a:endParaRPr>
          </a:p>
          <a:p>
            <a:pPr marL="0" indent="0" algn="just">
              <a:buNone/>
            </a:pPr>
            <a:endParaRPr lang="pt-BR" dirty="0">
              <a:solidFill>
                <a:srgbClr val="FF0000"/>
              </a:solidFill>
              <a:cs typeface="Arial" pitchFamily="34" charset="0"/>
            </a:endParaRPr>
          </a:p>
          <a:p>
            <a:pPr algn="ctr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1574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Resultados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1484784"/>
            <a:ext cx="7634810" cy="4556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</a:rPr>
              <a:t>Objetivo 4: Melhorar o registro das informações </a:t>
            </a:r>
          </a:p>
          <a:p>
            <a:r>
              <a:rPr lang="pt-BR" sz="2000" dirty="0">
                <a:solidFill>
                  <a:schemeClr val="tx1"/>
                </a:solidFill>
              </a:rPr>
              <a:t>META : 4.1 Manter registro especifico de 100% das pessoas </a:t>
            </a:r>
            <a:r>
              <a:rPr lang="pt-BR" sz="2000" dirty="0" smtClean="0">
                <a:solidFill>
                  <a:schemeClr val="tx1"/>
                </a:solidFill>
              </a:rPr>
              <a:t>Idosas</a:t>
            </a:r>
          </a:p>
          <a:p>
            <a:pPr marL="0" indent="0">
              <a:buNone/>
            </a:pPr>
            <a:r>
              <a:rPr lang="pt-BR" sz="2000" b="1" dirty="0" smtClean="0">
                <a:solidFill>
                  <a:srgbClr val="FF0000"/>
                </a:solidFill>
                <a:cs typeface="Arial" pitchFamily="34" charset="0"/>
              </a:rPr>
              <a:t>     </a:t>
            </a:r>
            <a:r>
              <a:rPr lang="pt-BR" sz="20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t-BR" sz="2000" b="1" dirty="0">
                <a:solidFill>
                  <a:srgbClr val="FF0000"/>
                </a:solidFill>
                <a:cs typeface="Arial" pitchFamily="34" charset="0"/>
              </a:rPr>
              <a:t>Mês 1: 57 (100%), mês 2: 91 (100%) e mês 3: 106 (100%)</a:t>
            </a:r>
            <a:endParaRPr lang="pt-BR" sz="2000" dirty="0">
              <a:solidFill>
                <a:srgbClr val="FF0000"/>
              </a:solidFill>
            </a:endParaRPr>
          </a:p>
          <a:p>
            <a:r>
              <a:rPr lang="pt-BR" sz="2000" dirty="0" smtClean="0">
                <a:solidFill>
                  <a:schemeClr val="tx1"/>
                </a:solidFill>
              </a:rPr>
              <a:t>META </a:t>
            </a:r>
            <a:r>
              <a:rPr lang="pt-BR" sz="2000" dirty="0">
                <a:solidFill>
                  <a:schemeClr val="tx1"/>
                </a:solidFill>
              </a:rPr>
              <a:t>4.2: Distribuir a caderneta de saúde da pessoa idosa a 100% dos idosos </a:t>
            </a:r>
            <a:r>
              <a:rPr lang="pt-BR" sz="2000" dirty="0" smtClean="0">
                <a:solidFill>
                  <a:schemeClr val="tx1"/>
                </a:solidFill>
              </a:rPr>
              <a:t>cadastrados.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  <a:cs typeface="Arial" pitchFamily="34" charset="0"/>
              </a:rPr>
              <a:t>     </a:t>
            </a:r>
            <a:r>
              <a:rPr lang="pt-BR" sz="2000" b="1" dirty="0">
                <a:solidFill>
                  <a:srgbClr val="FF0000"/>
                </a:solidFill>
                <a:cs typeface="Arial" pitchFamily="34" charset="0"/>
              </a:rPr>
              <a:t>Mês 1: 57 (100%), mês 2: 91 (100%) e mês 3: 106 (100%)</a:t>
            </a:r>
            <a:endParaRPr lang="pt-B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493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Resultados</a:t>
            </a:r>
            <a:br>
              <a:rPr lang="es-VE" dirty="0"/>
            </a:br>
            <a:endParaRPr lang="es-V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1412776"/>
            <a:ext cx="7272808" cy="45087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>
                <a:solidFill>
                  <a:schemeClr val="tx1"/>
                </a:solidFill>
              </a:rPr>
              <a:t>Objetivo 5: Mapear os idosos de risco da á</a:t>
            </a:r>
            <a:r>
              <a:rPr lang="pt-BR" sz="2600" dirty="0" smtClean="0">
                <a:solidFill>
                  <a:schemeClr val="tx1"/>
                </a:solidFill>
              </a:rPr>
              <a:t>rea </a:t>
            </a:r>
            <a:r>
              <a:rPr lang="pt-BR" sz="2600" dirty="0">
                <a:solidFill>
                  <a:schemeClr val="tx1"/>
                </a:solidFill>
              </a:rPr>
              <a:t>de </a:t>
            </a:r>
            <a:r>
              <a:rPr lang="pt-BR" sz="2600" dirty="0" smtClean="0">
                <a:solidFill>
                  <a:schemeClr val="tx1"/>
                </a:solidFill>
              </a:rPr>
              <a:t>abrangência. </a:t>
            </a:r>
            <a:endParaRPr lang="pt-BR" sz="2600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META 5.1: Rastrear 100% das pessoas idosas para risco de morbimortalidade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    </a:t>
            </a:r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Mês </a:t>
            </a: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1: 57 (100%), mês 2: 91 (100%) e mês 3: 106 (100%)</a:t>
            </a:r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META </a:t>
            </a:r>
            <a:r>
              <a:rPr lang="pt-BR" dirty="0">
                <a:solidFill>
                  <a:schemeClr val="tx1"/>
                </a:solidFill>
              </a:rPr>
              <a:t>5.2: Investigar a presença de indicadores de fragilização na velhice em 100% das pessoas </a:t>
            </a:r>
            <a:r>
              <a:rPr lang="pt-BR" dirty="0" err="1" smtClean="0">
                <a:solidFill>
                  <a:schemeClr val="tx1"/>
                </a:solidFill>
              </a:rPr>
              <a:t>ldosas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    Mês </a:t>
            </a: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1: 57 (100%), mês 2: 91 (100%) e mês 3: 106 (100%)</a:t>
            </a:r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META </a:t>
            </a:r>
            <a:r>
              <a:rPr lang="pt-BR" dirty="0">
                <a:solidFill>
                  <a:schemeClr val="tx1"/>
                </a:solidFill>
              </a:rPr>
              <a:t>5.3: Avaliar a rede social de 100% dos idosos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t-BR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Mês 1: 57 (100%), mês 2: 91 (100%) e mês 3: 106 (100%)</a:t>
            </a:r>
            <a:endParaRPr lang="pt-BR" dirty="0">
              <a:solidFill>
                <a:srgbClr val="FF0000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70938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cs typeface="Arial" pitchFamily="34" charset="0"/>
              </a:rPr>
              <a:t>Resultados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1340768"/>
            <a:ext cx="7130753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  <a:cs typeface="Arial" pitchFamily="34" charset="0"/>
              </a:rPr>
              <a:t>Objetivo 6: Promover a saúde dos idosos</a:t>
            </a:r>
          </a:p>
          <a:p>
            <a:pPr algn="just"/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META 6.1: Garantir orientação nutricional para hábitos alimentares saudáveis a 100% das pessoas idosas. 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  <a:cs typeface="Arial" pitchFamily="34" charset="0"/>
              </a:rPr>
              <a:t>     </a:t>
            </a:r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Mês </a:t>
            </a: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1: 57 (100%), mês 2: 91 (100%) e mês 3: 106 (100%)</a:t>
            </a:r>
            <a:endParaRPr lang="pt-BR" dirty="0" smtClean="0">
              <a:solidFill>
                <a:srgbClr val="FF0000"/>
              </a:solidFill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META </a:t>
            </a: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6.2 : Garantir orientação para a prática regular de atividade física a 100% Idosos</a:t>
            </a: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     </a:t>
            </a:r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Mês </a:t>
            </a: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1: 57 (100%), mês 2: 91 (100%) e mês 3: 106 (100%)</a:t>
            </a:r>
            <a:endParaRPr lang="pt-BR" dirty="0">
              <a:solidFill>
                <a:srgbClr val="FF0000"/>
              </a:solidFill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META </a:t>
            </a: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6.3 Garantir orientações sobre higiene bucal (incluindo higiene de prótese dentarias) para 100% dos idosos cadastrados.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  <a:cs typeface="Arial" pitchFamily="34" charset="0"/>
              </a:rPr>
              <a:t>     </a:t>
            </a:r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Mês </a:t>
            </a: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1: 57 (100%), mês 2: 91 (100%) e mês 3: 106 (100%)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995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 intervenção proporcionou: 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Atendimento </a:t>
            </a: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aos idosos;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 cadastro </a:t>
            </a: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dos  </a:t>
            </a: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idosos 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 Melhoria dos registros;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 Qualidade da atenção;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 Melhoria na adesão por meio da busca ativa;</a:t>
            </a:r>
          </a:p>
          <a:p>
            <a:pPr>
              <a:buFont typeface="Wingdings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634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</a:rPr>
              <a:t>UBS N-56, bairro Lago Azul, Manaus, 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</a:rPr>
              <a:t>UBS </a:t>
            </a:r>
            <a:r>
              <a:rPr lang="pt-BR" sz="2400" dirty="0">
                <a:solidFill>
                  <a:schemeClr val="tx1"/>
                </a:solidFill>
              </a:rPr>
              <a:t>tradicional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</a:rPr>
              <a:t>Estrutura</a:t>
            </a:r>
            <a:endParaRPr lang="pt-BR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</a:rPr>
              <a:t>População </a:t>
            </a:r>
            <a:r>
              <a:rPr lang="pt-BR" sz="2400" dirty="0">
                <a:solidFill>
                  <a:schemeClr val="tx1"/>
                </a:solidFill>
              </a:rPr>
              <a:t>assistida: aproximadamente 4 mil pessoas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11809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 intervenção proporcionou: 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Ações educativas e preventivas;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 Interação com a comunidade;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 Qualificação da equipe/ aprofundamento teórico; 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 Atenção interdisciplinar e integração da equipe;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 Aumento da quantidade de atendimento diário.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125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07672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Dificuldades: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Dificuldade </a:t>
            </a: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com o transporte adequado para chegar até os idosos que moram em lugares de difícil </a:t>
            </a: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acesso; </a:t>
            </a:r>
            <a:endParaRPr lang="pt-BR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Poucos  </a:t>
            </a: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agentes comunitários de saúde;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Dificuldade </a:t>
            </a: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com a consulta </a:t>
            </a: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especializada. </a:t>
            </a:r>
            <a:endParaRPr lang="pt-BR" dirty="0">
              <a:solidFill>
                <a:schemeClr val="tx1"/>
              </a:solidFill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0782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Reflexão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Expectativas</a:t>
            </a:r>
          </a:p>
          <a:p>
            <a:pPr algn="just">
              <a:buFont typeface="Arial" pitchFamily="34" charset="0"/>
              <a:buChar char="•"/>
            </a:pP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Significado</a:t>
            </a:r>
          </a:p>
          <a:p>
            <a:pPr algn="just">
              <a:buFont typeface="Arial" pitchFamily="34" charset="0"/>
              <a:buChar char="•"/>
            </a:pP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Aprendizados mais relevantes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28188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2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5"/>
          <a:stretch/>
        </p:blipFill>
        <p:spPr bwMode="auto">
          <a:xfrm>
            <a:off x="2123728" y="620688"/>
            <a:ext cx="3312368" cy="49172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051720" y="569812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/>
              <a:t>Armazenamento</a:t>
            </a:r>
            <a:r>
              <a:rPr lang="es-ES" sz="1400" dirty="0"/>
              <a:t> dos registros, UBS N-56, </a:t>
            </a:r>
            <a:r>
              <a:rPr lang="es-ES" sz="1400" dirty="0" err="1"/>
              <a:t>Manaus</a:t>
            </a:r>
            <a:r>
              <a:rPr lang="es-ES" sz="1400" dirty="0"/>
              <a:t>/AM</a:t>
            </a:r>
            <a:r>
              <a:rPr lang="es-ES" dirty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62859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8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908720"/>
            <a:ext cx="4176464" cy="513330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390473" y="6072154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/>
              <a:t>Mensuração</a:t>
            </a:r>
            <a:r>
              <a:rPr lang="es-ES" sz="1400" dirty="0"/>
              <a:t> da estatura </a:t>
            </a:r>
            <a:r>
              <a:rPr lang="es-ES" sz="1400" dirty="0" err="1"/>
              <a:t>em</a:t>
            </a:r>
            <a:r>
              <a:rPr lang="es-ES" sz="1400" dirty="0"/>
              <a:t> </a:t>
            </a:r>
            <a:r>
              <a:rPr lang="es-ES" sz="1400" dirty="0" err="1"/>
              <a:t>usuário</a:t>
            </a:r>
            <a:r>
              <a:rPr lang="es-ES" sz="1400" dirty="0"/>
              <a:t> </a:t>
            </a:r>
            <a:r>
              <a:rPr lang="es-ES" sz="1400" dirty="0" err="1"/>
              <a:t>idoso</a:t>
            </a:r>
            <a:r>
              <a:rPr lang="es-ES" sz="1400" dirty="0"/>
              <a:t>, UBS N-56, </a:t>
            </a:r>
            <a:r>
              <a:rPr lang="es-ES" sz="1400" dirty="0" err="1"/>
              <a:t>Manaus</a:t>
            </a:r>
            <a:r>
              <a:rPr lang="es-ES" sz="1400" dirty="0"/>
              <a:t>/AM.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877549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24744"/>
            <a:ext cx="6562477" cy="41139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67544" y="5372253"/>
            <a:ext cx="6408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/>
              <a:t>Acompanhamento</a:t>
            </a:r>
            <a:r>
              <a:rPr lang="es-ES" sz="1400" dirty="0"/>
              <a:t> dos </a:t>
            </a:r>
            <a:r>
              <a:rPr lang="es-ES" sz="1400" dirty="0" err="1"/>
              <a:t>idosos</a:t>
            </a:r>
            <a:r>
              <a:rPr lang="es-ES" sz="1400" dirty="0"/>
              <a:t> </a:t>
            </a:r>
            <a:r>
              <a:rPr lang="es-ES" sz="1400" dirty="0" err="1"/>
              <a:t>na</a:t>
            </a:r>
            <a:r>
              <a:rPr lang="es-ES" sz="1400" dirty="0"/>
              <a:t> consulta individual, UBS N-56, </a:t>
            </a:r>
            <a:r>
              <a:rPr lang="es-ES" sz="1400" dirty="0" err="1"/>
              <a:t>Manaus</a:t>
            </a:r>
            <a:r>
              <a:rPr lang="es-ES" sz="1400" dirty="0"/>
              <a:t>/AM. 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156085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OBRIGADO</a:t>
            </a:r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!</a:t>
            </a:r>
            <a:endParaRPr lang="pt-BR" dirty="0"/>
          </a:p>
        </p:txBody>
      </p:sp>
      <p:pic>
        <p:nvPicPr>
          <p:cNvPr id="4" name="Picture 3" descr="C:\Users\talita helena\Desktop\su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83768" y="4293096"/>
            <a:ext cx="2857500" cy="2143125"/>
          </a:xfrm>
          <a:prstGeom prst="rect">
            <a:avLst/>
          </a:prstGeom>
          <a:noFill/>
        </p:spPr>
      </p:pic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752" y="548680"/>
            <a:ext cx="3343312" cy="21431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10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6347714" cy="3880773"/>
          </a:xfrm>
        </p:spPr>
        <p:txBody>
          <a:bodyPr/>
          <a:lstStyle/>
          <a:p>
            <a:pPr marL="0" lvl="0" indent="0" algn="just" defTabSz="914400">
              <a:spcBef>
                <a:spcPct val="2000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Atenção a saúde dos idosos</a:t>
            </a:r>
          </a:p>
          <a:p>
            <a:pPr marL="0" lvl="0" indent="0" algn="just" defTabSz="914400">
              <a:spcBef>
                <a:spcPct val="20000"/>
              </a:spcBef>
              <a:buClrTx/>
              <a:buSzTx/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0" lvl="0" indent="0" algn="just" defTabSz="914400">
              <a:spcBef>
                <a:spcPct val="2000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 Importância da saúde dos idosos</a:t>
            </a:r>
          </a:p>
          <a:p>
            <a:pPr marL="0" lvl="0" indent="0" algn="just" defTabSz="914400">
              <a:spcBef>
                <a:spcPct val="20000"/>
              </a:spcBef>
              <a:buClrTx/>
              <a:buSzTx/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0" lvl="0" indent="0" algn="just" defTabSz="914400">
              <a:spcBef>
                <a:spcPct val="2000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Quantidade aproximada de idosos que residiam na área de abrangência da UBS</a:t>
            </a:r>
            <a:r>
              <a:rPr lang="pt-BR" sz="2400" b="1" dirty="0">
                <a:solidFill>
                  <a:schemeClr val="tx1"/>
                </a:solidFill>
              </a:rPr>
              <a:t>: 261  </a:t>
            </a:r>
            <a:r>
              <a:rPr lang="pt-BR" sz="2400" dirty="0">
                <a:solidFill>
                  <a:schemeClr val="tx1"/>
                </a:solidFill>
              </a:rPr>
              <a:t>(segundo dados da planilha de coleta de dados)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07246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cs typeface="Arial" pitchFamily="34" charset="0"/>
              </a:rPr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72816"/>
            <a:ext cx="8208912" cy="388077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indent="0" algn="ctr">
              <a:lnSpc>
                <a:spcPct val="150000"/>
              </a:lnSpc>
              <a:buNone/>
            </a:pPr>
            <a:r>
              <a:rPr lang="es-ES" sz="36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Melhorar</a:t>
            </a:r>
            <a:r>
              <a:rPr lang="es-ES" sz="3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ES" sz="36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Atenção</a:t>
            </a:r>
            <a:r>
              <a:rPr lang="es-ES" sz="3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à </a:t>
            </a:r>
            <a:r>
              <a:rPr lang="es-ES" sz="36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Saúde</a:t>
            </a:r>
            <a:r>
              <a:rPr lang="es-ES" sz="3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s-ES" sz="36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Idoso</a:t>
            </a:r>
            <a:r>
              <a:rPr lang="es-ES" sz="3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6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s-ES" sz="3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UBS N-56, </a:t>
            </a:r>
            <a:r>
              <a:rPr lang="es-ES" sz="36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Manaus</a:t>
            </a:r>
            <a:r>
              <a:rPr lang="es-ES" sz="3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AM</a:t>
            </a:r>
            <a:r>
              <a:rPr lang="es-ES" sz="36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600" dirty="0">
              <a:solidFill>
                <a:schemeClr val="tx1"/>
              </a:solidFill>
              <a:cs typeface="Arial" pitchFamily="34" charset="0"/>
            </a:endParaRPr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6603335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5184576"/>
          </a:xfrm>
        </p:spPr>
        <p:txBody>
          <a:bodyPr>
            <a:normAutofit fontScale="85000" lnSpcReduction="20000"/>
          </a:bodyPr>
          <a:lstStyle/>
          <a:p>
            <a:pPr lvl="1" algn="just">
              <a:buFont typeface="Wingdings" pitchFamily="2" charset="2"/>
              <a:buChar char="ü"/>
            </a:pPr>
            <a:r>
              <a:rPr lang="pt-BR" sz="2300" dirty="0">
                <a:solidFill>
                  <a:schemeClr val="tx1"/>
                </a:solidFill>
                <a:cs typeface="Arial" pitchFamily="34" charset="0"/>
              </a:rPr>
              <a:t>Exames;                                   </a:t>
            </a:r>
          </a:p>
          <a:p>
            <a:pPr lvl="1" algn="just">
              <a:buFont typeface="Wingdings" pitchFamily="2" charset="2"/>
              <a:buChar char="ü"/>
            </a:pPr>
            <a:r>
              <a:rPr lang="pt-BR" sz="2300" dirty="0">
                <a:solidFill>
                  <a:schemeClr val="tx1"/>
                </a:solidFill>
                <a:cs typeface="Arial" pitchFamily="34" charset="0"/>
              </a:rPr>
              <a:t> Avaliação de ações  desenvolvidas;</a:t>
            </a:r>
          </a:p>
          <a:p>
            <a:pPr lvl="1" algn="just">
              <a:buFont typeface="Wingdings" pitchFamily="2" charset="2"/>
              <a:buChar char="ü"/>
            </a:pPr>
            <a:r>
              <a:rPr lang="pt-BR" sz="2300" dirty="0">
                <a:solidFill>
                  <a:schemeClr val="tx1"/>
                </a:solidFill>
                <a:cs typeface="Arial" pitchFamily="34" charset="0"/>
              </a:rPr>
              <a:t> Preenchimento da caderneta idoso</a:t>
            </a:r>
          </a:p>
          <a:p>
            <a:pPr lvl="1" algn="just">
              <a:buFont typeface="Wingdings" pitchFamily="2" charset="2"/>
              <a:buChar char="ü"/>
            </a:pPr>
            <a:r>
              <a:rPr lang="pt-BR" sz="2300" dirty="0">
                <a:solidFill>
                  <a:schemeClr val="tx1"/>
                </a:solidFill>
                <a:cs typeface="Arial" pitchFamily="34" charset="0"/>
              </a:rPr>
              <a:t>Preenchimento da ficha espelho;</a:t>
            </a:r>
          </a:p>
          <a:p>
            <a:pPr lvl="1" algn="just">
              <a:buFont typeface="Wingdings" pitchFamily="2" charset="2"/>
              <a:buChar char="ü"/>
            </a:pPr>
            <a:r>
              <a:rPr lang="pt-BR" sz="2300" dirty="0">
                <a:solidFill>
                  <a:schemeClr val="tx1"/>
                </a:solidFill>
                <a:cs typeface="Arial" pitchFamily="34" charset="0"/>
              </a:rPr>
              <a:t> Avaliação da saúde bucal e orientações higiene.</a:t>
            </a:r>
          </a:p>
          <a:p>
            <a:pPr lvl="1" algn="just">
              <a:buFont typeface="Wingdings" pitchFamily="2" charset="2"/>
              <a:buChar char="ü"/>
            </a:pPr>
            <a:r>
              <a:rPr lang="pt-BR" sz="2300" dirty="0">
                <a:solidFill>
                  <a:schemeClr val="tx1"/>
                </a:solidFill>
                <a:cs typeface="Arial" pitchFamily="34" charset="0"/>
              </a:rPr>
              <a:t>Primeira Consulta;                                   </a:t>
            </a:r>
          </a:p>
          <a:p>
            <a:pPr lvl="1" algn="just">
              <a:buFont typeface="Wingdings" pitchFamily="2" charset="2"/>
              <a:buChar char="ü"/>
            </a:pPr>
            <a:r>
              <a:rPr lang="pt-BR" sz="2300" dirty="0">
                <a:solidFill>
                  <a:schemeClr val="tx1"/>
                </a:solidFill>
                <a:cs typeface="Arial" pitchFamily="34" charset="0"/>
              </a:rPr>
              <a:t> Revisão dos prontuários</a:t>
            </a:r>
          </a:p>
          <a:p>
            <a:pPr lvl="1" algn="just">
              <a:buFont typeface="Wingdings" pitchFamily="2" charset="2"/>
              <a:buChar char="ü"/>
            </a:pPr>
            <a:r>
              <a:rPr lang="pt-BR" sz="2300" dirty="0">
                <a:solidFill>
                  <a:schemeClr val="tx1"/>
                </a:solidFill>
                <a:cs typeface="Arial" pitchFamily="34" charset="0"/>
              </a:rPr>
              <a:t> Registros atualizados;</a:t>
            </a:r>
          </a:p>
          <a:p>
            <a:pPr lvl="1" algn="just">
              <a:buFont typeface="Wingdings" pitchFamily="2" charset="2"/>
              <a:buChar char="ü"/>
            </a:pPr>
            <a:r>
              <a:rPr lang="pt-BR" sz="2300" dirty="0">
                <a:solidFill>
                  <a:schemeClr val="tx1"/>
                </a:solidFill>
                <a:cs typeface="Arial" pitchFamily="34" charset="0"/>
              </a:rPr>
              <a:t>Atividades de educação em saúde.</a:t>
            </a:r>
          </a:p>
          <a:p>
            <a:pPr lvl="1" algn="just">
              <a:buFont typeface="Wingdings" pitchFamily="2" charset="2"/>
              <a:buChar char="ü"/>
            </a:pPr>
            <a:r>
              <a:rPr lang="pt-BR" sz="2300" dirty="0">
                <a:solidFill>
                  <a:schemeClr val="tx1"/>
                </a:solidFill>
                <a:cs typeface="Arial" pitchFamily="34" charset="0"/>
              </a:rPr>
              <a:t>Primeira Consulta;                                   </a:t>
            </a:r>
          </a:p>
          <a:p>
            <a:pPr lvl="1" algn="just">
              <a:buFont typeface="Wingdings" pitchFamily="2" charset="2"/>
              <a:buChar char="ü"/>
            </a:pPr>
            <a:r>
              <a:rPr lang="pt-BR" sz="2300" dirty="0">
                <a:solidFill>
                  <a:schemeClr val="tx1"/>
                </a:solidFill>
                <a:cs typeface="Arial" pitchFamily="34" charset="0"/>
              </a:rPr>
              <a:t> Revisão dos prontuários</a:t>
            </a:r>
          </a:p>
          <a:p>
            <a:pPr lvl="1" algn="just">
              <a:buFont typeface="Wingdings" pitchFamily="2" charset="2"/>
              <a:buChar char="ü"/>
            </a:pPr>
            <a:r>
              <a:rPr lang="pt-BR" sz="2300" dirty="0">
                <a:solidFill>
                  <a:schemeClr val="tx1"/>
                </a:solidFill>
                <a:cs typeface="Arial" pitchFamily="34" charset="0"/>
              </a:rPr>
              <a:t> Registros atualizados;</a:t>
            </a:r>
          </a:p>
          <a:p>
            <a:pPr lvl="1" algn="just">
              <a:buFont typeface="Wingdings" pitchFamily="2" charset="2"/>
              <a:buChar char="ü"/>
            </a:pPr>
            <a:r>
              <a:rPr lang="pt-BR" sz="2300" dirty="0">
                <a:solidFill>
                  <a:schemeClr val="tx1"/>
                </a:solidFill>
                <a:cs typeface="Arial" pitchFamily="34" charset="0"/>
              </a:rPr>
              <a:t>Atividades de educação em saúde.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451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844824"/>
            <a:ext cx="6347714" cy="44644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600" b="1" dirty="0">
                <a:solidFill>
                  <a:schemeClr val="tx1"/>
                </a:solidFill>
                <a:cs typeface="Arial" pitchFamily="34" charset="0"/>
              </a:rPr>
              <a:t>Organização e gestão do serviço</a:t>
            </a:r>
            <a:r>
              <a:rPr lang="pt-BR" sz="2600" b="1" dirty="0" smtClean="0">
                <a:solidFill>
                  <a:schemeClr val="tx1"/>
                </a:solidFill>
                <a:cs typeface="Arial" pitchFamily="34" charset="0"/>
              </a:rPr>
              <a:t>:</a:t>
            </a:r>
          </a:p>
          <a:p>
            <a:pPr marL="0" indent="0">
              <a:buNone/>
            </a:pPr>
            <a:endParaRPr lang="pt-BR" sz="2600" b="1" dirty="0">
              <a:solidFill>
                <a:schemeClr val="tx1"/>
              </a:solidFill>
              <a:cs typeface="Arial" pitchFamily="34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Cadastramento dos idosos levando a conta as prioridades;  </a:t>
            </a:r>
          </a:p>
          <a:p>
            <a:pPr lvl="1" algn="just">
              <a:buFont typeface="Wingdings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2 vagas diárias disponíveis para os idosos em situação de risco;</a:t>
            </a:r>
          </a:p>
          <a:p>
            <a:pPr lvl="1" algn="just">
              <a:buFont typeface="Wingdings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Organização da busca ativa (idosos faltosos);</a:t>
            </a:r>
          </a:p>
          <a:p>
            <a:pPr lvl="1" algn="just">
              <a:buFont typeface="Wingdings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Planejamento dos materiais necessários;</a:t>
            </a:r>
          </a:p>
          <a:p>
            <a:pPr lvl="1" algn="just">
              <a:buFont typeface="Wingdings" pitchFamily="2" charset="2"/>
              <a:buChar char="ü"/>
              <a:defRPr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Capacitação dos profissionais;</a:t>
            </a:r>
          </a:p>
          <a:p>
            <a:pPr lvl="1" algn="just">
              <a:buFont typeface="Wingdings" pitchFamily="2" charset="2"/>
              <a:buChar char="ü"/>
              <a:defRPr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Determinar a função de cada profissional na intervenção.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295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b="1" dirty="0">
                <a:solidFill>
                  <a:schemeClr val="tx1"/>
                </a:solidFill>
                <a:cs typeface="Arial" pitchFamily="34" charset="0"/>
              </a:rPr>
              <a:t>Engajamento </a:t>
            </a: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público</a:t>
            </a:r>
          </a:p>
          <a:p>
            <a:pPr marL="0" indent="0">
              <a:buNone/>
            </a:pP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 Manutenção dos registros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 Participação da comunidade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 Atividades de educação em saúde na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Igreja 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da comunidade.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Orientação a comunidade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228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844824"/>
            <a:ext cx="6347714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tx1"/>
                </a:solidFill>
                <a:cs typeface="Arial" pitchFamily="34" charset="0"/>
              </a:rPr>
              <a:t>Qualificação da prática </a:t>
            </a: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clínica</a:t>
            </a:r>
          </a:p>
          <a:p>
            <a:pPr marL="0" indent="0" algn="just">
              <a:buNone/>
            </a:pPr>
            <a:endParaRPr lang="pt-BR" sz="2400" b="1" dirty="0">
              <a:solidFill>
                <a:schemeClr val="tx1"/>
              </a:solidFill>
              <a:cs typeface="Arial" pitchFamily="34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Qualificação  e treinamento da equipe</a:t>
            </a:r>
          </a:p>
          <a:p>
            <a:pPr lvl="1" algn="just">
              <a:buFont typeface="Wingdings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 Reuniões semanais da equipe</a:t>
            </a:r>
          </a:p>
          <a:p>
            <a:pPr lvl="1" algn="just">
              <a:buFont typeface="Wingdings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 Registros adequados	</a:t>
            </a:r>
          </a:p>
          <a:p>
            <a:pPr lvl="1" algn="just">
              <a:buFont typeface="Wingdings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Determinar o papel de cada integrante da equipe na intervenção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99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cs typeface="Arial" pitchFamily="34" charset="0"/>
              </a:rPr>
              <a:t>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988840"/>
            <a:ext cx="6347714" cy="3960440"/>
          </a:xfrm>
        </p:spPr>
        <p:txBody>
          <a:bodyPr/>
          <a:lstStyle/>
          <a:p>
            <a:pPr lvl="0" algn="just"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Protocolo de saúde dos idosos Ministério de Saúde (Brasil, 2010)  </a:t>
            </a:r>
          </a:p>
          <a:p>
            <a:pPr lvl="0" algn="just"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 Registros nos prontuários, fichas espelhos e planilha de coleta de dados.</a:t>
            </a:r>
          </a:p>
          <a:p>
            <a:pPr lvl="0" algn="just"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Reprodução da ficha espelho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Reunião com equipe de saúde (semanal)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Reunião com a comunidade</a:t>
            </a:r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317999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1739</TotalTime>
  <Words>1376</Words>
  <Application>Microsoft Office PowerPoint</Application>
  <PresentationFormat>Apresentação na tela (4:3)</PresentationFormat>
  <Paragraphs>161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Faceta</vt:lpstr>
      <vt:lpstr>Apresentação do PowerPoint</vt:lpstr>
      <vt:lpstr>Introdução</vt:lpstr>
      <vt:lpstr>Introdução</vt:lpstr>
      <vt:lpstr>Objetivo Geral</vt:lpstr>
      <vt:lpstr>Metodologia</vt:lpstr>
      <vt:lpstr>Metodologia</vt:lpstr>
      <vt:lpstr>Metodologia</vt:lpstr>
      <vt:lpstr>Metodologia</vt:lpstr>
      <vt:lpstr>Logística</vt:lpstr>
      <vt:lpstr>Logística</vt:lpstr>
      <vt:lpstr>Resultados Objetivo 1: Ampliar a cobertura do Programa de Saúde do Idoso  Meta 1.1. Ampliar a cobertura de atenção à saúde do idoso da área da unidade de saúde para 100%.  Mês 1: 57(21.8%), mês 2: 91 (34.9%) e mês 3 122 (46.7%)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Discussão</vt:lpstr>
      <vt:lpstr>Discussão</vt:lpstr>
      <vt:lpstr>Discussão</vt:lpstr>
      <vt:lpstr>Reflexão Crítica</vt:lpstr>
      <vt:lpstr>Apresentação do PowerPoint</vt:lpstr>
      <vt:lpstr>Apresentação do PowerPoint</vt:lpstr>
      <vt:lpstr>Apresentação do PowerPoint</vt:lpstr>
      <vt:lpstr>      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Talita Helena</cp:lastModifiedBy>
  <cp:revision>128</cp:revision>
  <dcterms:created xsi:type="dcterms:W3CDTF">2014-04-14T13:00:38Z</dcterms:created>
  <dcterms:modified xsi:type="dcterms:W3CDTF">2015-08-17T11:59:22Z</dcterms:modified>
</cp:coreProperties>
</file>