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charts/chart3.xml" ContentType="application/vnd.openxmlformats-officedocument.drawingml.chart+xml"/>
  <Override PartName="/ppt/theme/themeOverride7.xml" ContentType="application/vnd.openxmlformats-officedocument.themeOverride+xml"/>
  <Override PartName="/ppt/charts/chart4.xml" ContentType="application/vnd.openxmlformats-officedocument.drawingml.chart+xml"/>
  <Override PartName="/ppt/theme/themeOverride8.xml" ContentType="application/vnd.openxmlformats-officedocument.themeOverride+xml"/>
  <Override PartName="/ppt/charts/chart5.xml" ContentType="application/vnd.openxmlformats-officedocument.drawingml.chart+xml"/>
  <Override PartName="/ppt/theme/themeOverride9.xml" ContentType="application/vnd.openxmlformats-officedocument.themeOverride+xml"/>
  <Override PartName="/ppt/charts/chart6.xml" ContentType="application/vnd.openxmlformats-officedocument.drawingml.chart+xml"/>
  <Override PartName="/ppt/theme/themeOverride10.xml" ContentType="application/vnd.openxmlformats-officedocument.themeOverride+xml"/>
  <Override PartName="/ppt/charts/chart7.xml" ContentType="application/vnd.openxmlformats-officedocument.drawingml.chart+xml"/>
  <Override PartName="/ppt/theme/themeOverride11.xml" ContentType="application/vnd.openxmlformats-officedocument.themeOverride+xml"/>
  <Override PartName="/ppt/charts/chart8.xml" ContentType="application/vnd.openxmlformats-officedocument.drawingml.chart+xml"/>
  <Override PartName="/ppt/theme/themeOverride12.xml" ContentType="application/vnd.openxmlformats-officedocument.themeOverride+xml"/>
  <Override PartName="/ppt/charts/chart9.xml" ContentType="application/vnd.openxmlformats-officedocument.drawingml.chart+xml"/>
  <Override PartName="/ppt/theme/themeOverride13.xml" ContentType="application/vnd.openxmlformats-officedocument.themeOverride+xml"/>
  <Override PartName="/ppt/charts/chart10.xml" ContentType="application/vnd.openxmlformats-officedocument.drawingml.chart+xml"/>
  <Override PartName="/ppt/theme/themeOverride14.xml" ContentType="application/vnd.openxmlformats-officedocument.themeOverride+xml"/>
  <Override PartName="/ppt/charts/chart11.xml" ContentType="application/vnd.openxmlformats-officedocument.drawingml.chart+xml"/>
  <Override PartName="/ppt/theme/themeOverride15.xml" ContentType="application/vnd.openxmlformats-officedocument.themeOverride+xml"/>
  <Override PartName="/ppt/charts/chart12.xml" ContentType="application/vnd.openxmlformats-officedocument.drawingml.chart+xml"/>
  <Override PartName="/ppt/theme/themeOverride16.xml" ContentType="application/vnd.openxmlformats-officedocument.themeOverride+xml"/>
  <Override PartName="/ppt/charts/chart13.xml" ContentType="application/vnd.openxmlformats-officedocument.drawingml.chart+xml"/>
  <Override PartName="/ppt/theme/themeOverride17.xml" ContentType="application/vnd.openxmlformats-officedocument.themeOverride+xml"/>
  <Override PartName="/ppt/charts/chart14.xml" ContentType="application/vnd.openxmlformats-officedocument.drawingml.chart+xml"/>
  <Override PartName="/ppt/theme/themeOverride18.xml" ContentType="application/vnd.openxmlformats-officedocument.themeOverride+xml"/>
  <Override PartName="/ppt/charts/chart15.xml" ContentType="application/vnd.openxmlformats-officedocument.drawingml.chart+xml"/>
  <Override PartName="/ppt/theme/themeOverride19.xml" ContentType="application/vnd.openxmlformats-officedocument.themeOverride+xml"/>
  <Override PartName="/ppt/charts/chart16.xml" ContentType="application/vnd.openxmlformats-officedocument.drawingml.chart+xml"/>
  <Override PartName="/ppt/theme/themeOverride20.xml" ContentType="application/vnd.openxmlformats-officedocument.themeOverride+xml"/>
  <Override PartName="/ppt/charts/chart17.xml" ContentType="application/vnd.openxmlformats-officedocument.drawingml.chart+xml"/>
  <Override PartName="/ppt/theme/themeOverride21.xml" ContentType="application/vnd.openxmlformats-officedocument.themeOverride+xml"/>
  <Override PartName="/ppt/charts/chart18.xml" ContentType="application/vnd.openxmlformats-officedocument.drawingml.chart+xml"/>
  <Override PartName="/ppt/theme/themeOverride22.xml" ContentType="application/vnd.openxmlformats-officedocument.themeOverride+xml"/>
  <Override PartName="/ppt/charts/chart19.xml" ContentType="application/vnd.openxmlformats-officedocument.drawingml.chart+xml"/>
  <Override PartName="/ppt/theme/themeOverride23.xml" ContentType="application/vnd.openxmlformats-officedocument.themeOverride+xml"/>
  <Override PartName="/ppt/charts/chart20.xml" ContentType="application/vnd.openxmlformats-officedocument.drawingml.chart+xml"/>
  <Override PartName="/ppt/theme/themeOverride24.xml" ContentType="application/vnd.openxmlformats-officedocument.themeOverride+xml"/>
  <Override PartName="/ppt/charts/chart21.xml" ContentType="application/vnd.openxmlformats-officedocument.drawingml.chart+xml"/>
  <Override PartName="/ppt/theme/themeOverride25.xml" ContentType="application/vnd.openxmlformats-officedocument.themeOverride+xml"/>
  <Override PartName="/ppt/charts/chart22.xml" ContentType="application/vnd.openxmlformats-officedocument.drawingml.chart+xml"/>
  <Override PartName="/ppt/theme/themeOverride26.xml" ContentType="application/vnd.openxmlformats-officedocument.themeOverride+xml"/>
  <Override PartName="/ppt/charts/chart23.xml" ContentType="application/vnd.openxmlformats-officedocument.drawingml.chart+xml"/>
  <Override PartName="/ppt/theme/themeOverride27.xml" ContentType="application/vnd.openxmlformats-officedocument.themeOverride+xml"/>
  <Override PartName="/ppt/charts/chart24.xml" ContentType="application/vnd.openxmlformats-officedocument.drawingml.chart+xml"/>
  <Override PartName="/ppt/theme/themeOverride28.xml" ContentType="application/vnd.openxmlformats-officedocument.themeOverride+xml"/>
  <Override PartName="/ppt/charts/chart25.xml" ContentType="application/vnd.openxmlformats-officedocument.drawingml.chart+xml"/>
  <Override PartName="/ppt/theme/themeOverride29.xml" ContentType="application/vnd.openxmlformats-officedocument.themeOverride+xml"/>
  <Override PartName="/ppt/charts/chart26.xml" ContentType="application/vnd.openxmlformats-officedocument.drawingml.chart+xml"/>
  <Override PartName="/ppt/theme/themeOverride30.xml" ContentType="application/vnd.openxmlformats-officedocument.themeOverride+xml"/>
  <Override PartName="/ppt/charts/chart27.xml" ContentType="application/vnd.openxmlformats-officedocument.drawingml.chart+xml"/>
  <Override PartName="/ppt/theme/themeOverride31.xml" ContentType="application/vnd.openxmlformats-officedocument.themeOverride+xml"/>
  <Override PartName="/ppt/charts/chart28.xml" ContentType="application/vnd.openxmlformats-officedocument.drawingml.chart+xml"/>
  <Override PartName="/ppt/theme/themeOverride32.xml" ContentType="application/vnd.openxmlformats-officedocument.themeOverride+xml"/>
  <Override PartName="/ppt/charts/chart29.xml" ContentType="application/vnd.openxmlformats-officedocument.drawingml.chart+xml"/>
  <Override PartName="/ppt/theme/themeOverride33.xml" ContentType="application/vnd.openxmlformats-officedocument.themeOverride+xml"/>
  <Override PartName="/ppt/charts/chart30.xml" ContentType="application/vnd.openxmlformats-officedocument.drawingml.chart+xml"/>
  <Override PartName="/ppt/theme/themeOverride3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7" r:id="rId2"/>
    <p:sldId id="293" r:id="rId3"/>
    <p:sldId id="294" r:id="rId4"/>
    <p:sldId id="295" r:id="rId5"/>
    <p:sldId id="258" r:id="rId6"/>
    <p:sldId id="261" r:id="rId7"/>
    <p:sldId id="300" r:id="rId8"/>
    <p:sldId id="378" r:id="rId9"/>
    <p:sldId id="361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4" r:id="rId21"/>
    <p:sldId id="375" r:id="rId22"/>
    <p:sldId id="376" r:id="rId23"/>
    <p:sldId id="377" r:id="rId24"/>
    <p:sldId id="275" r:id="rId25"/>
    <p:sldId id="350" r:id="rId26"/>
    <p:sldId id="351" r:id="rId27"/>
    <p:sldId id="352" r:id="rId28"/>
    <p:sldId id="276" r:id="rId29"/>
    <p:sldId id="379" r:id="rId30"/>
    <p:sldId id="380" r:id="rId3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5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4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5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6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7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8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5.bin"/><Relationship Id="rId1" Type="http://schemas.openxmlformats.org/officeDocument/2006/relationships/themeOverride" Target="../theme/themeOverride19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6.bin"/><Relationship Id="rId1" Type="http://schemas.openxmlformats.org/officeDocument/2006/relationships/themeOverride" Target="../theme/themeOverride20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7.bin"/><Relationship Id="rId1" Type="http://schemas.openxmlformats.org/officeDocument/2006/relationships/themeOverride" Target="../theme/themeOverride21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8.bin"/><Relationship Id="rId1" Type="http://schemas.openxmlformats.org/officeDocument/2006/relationships/themeOverride" Target="../theme/themeOverride22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9.bin"/><Relationship Id="rId1" Type="http://schemas.openxmlformats.org/officeDocument/2006/relationships/themeOverride" Target="../theme/themeOverride2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6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0.bin"/><Relationship Id="rId1" Type="http://schemas.openxmlformats.org/officeDocument/2006/relationships/themeOverride" Target="../theme/themeOverride24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1.bin"/><Relationship Id="rId1" Type="http://schemas.openxmlformats.org/officeDocument/2006/relationships/themeOverride" Target="../theme/themeOverride25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2.bin"/><Relationship Id="rId1" Type="http://schemas.openxmlformats.org/officeDocument/2006/relationships/themeOverride" Target="../theme/themeOverride26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3.bin"/><Relationship Id="rId1" Type="http://schemas.openxmlformats.org/officeDocument/2006/relationships/themeOverride" Target="../theme/themeOverride27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4.bin"/><Relationship Id="rId1" Type="http://schemas.openxmlformats.org/officeDocument/2006/relationships/themeOverride" Target="../theme/themeOverride28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5.bin"/><Relationship Id="rId1" Type="http://schemas.openxmlformats.org/officeDocument/2006/relationships/themeOverride" Target="../theme/themeOverride29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6.bin"/><Relationship Id="rId1" Type="http://schemas.openxmlformats.org/officeDocument/2006/relationships/themeOverride" Target="../theme/themeOverride30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7.bin"/><Relationship Id="rId1" Type="http://schemas.openxmlformats.org/officeDocument/2006/relationships/themeOverride" Target="../theme/themeOverride31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8.bin"/><Relationship Id="rId1" Type="http://schemas.openxmlformats.org/officeDocument/2006/relationships/themeOverride" Target="../theme/themeOverride32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9.bin"/><Relationship Id="rId1" Type="http://schemas.openxmlformats.org/officeDocument/2006/relationships/themeOverride" Target="../theme/themeOverride3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7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0.bin"/><Relationship Id="rId1" Type="http://schemas.openxmlformats.org/officeDocument/2006/relationships/themeOverride" Target="../theme/themeOverride3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8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9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10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1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12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1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0.14634146341463414</c:v>
                </c:pt>
                <c:pt idx="1">
                  <c:v>0.31707317073170732</c:v>
                </c:pt>
                <c:pt idx="2">
                  <c:v>0.6097560975609756</c:v>
                </c:pt>
                <c:pt idx="3">
                  <c:v>0.81707317073170727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969260368"/>
        <c:axId val="-1969266352"/>
      </c:barChart>
      <c:catAx>
        <c:axId val="-196926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69266352"/>
        <c:crosses val="autoZero"/>
        <c:auto val="1"/>
        <c:lblAlgn val="ctr"/>
        <c:lblOffset val="100"/>
        <c:noMultiLvlLbl val="0"/>
      </c:catAx>
      <c:valAx>
        <c:axId val="-1969266352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69260368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Indicadores!$D$55:$G$55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Indicadores!$D$56:$G$56</c:f>
              <c:numCache>
                <c:formatCode>0.0%</c:formatCode>
                <c:ptCount val="4"/>
                <c:pt idx="0">
                  <c:v>0.16666666666666666</c:v>
                </c:pt>
                <c:pt idx="1">
                  <c:v>0.11538461538461539</c:v>
                </c:pt>
                <c:pt idx="2">
                  <c:v>0.36</c:v>
                </c:pt>
                <c:pt idx="3">
                  <c:v>0.44776119402985076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890064"/>
        <c:axId val="-1734889520"/>
      </c:barChart>
      <c:catAx>
        <c:axId val="-173489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89520"/>
        <c:crosses val="autoZero"/>
        <c:auto val="1"/>
        <c:lblAlgn val="ctr"/>
        <c:lblOffset val="100"/>
        <c:noMultiLvlLbl val="0"/>
      </c:catAx>
      <c:valAx>
        <c:axId val="-1734889520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006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902032"/>
        <c:axId val="-1734723104"/>
      </c:barChart>
      <c:catAx>
        <c:axId val="-173490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3104"/>
        <c:crosses val="autoZero"/>
        <c:auto val="1"/>
        <c:lblAlgn val="ctr"/>
        <c:lblOffset val="100"/>
        <c:noMultiLvlLbl val="0"/>
      </c:catAx>
      <c:valAx>
        <c:axId val="-173472310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902032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720928"/>
        <c:axId val="-1734726912"/>
      </c:barChart>
      <c:catAx>
        <c:axId val="-173472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6912"/>
        <c:crosses val="autoZero"/>
        <c:auto val="1"/>
        <c:lblAlgn val="ctr"/>
        <c:lblOffset val="100"/>
        <c:noMultiLvlLbl val="0"/>
      </c:catAx>
      <c:valAx>
        <c:axId val="-173472691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0928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722560"/>
        <c:axId val="-1734723648"/>
      </c:barChart>
      <c:catAx>
        <c:axId val="-173472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3648"/>
        <c:crosses val="autoZero"/>
        <c:auto val="1"/>
        <c:lblAlgn val="ctr"/>
        <c:lblOffset val="100"/>
        <c:noMultiLvlLbl val="0"/>
      </c:catAx>
      <c:valAx>
        <c:axId val="-173472364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2560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722016"/>
        <c:axId val="-1734725280"/>
      </c:barChart>
      <c:catAx>
        <c:axId val="-173472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5280"/>
        <c:crosses val="autoZero"/>
        <c:auto val="1"/>
        <c:lblAlgn val="ctr"/>
        <c:lblOffset val="100"/>
        <c:noMultiLvlLbl val="0"/>
      </c:catAx>
      <c:valAx>
        <c:axId val="-173472528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2016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726368"/>
        <c:axId val="-1734728544"/>
      </c:barChart>
      <c:catAx>
        <c:axId val="-173472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8544"/>
        <c:crosses val="autoZero"/>
        <c:auto val="1"/>
        <c:lblAlgn val="ctr"/>
        <c:lblOffset val="100"/>
        <c:noMultiLvlLbl val="0"/>
      </c:catAx>
      <c:valAx>
        <c:axId val="-173472854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6368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731264"/>
        <c:axId val="-1734730720"/>
      </c:barChart>
      <c:catAx>
        <c:axId val="-173473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30720"/>
        <c:crosses val="autoZero"/>
        <c:auto val="1"/>
        <c:lblAlgn val="ctr"/>
        <c:lblOffset val="100"/>
        <c:noMultiLvlLbl val="0"/>
      </c:catAx>
      <c:valAx>
        <c:axId val="-173473072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31264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730176"/>
        <c:axId val="-1734720384"/>
      </c:barChart>
      <c:catAx>
        <c:axId val="-173473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0384"/>
        <c:crosses val="autoZero"/>
        <c:auto val="1"/>
        <c:lblAlgn val="ctr"/>
        <c:lblOffset val="100"/>
        <c:noMultiLvlLbl val="0"/>
      </c:catAx>
      <c:valAx>
        <c:axId val="-173472038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30176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728000"/>
        <c:axId val="-1734734528"/>
      </c:barChart>
      <c:catAx>
        <c:axId val="-173472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34528"/>
        <c:crosses val="autoZero"/>
        <c:auto val="1"/>
        <c:lblAlgn val="ctr"/>
        <c:lblOffset val="100"/>
        <c:noMultiLvlLbl val="0"/>
      </c:catAx>
      <c:valAx>
        <c:axId val="-173473452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728000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014576"/>
        <c:axId val="-1733016752"/>
      </c:barChart>
      <c:catAx>
        <c:axId val="-173301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16752"/>
        <c:crosses val="autoZero"/>
        <c:auto val="1"/>
        <c:lblAlgn val="ctr"/>
        <c:lblOffset val="100"/>
        <c:noMultiLvlLbl val="0"/>
      </c:catAx>
      <c:valAx>
        <c:axId val="-173301675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14576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0.75</c:v>
                </c:pt>
                <c:pt idx="1">
                  <c:v>0.76923076923076927</c:v>
                </c:pt>
                <c:pt idx="2">
                  <c:v>0.8</c:v>
                </c:pt>
                <c:pt idx="3">
                  <c:v>0.79104477611940294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969265808"/>
        <c:axId val="-1969258736"/>
      </c:barChart>
      <c:catAx>
        <c:axId val="-1969265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969258736"/>
        <c:crosses val="autoZero"/>
        <c:auto val="1"/>
        <c:lblAlgn val="ctr"/>
        <c:lblOffset val="100"/>
        <c:noMultiLvlLbl val="0"/>
      </c:catAx>
      <c:valAx>
        <c:axId val="-1969258736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-19692658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027088"/>
        <c:axId val="-1733015664"/>
      </c:barChart>
      <c:catAx>
        <c:axId val="-173302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15664"/>
        <c:crosses val="autoZero"/>
        <c:auto val="1"/>
        <c:lblAlgn val="ctr"/>
        <c:lblOffset val="100"/>
        <c:noMultiLvlLbl val="0"/>
      </c:catAx>
      <c:valAx>
        <c:axId val="-173301566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27088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019472"/>
        <c:axId val="-1733022736"/>
      </c:barChart>
      <c:catAx>
        <c:axId val="-173301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22736"/>
        <c:crosses val="autoZero"/>
        <c:auto val="1"/>
        <c:lblAlgn val="ctr"/>
        <c:lblOffset val="100"/>
        <c:noMultiLvlLbl val="0"/>
      </c:catAx>
      <c:valAx>
        <c:axId val="-173302273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19472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018384"/>
        <c:axId val="-1733025456"/>
      </c:barChart>
      <c:catAx>
        <c:axId val="-173301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25456"/>
        <c:crosses val="autoZero"/>
        <c:auto val="1"/>
        <c:lblAlgn val="ctr"/>
        <c:lblOffset val="100"/>
        <c:noMultiLvlLbl val="0"/>
      </c:catAx>
      <c:valAx>
        <c:axId val="-173302545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18384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021648"/>
        <c:axId val="-1733017840"/>
      </c:barChart>
      <c:catAx>
        <c:axId val="-173302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17840"/>
        <c:crosses val="autoZero"/>
        <c:auto val="1"/>
        <c:lblAlgn val="ctr"/>
        <c:lblOffset val="100"/>
        <c:noMultiLvlLbl val="0"/>
      </c:catAx>
      <c:valAx>
        <c:axId val="-173301784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21648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014032"/>
        <c:axId val="-1733023824"/>
      </c:barChart>
      <c:catAx>
        <c:axId val="-1733014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23824"/>
        <c:crosses val="autoZero"/>
        <c:auto val="1"/>
        <c:lblAlgn val="ctr"/>
        <c:lblOffset val="100"/>
        <c:noMultiLvlLbl val="0"/>
      </c:catAx>
      <c:valAx>
        <c:axId val="-173302382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14032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027632"/>
        <c:axId val="-1733017296"/>
      </c:barChart>
      <c:catAx>
        <c:axId val="-173302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17296"/>
        <c:crosses val="autoZero"/>
        <c:auto val="1"/>
        <c:lblAlgn val="ctr"/>
        <c:lblOffset val="100"/>
        <c:noMultiLvlLbl val="0"/>
      </c:catAx>
      <c:valAx>
        <c:axId val="-173301729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027632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237376"/>
        <c:axId val="-1733248800"/>
      </c:barChart>
      <c:catAx>
        <c:axId val="-173323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8800"/>
        <c:crosses val="autoZero"/>
        <c:auto val="1"/>
        <c:lblAlgn val="ctr"/>
        <c:lblOffset val="100"/>
        <c:noMultiLvlLbl val="0"/>
      </c:catAx>
      <c:valAx>
        <c:axId val="-173324880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37376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243904"/>
        <c:axId val="-1733244448"/>
      </c:barChart>
      <c:catAx>
        <c:axId val="-173324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4448"/>
        <c:crosses val="autoZero"/>
        <c:auto val="1"/>
        <c:lblAlgn val="ctr"/>
        <c:lblOffset val="100"/>
        <c:noMultiLvlLbl val="0"/>
      </c:catAx>
      <c:valAx>
        <c:axId val="-173324444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3904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243360"/>
        <c:axId val="-1733245536"/>
      </c:barChart>
      <c:catAx>
        <c:axId val="-173324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5536"/>
        <c:crosses val="autoZero"/>
        <c:auto val="1"/>
        <c:lblAlgn val="ctr"/>
        <c:lblOffset val="100"/>
        <c:noMultiLvlLbl val="0"/>
      </c:catAx>
      <c:valAx>
        <c:axId val="-173324553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3360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242272"/>
        <c:axId val="-1733240096"/>
      </c:barChart>
      <c:catAx>
        <c:axId val="-173324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0096"/>
        <c:crosses val="autoZero"/>
        <c:auto val="1"/>
        <c:lblAlgn val="ctr"/>
        <c:lblOffset val="100"/>
        <c:noMultiLvlLbl val="0"/>
      </c:catAx>
      <c:valAx>
        <c:axId val="-173324009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2272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969200432"/>
        <c:axId val="-1969198800"/>
      </c:barChart>
      <c:catAx>
        <c:axId val="-196920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69198800"/>
        <c:crosses val="autoZero"/>
        <c:auto val="1"/>
        <c:lblAlgn val="ctr"/>
        <c:lblOffset val="100"/>
        <c:noMultiLvlLbl val="0"/>
      </c:catAx>
      <c:valAx>
        <c:axId val="-196919880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969200432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3247168"/>
        <c:axId val="-1733241184"/>
      </c:barChart>
      <c:catAx>
        <c:axId val="-173324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1184"/>
        <c:crosses val="autoZero"/>
        <c:auto val="1"/>
        <c:lblAlgn val="ctr"/>
        <c:lblOffset val="100"/>
        <c:noMultiLvlLbl val="0"/>
      </c:catAx>
      <c:valAx>
        <c:axId val="-173324118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3247168"/>
        <c:crosses val="autoZero"/>
        <c:crossBetween val="between"/>
        <c:majorUnit val="0.1"/>
        <c:minorUnit val="1.000000000000000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891696"/>
        <c:axId val="-1734896592"/>
      </c:barChart>
      <c:catAx>
        <c:axId val="-173489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6592"/>
        <c:crosses val="autoZero"/>
        <c:auto val="1"/>
        <c:lblAlgn val="ctr"/>
        <c:lblOffset val="100"/>
        <c:noMultiLvlLbl val="0"/>
      </c:catAx>
      <c:valAx>
        <c:axId val="-1734896592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1696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900400"/>
        <c:axId val="-1734899856"/>
      </c:barChart>
      <c:catAx>
        <c:axId val="-173490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9856"/>
        <c:crosses val="autoZero"/>
        <c:auto val="1"/>
        <c:lblAlgn val="ctr"/>
        <c:lblOffset val="100"/>
        <c:noMultiLvlLbl val="0"/>
      </c:catAx>
      <c:valAx>
        <c:axId val="-1734899856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900400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893872"/>
        <c:axId val="-1734898768"/>
      </c:barChart>
      <c:catAx>
        <c:axId val="-173489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8768"/>
        <c:crosses val="autoZero"/>
        <c:auto val="1"/>
        <c:lblAlgn val="ctr"/>
        <c:lblOffset val="100"/>
        <c:noMultiLvlLbl val="0"/>
      </c:catAx>
      <c:valAx>
        <c:axId val="-173489876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3872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0.91666666666666663</c:v>
                </c:pt>
                <c:pt idx="1">
                  <c:v>0.76923076923076927</c:v>
                </c:pt>
                <c:pt idx="2">
                  <c:v>0.84</c:v>
                </c:pt>
                <c:pt idx="3">
                  <c:v>0.88059701492537312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899312"/>
        <c:axId val="-1734887344"/>
      </c:barChart>
      <c:catAx>
        <c:axId val="-173489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87344"/>
        <c:crosses val="autoZero"/>
        <c:auto val="1"/>
        <c:lblAlgn val="ctr"/>
        <c:lblOffset val="100"/>
        <c:noMultiLvlLbl val="0"/>
      </c:catAx>
      <c:valAx>
        <c:axId val="-1734887344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93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Indicadores!$D$40:$G$40</c:f>
              <c:numCache>
                <c:formatCode>0.0%</c:formatCode>
                <c:ptCount val="4"/>
                <c:pt idx="0">
                  <c:v>0.91666666666666663</c:v>
                </c:pt>
                <c:pt idx="1">
                  <c:v>0.76923076923076927</c:v>
                </c:pt>
                <c:pt idx="2">
                  <c:v>0.84</c:v>
                </c:pt>
                <c:pt idx="3">
                  <c:v>0.88059701492537312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897680"/>
        <c:axId val="-1734894960"/>
      </c:barChart>
      <c:catAx>
        <c:axId val="-173489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4960"/>
        <c:crosses val="autoZero"/>
        <c:auto val="1"/>
        <c:lblAlgn val="ctr"/>
        <c:lblOffset val="100"/>
        <c:noMultiLvlLbl val="0"/>
      </c:catAx>
      <c:valAx>
        <c:axId val="-1734894960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768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734900944"/>
        <c:axId val="-1734893328"/>
      </c:barChart>
      <c:catAx>
        <c:axId val="-173490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893328"/>
        <c:crosses val="autoZero"/>
        <c:auto val="1"/>
        <c:lblAlgn val="ctr"/>
        <c:lblOffset val="100"/>
        <c:noMultiLvlLbl val="0"/>
      </c:catAx>
      <c:valAx>
        <c:axId val="-1734893328"/>
        <c:scaling>
          <c:orientation val="minMax"/>
          <c:max val="1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-1734900944"/>
        <c:crosses val="autoZero"/>
        <c:crossBetween val="between"/>
        <c:majorUnit val="0.1"/>
        <c:minorUnit val="2.0000000000000004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0447DF-EEAD-4C1A-8E39-992082D2E01B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D51CE4-449A-49D6-BB21-42894BEA11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305338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45C9-6CBA-4E9C-A1CE-E7203DAA6F3B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8B68C-A8AE-4527-A3CC-93E05AF060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77812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DF101-61FD-434C-A1A9-E3B9EAFB663B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CC3E5-4463-4F3F-9126-556BE1F4A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2350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F0D7-8E5C-4701-9A24-9CCA3618F9F3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32039-DB47-41ED-98B2-67AE27CB57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461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FC662D-5637-49F1-8AFC-25CDA74059F3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140968-363A-4DC0-9327-1C2A65BE65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326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B0835F-2D12-4E8E-B0F3-CE8690709993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022C95-1C29-49BD-9BB0-C424DA8824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447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B295A1-C808-4304-8F5C-0F88550B7B39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7674D9-6B48-4040-AB72-DA8E60C103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3392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21145D-C31B-4EB8-971D-FE842C15F961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36195C-76FF-4C6F-8489-CC8B1A74E5F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8089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0FE8-1F88-4579-96AA-A47AD9709BF8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ED49B-8561-4EA6-A186-FACAADEB40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53503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C582CB-EB32-43A3-9C12-DB452EE2A1A5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A73F0C-DDB7-4C6E-98A2-5F306CA475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850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5FE60F-9DCF-4BBD-83B9-90AB33E2CC9A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509DAD6-41CC-480B-9CA0-755F1B629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070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59171FD-DE72-4821-A4DC-D52C159541FA}" type="datetimeFigureOut">
              <a:rPr lang="pt-BR"/>
              <a:pPr>
                <a:defRPr/>
              </a:pPr>
              <a:t>14/06/2015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706F4E0-3235-461A-AD79-EBC4D5AA2F8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7" r:id="rId6"/>
    <p:sldLayoutId id="2147483740" r:id="rId7"/>
    <p:sldLayoutId id="2147483748" r:id="rId8"/>
    <p:sldLayoutId id="2147483749" r:id="rId9"/>
    <p:sldLayoutId id="2147483741" r:id="rId10"/>
    <p:sldLayoutId id="2147483742" r:id="rId11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mediacentre/factsheets/fs348/e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10000"/>
          </a:bodyPr>
          <a:lstStyle/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3600" dirty="0" smtClean="0">
                <a:latin typeface="Arial Black" pitchFamily="34" charset="0"/>
                <a:cs typeface="Arial" pitchFamily="34" charset="0"/>
              </a:rPr>
              <a:t>MELHORIA DA ATENÇÃO</a:t>
            </a:r>
            <a:r>
              <a:rPr lang="pt-B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pt-BR" sz="3600" dirty="0" smtClean="0">
                <a:latin typeface="Arial Black" panose="020B0A04020102020204" pitchFamily="34" charset="0"/>
                <a:cs typeface="Arial" panose="020B0604020202020204" pitchFamily="34" charset="0"/>
              </a:rPr>
              <a:t>AO PRÉ-NATAL/ PUERPÈRIO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 smtClean="0">
                <a:latin typeface="Arial Black" pitchFamily="34" charset="0"/>
                <a:cs typeface="Arial" pitchFamily="34" charset="0"/>
              </a:rPr>
              <a:t>  NA UNIDADE BÁSICA DE SAÚDE UNIÂO, DE BOA VISTA-RR.</a:t>
            </a:r>
            <a:br>
              <a:rPr lang="pt-BR" sz="3600" dirty="0" smtClean="0">
                <a:latin typeface="Arial Black" pitchFamily="34" charset="0"/>
                <a:cs typeface="Arial" pitchFamily="34" charset="0"/>
              </a:rPr>
            </a:br>
            <a:endParaRPr lang="pt-BR" sz="2800" b="1" dirty="0" smtClean="0"/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Aluno: </a:t>
            </a:r>
            <a:r>
              <a:rPr lang="pt-BR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Uzzyp</a:t>
            </a:r>
            <a:r>
              <a:rPr lang="pt-B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Enot</a:t>
            </a:r>
            <a:r>
              <a:rPr lang="pt-B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Erazo Salinas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/>
            </a:r>
            <a:b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Pelotas</a:t>
            </a:r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</a:t>
            </a:r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2015</a:t>
            </a: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20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 </a:t>
            </a: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65760" indent="-256032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Orientador: Pablo Viana Stolz</a:t>
            </a:r>
            <a:endParaRPr lang="pt-BR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marL="365760" indent="-25603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/>
              <a:t/>
            </a:r>
            <a:br>
              <a:rPr lang="pt-BR" sz="1800" dirty="0" smtClean="0"/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UFPEL – UNIVERSIDADE FEDERAL DE PELOTAS - RS</a:t>
            </a:r>
            <a:b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DEPARTAMENTO DE MEDICINA SOCIAL</a:t>
            </a:r>
            <a:b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CURSO DE ESPECIALIZAÇÃO EM SAÚDE DA </a:t>
            </a:r>
            <a:b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FAMÍLIA</a:t>
            </a:r>
            <a:b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Modalidade à distância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922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1" t="17719" r="31654" b="63577"/>
          <a:stretch>
            <a:fillRect/>
          </a:stretch>
        </p:blipFill>
        <p:spPr bwMode="auto">
          <a:xfrm>
            <a:off x="0" y="0"/>
            <a:ext cx="9144000" cy="181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il_fi" descr="http://3.bp.blogspot.com/_TMzEax0xNOA/TOpL8Tn1RfI/AAAAAAAAAEw/3d30uvcmv3I/S220/logo_UFPE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642938"/>
            <a:ext cx="1223963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4" descr="http://www.unasus.ufma.br/unasus_data/site/images/noticias/1356913b26unasu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714375"/>
            <a:ext cx="130968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278498"/>
              </p:ext>
            </p:extLst>
          </p:nvPr>
        </p:nvGraphicFramePr>
        <p:xfrm>
          <a:off x="0" y="11663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-252536" y="270892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3. Proporção de Gestantes com pelo menos um exame ginecológico por trimestre.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565711"/>
              </p:ext>
            </p:extLst>
          </p:nvPr>
        </p:nvGraphicFramePr>
        <p:xfrm>
          <a:off x="4285729" y="3104783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4305747" y="5733256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4. Proporção de Gestantes com pelo menos um exame de mamas durante o pré-natal.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07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601018"/>
              </p:ext>
            </p:extLst>
          </p:nvPr>
        </p:nvGraphicFramePr>
        <p:xfrm>
          <a:off x="107504" y="11663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0" y="270892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5. Proporção de Gestantes com solicitação de exames laboratoriais de acordo com protocolo.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871343"/>
              </p:ext>
            </p:extLst>
          </p:nvPr>
        </p:nvGraphicFramePr>
        <p:xfrm>
          <a:off x="4139952" y="3068960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139952" y="573325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6. Proporção de Gestantes com prescrição de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suplemento de sulfato ferroso e ácido fólico.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0200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385532"/>
              </p:ext>
            </p:extLst>
          </p:nvPr>
        </p:nvGraphicFramePr>
        <p:xfrm>
          <a:off x="21729" y="116632"/>
          <a:ext cx="4744720" cy="254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-180528" y="263691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7. Proporção de Gestantes com esquema de vacina antitetânica completa.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468631"/>
              </p:ext>
            </p:extLst>
          </p:nvPr>
        </p:nvGraphicFramePr>
        <p:xfrm>
          <a:off x="4211960" y="3429000"/>
          <a:ext cx="4744720" cy="2547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211960" y="59492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8. Proporção de Gestantes com esquema de vacina de hepatite B completo.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244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875326"/>
              </p:ext>
            </p:extLst>
          </p:nvPr>
        </p:nvGraphicFramePr>
        <p:xfrm>
          <a:off x="179512" y="11663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79512" y="270892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9. Proporção de Gestantes com avaliação de necessidade de atendimento odontológico.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659755"/>
              </p:ext>
            </p:extLst>
          </p:nvPr>
        </p:nvGraphicFramePr>
        <p:xfrm>
          <a:off x="4399280" y="3140968"/>
          <a:ext cx="4744720" cy="270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355976" y="59492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10. Proporção de Gestantes com primeira consulta odontológica programática.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1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743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000704"/>
              </p:ext>
            </p:extLst>
          </p:nvPr>
        </p:nvGraphicFramePr>
        <p:xfrm>
          <a:off x="27434" y="11663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12005" y="278092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11. Proporção de Gestantes faltosas as consultas que receberam busca ativa.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40363"/>
              </p:ext>
            </p:extLst>
          </p:nvPr>
        </p:nvGraphicFramePr>
        <p:xfrm>
          <a:off x="4211960" y="3284984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067944" y="5877272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12. Proporção de Gestantes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registro na ficha espelho de pré-natal e vacinação.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12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943515"/>
              </p:ext>
            </p:extLst>
          </p:nvPr>
        </p:nvGraphicFramePr>
        <p:xfrm>
          <a:off x="107504" y="0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-180528" y="2564904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13. Proporção de Gestantes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avaliação de risco gestacional.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532562"/>
              </p:ext>
            </p:extLst>
          </p:nvPr>
        </p:nvGraphicFramePr>
        <p:xfrm>
          <a:off x="4211960" y="311890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067944" y="5768880"/>
            <a:ext cx="4572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14. Proporção de Gestantes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receberam orientação nutricional.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12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326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162292"/>
              </p:ext>
            </p:extLst>
          </p:nvPr>
        </p:nvGraphicFramePr>
        <p:xfrm>
          <a:off x="179512" y="11663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-108520" y="270892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15. Proporção de Gestantes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receberam orientação sobre aleitamento materno.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0694737"/>
              </p:ext>
            </p:extLst>
          </p:nvPr>
        </p:nvGraphicFramePr>
        <p:xfrm>
          <a:off x="4139952" y="3284984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211960" y="59492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16. Proporção de Gestantes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receberam orientação sobre cuidados com o recém-nascido.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23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937564"/>
              </p:ext>
            </p:extLst>
          </p:nvPr>
        </p:nvGraphicFramePr>
        <p:xfrm>
          <a:off x="107504" y="11663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0" y="278092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17. Proporção de Gestantes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receberam orientação sobre anticoncepção após o parto.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108639"/>
              </p:ext>
            </p:extLst>
          </p:nvPr>
        </p:nvGraphicFramePr>
        <p:xfrm>
          <a:off x="4139952" y="335699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067944" y="60235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18. Proporção de Gestantes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receberam orientação sobre os riscos do tabagismo e de uso de drogas na gestação.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186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244425"/>
              </p:ext>
            </p:extLst>
          </p:nvPr>
        </p:nvGraphicFramePr>
        <p:xfrm>
          <a:off x="34875" y="116632"/>
          <a:ext cx="4813300" cy="2644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-180528" y="270892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19. Proporção de Gestantes</a:t>
            </a:r>
            <a:r>
              <a:rPr lang="pt-BR" sz="1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receberam orientação sobre higiene bucal.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2123942"/>
              </p:ext>
            </p:extLst>
          </p:nvPr>
        </p:nvGraphicFramePr>
        <p:xfrm>
          <a:off x="4211960" y="3124418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139952" y="580526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20. Proporção de puérperas com consultas até 42 dias após o parto.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0077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298929"/>
              </p:ext>
            </p:extLst>
          </p:nvPr>
        </p:nvGraphicFramePr>
        <p:xfrm>
          <a:off x="179512" y="116632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tângulo 1"/>
          <p:cNvSpPr/>
          <p:nvPr/>
        </p:nvSpPr>
        <p:spPr>
          <a:xfrm>
            <a:off x="3423" y="278092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21. Proporção de puérperas que tiveram as mamas examinadas.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006212"/>
              </p:ext>
            </p:extLst>
          </p:nvPr>
        </p:nvGraphicFramePr>
        <p:xfrm>
          <a:off x="4283968" y="3148216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tângulo 2"/>
          <p:cNvSpPr/>
          <p:nvPr/>
        </p:nvSpPr>
        <p:spPr>
          <a:xfrm>
            <a:off x="4283968" y="580526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22. Proporção de puérperas que tiveram o abdome examinado.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192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t-BR" dirty="0" smtClean="0"/>
              <a:t>Caracterização do município de Boa Vista/RR</a:t>
            </a:r>
          </a:p>
          <a:p>
            <a:pPr algn="just"/>
            <a:r>
              <a:rPr lang="pt-BR" sz="2800" dirty="0" smtClean="0"/>
              <a:t>Capital do estado de Roraima;</a:t>
            </a:r>
          </a:p>
          <a:p>
            <a:pPr algn="just"/>
            <a:r>
              <a:rPr lang="pt-BR" sz="2800" dirty="0"/>
              <a:t>Ú</a:t>
            </a:r>
            <a:r>
              <a:rPr lang="pt-BR" sz="2800" dirty="0" smtClean="0"/>
              <a:t>nica </a:t>
            </a:r>
            <a:r>
              <a:rPr lang="pt-BR" sz="2800" dirty="0"/>
              <a:t>Capital situada no </a:t>
            </a:r>
            <a:r>
              <a:rPr lang="pt-BR" sz="2800" dirty="0" smtClean="0"/>
              <a:t>Hemisfério Norte </a:t>
            </a:r>
          </a:p>
          <a:p>
            <a:pPr algn="just"/>
            <a:r>
              <a:rPr lang="pt-BR" sz="2800" dirty="0" smtClean="0"/>
              <a:t>População </a:t>
            </a:r>
            <a:r>
              <a:rPr lang="pt-BR" sz="2800" dirty="0"/>
              <a:t>308.996</a:t>
            </a:r>
            <a:r>
              <a:rPr lang="pt-BR" sz="2800" dirty="0" smtClean="0"/>
              <a:t> habitantes</a:t>
            </a:r>
          </a:p>
          <a:p>
            <a:pPr algn="just"/>
            <a:r>
              <a:rPr lang="pt-BR" sz="2800" dirty="0" smtClean="0"/>
              <a:t>Possui 32 UBS </a:t>
            </a:r>
          </a:p>
          <a:p>
            <a:pPr algn="just"/>
            <a:r>
              <a:rPr lang="pt-BR" sz="2800" dirty="0" smtClean="0"/>
              <a:t>Possui cinco laboratório público</a:t>
            </a:r>
          </a:p>
          <a:p>
            <a:pPr algn="just"/>
            <a:r>
              <a:rPr lang="pt-BR" sz="2800" dirty="0" smtClean="0"/>
              <a:t>Possui  dos unidade CEO</a:t>
            </a:r>
          </a:p>
          <a:p>
            <a:endParaRPr lang="pt-BR" dirty="0" smtClean="0"/>
          </a:p>
        </p:txBody>
      </p:sp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3451016"/>
              </p:ext>
            </p:extLst>
          </p:nvPr>
        </p:nvGraphicFramePr>
        <p:xfrm>
          <a:off x="107504" y="116632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-324544" y="270892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23. Proporção de puérperas que receberam o exame ginecológico.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043673"/>
              </p:ext>
            </p:extLst>
          </p:nvPr>
        </p:nvGraphicFramePr>
        <p:xfrm>
          <a:off x="4247456" y="3104808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139952" y="580526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24. Proporção de puérperas com avaliação do estado psíquico.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262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3882757"/>
              </p:ext>
            </p:extLst>
          </p:nvPr>
        </p:nvGraphicFramePr>
        <p:xfrm>
          <a:off x="179512" y="116632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0" y="278092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25. Proporção de puérperas com avaliação para intercorrências.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9418682"/>
              </p:ext>
            </p:extLst>
          </p:nvPr>
        </p:nvGraphicFramePr>
        <p:xfrm>
          <a:off x="4211960" y="3068960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283968" y="5805264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26. Proporção de puérperas com prescrição de algum método de anticoncepção.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3761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08502"/>
              </p:ext>
            </p:extLst>
          </p:nvPr>
        </p:nvGraphicFramePr>
        <p:xfrm>
          <a:off x="107504" y="116632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-20588" y="278092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27. Proporção de puérperas com registro adequado.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5817994"/>
              </p:ext>
            </p:extLst>
          </p:nvPr>
        </p:nvGraphicFramePr>
        <p:xfrm>
          <a:off x="4283968" y="3212976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283968" y="5877272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28. Proporção de puérperas que receberam orientações sobre os cuidados com o recém-nascido.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205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318018"/>
              </p:ext>
            </p:extLst>
          </p:nvPr>
        </p:nvGraphicFramePr>
        <p:xfrm>
          <a:off x="107504" y="116632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-324544" y="278092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29. Proporção de puérperas que receberam orientações sobre aleitamento materno.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2015.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413388"/>
              </p:ext>
            </p:extLst>
          </p:nvPr>
        </p:nvGraphicFramePr>
        <p:xfrm>
          <a:off x="4247456" y="3068960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4139952" y="5796171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30. Proporção de puérperas que receberam orientações sobre planejamento familiar.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941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pt-BR" sz="3200" b="1" dirty="0" smtClean="0"/>
              <a:t>Importância da intervenção para a equipe</a:t>
            </a:r>
          </a:p>
          <a:p>
            <a:r>
              <a:rPr lang="pt-BR" sz="3200" dirty="0" smtClean="0"/>
              <a:t>Capacitação</a:t>
            </a:r>
          </a:p>
          <a:p>
            <a:r>
              <a:rPr lang="pt-BR" sz="3200" dirty="0" smtClean="0"/>
              <a:t>Redefinição das atribuições</a:t>
            </a:r>
          </a:p>
          <a:p>
            <a:r>
              <a:rPr lang="pt-BR" sz="3200" dirty="0" smtClean="0"/>
              <a:t>Melhora no relacionamento do trabalho no equipe.</a:t>
            </a:r>
          </a:p>
        </p:txBody>
      </p:sp>
      <p:sp>
        <p:nvSpPr>
          <p:cNvPr id="880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Discussão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3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200" b="1" dirty="0" smtClean="0"/>
              <a:t>Importância da intervenção para o serviço</a:t>
            </a:r>
          </a:p>
          <a:p>
            <a:r>
              <a:rPr lang="pt-BR" sz="3200" dirty="0" smtClean="0"/>
              <a:t>Melhora nos registros/Organização do serviço</a:t>
            </a:r>
          </a:p>
          <a:p>
            <a:r>
              <a:rPr lang="pt-BR" sz="3200" dirty="0" smtClean="0"/>
              <a:t>Agendamento mais humanizado</a:t>
            </a:r>
          </a:p>
          <a:p>
            <a:r>
              <a:rPr lang="pt-BR" sz="3200" dirty="0" smtClean="0"/>
              <a:t>Melhoria da qualidade das consultas </a:t>
            </a:r>
          </a:p>
          <a:p>
            <a:r>
              <a:rPr lang="pt-BR" sz="3200" dirty="0" smtClean="0"/>
              <a:t>Agenda compartilhada entre médico-enfermeira</a:t>
            </a:r>
          </a:p>
          <a:p>
            <a:r>
              <a:rPr lang="pt-BR" sz="3200" dirty="0" smtClean="0"/>
              <a:t>Ampliação das orientações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200" b="1" dirty="0" smtClean="0"/>
              <a:t>Importância da intervenção para a comunidade</a:t>
            </a:r>
          </a:p>
          <a:p>
            <a:pPr algn="just"/>
            <a:r>
              <a:rPr lang="pt-BR" sz="3200" dirty="0" smtClean="0"/>
              <a:t>Compreensão da população sobre as </a:t>
            </a:r>
            <a:r>
              <a:rPr lang="pt-BR" sz="3200" dirty="0"/>
              <a:t>consulta prioritárias das </a:t>
            </a:r>
            <a:r>
              <a:rPr lang="pt-BR" sz="3200" dirty="0" smtClean="0"/>
              <a:t>gestantes e puérperas</a:t>
            </a:r>
          </a:p>
          <a:p>
            <a:pPr algn="just"/>
            <a:r>
              <a:rPr lang="pt-BR" sz="3200" dirty="0" smtClean="0"/>
              <a:t>Melhoria no acolhimento </a:t>
            </a:r>
          </a:p>
          <a:p>
            <a:pPr algn="just"/>
            <a:r>
              <a:rPr lang="pt-BR" sz="3200" dirty="0" smtClean="0"/>
              <a:t>Conhecimento da rotina da UBS e serviços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42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sz="3200" b="1" dirty="0" smtClean="0"/>
              <a:t>Incorporação da intervenção à rotina do serviço</a:t>
            </a:r>
            <a:r>
              <a:rPr lang="pt-BR" sz="3200" b="1" dirty="0" smtClean="0">
                <a:solidFill>
                  <a:srgbClr val="FF0000"/>
                </a:solidFill>
              </a:rPr>
              <a:t> </a:t>
            </a:r>
            <a:r>
              <a:rPr lang="pt-BR" sz="3200" b="1" dirty="0" smtClean="0"/>
              <a:t>e próximos passos.</a:t>
            </a:r>
          </a:p>
          <a:p>
            <a:pPr algn="just"/>
            <a:r>
              <a:rPr lang="pt-BR" sz="3200" dirty="0" smtClean="0"/>
              <a:t>Já incorporado</a:t>
            </a:r>
          </a:p>
          <a:p>
            <a:pPr algn="just"/>
            <a:r>
              <a:rPr lang="pt-BR" sz="3200" dirty="0" smtClean="0"/>
              <a:t>Ampliar as orientações à comunidade</a:t>
            </a:r>
          </a:p>
          <a:p>
            <a:pPr algn="just"/>
            <a:r>
              <a:rPr lang="pt-BR" sz="3200" dirty="0" smtClean="0"/>
              <a:t>Envolver a gestão na solução dos problemas</a:t>
            </a:r>
          </a:p>
          <a:p>
            <a:pPr algn="just"/>
            <a:r>
              <a:rPr lang="pt-BR" sz="3200" dirty="0" smtClean="0"/>
              <a:t>Melhorar o relacionamento entre as coordenações da ESF e odontologia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284"/>
          </a:xfrm>
        </p:spPr>
        <p:txBody>
          <a:bodyPr/>
          <a:lstStyle/>
          <a:p>
            <a:pPr marL="109537" indent="0" algn="just">
              <a:buNone/>
            </a:pPr>
            <a:endParaRPr lang="pt-BR" sz="3200" dirty="0" smtClean="0"/>
          </a:p>
          <a:p>
            <a:pPr algn="just"/>
            <a:r>
              <a:rPr lang="pt-BR" sz="3200" dirty="0" smtClean="0"/>
              <a:t>Realização de um desejo profissional</a:t>
            </a:r>
          </a:p>
          <a:p>
            <a:pPr algn="just"/>
            <a:r>
              <a:rPr lang="pt-BR" sz="3200" dirty="0" smtClean="0"/>
              <a:t>Aprimoramento da prática profissional</a:t>
            </a:r>
          </a:p>
          <a:p>
            <a:pPr algn="just"/>
            <a:r>
              <a:rPr lang="pt-BR" sz="3200" dirty="0" smtClean="0"/>
              <a:t>Conhecimentos renovados e ampliados</a:t>
            </a:r>
          </a:p>
          <a:p>
            <a:pPr marL="109537" indent="0" algn="just">
              <a:buNone/>
            </a:pPr>
            <a:endParaRPr lang="pt-BR" sz="3200" dirty="0" smtClean="0"/>
          </a:p>
        </p:txBody>
      </p:sp>
      <p:sp>
        <p:nvSpPr>
          <p:cNvPr id="9216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01080" cy="1582726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tx1"/>
                </a:solidFill>
                <a:effectLst/>
              </a:rPr>
              <a:t>Reflexão crítica sobre meu processo pessoal de aprendizagem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813994"/>
          </a:xfrm>
        </p:spPr>
        <p:txBody>
          <a:bodyPr/>
          <a:lstStyle/>
          <a:p>
            <a:r>
              <a:rPr lang="pt-BR" sz="1400" dirty="0"/>
              <a:t>CADERNO DE ATENÇÃO BÁSICA: </a:t>
            </a:r>
            <a:r>
              <a:rPr lang="pt-BR" sz="1400" b="1" dirty="0"/>
              <a:t>atenção ao pré-natal de baixo risco</a:t>
            </a:r>
            <a:r>
              <a:rPr lang="pt-BR" sz="1400" dirty="0"/>
              <a:t>. Brasília: Ministério Da saúde, 2013.</a:t>
            </a:r>
          </a:p>
          <a:p>
            <a:endParaRPr lang="pt-BR" sz="1400" dirty="0"/>
          </a:p>
          <a:p>
            <a:r>
              <a:rPr lang="en-US" sz="1400" dirty="0" err="1"/>
              <a:t>Delzell</a:t>
            </a:r>
            <a:r>
              <a:rPr lang="en-US" sz="1400" dirty="0"/>
              <a:t> JE, </a:t>
            </a:r>
            <a:r>
              <a:rPr lang="en-US" sz="1400" dirty="0" err="1"/>
              <a:t>Lefevre</a:t>
            </a:r>
            <a:r>
              <a:rPr lang="en-US" sz="1400" dirty="0"/>
              <a:t> ML. </a:t>
            </a:r>
            <a:r>
              <a:rPr lang="en-US" sz="1400" b="1" dirty="0"/>
              <a:t>Urinary tract infections during pregnancy</a:t>
            </a:r>
            <a:r>
              <a:rPr lang="en-US" sz="1400" dirty="0"/>
              <a:t>. Am Family Physician. 2000 </a:t>
            </a:r>
            <a:r>
              <a:rPr lang="en-US" sz="1400" dirty="0" err="1"/>
              <a:t>feb</a:t>
            </a:r>
            <a:r>
              <a:rPr lang="en-US" sz="1400" dirty="0"/>
              <a:t> 1;61(3):713-720.</a:t>
            </a:r>
            <a:endParaRPr lang="pt-BR" sz="1400" dirty="0"/>
          </a:p>
          <a:p>
            <a:endParaRPr lang="pt-BR" sz="1400" dirty="0"/>
          </a:p>
          <a:p>
            <a:r>
              <a:rPr lang="en-US" sz="1400" dirty="0" err="1"/>
              <a:t>Duley</a:t>
            </a:r>
            <a:r>
              <a:rPr lang="en-US" sz="1400" dirty="0"/>
              <a:t> L, Henderson-Smart DJ, Knight M, King J. </a:t>
            </a:r>
            <a:r>
              <a:rPr lang="en-US" sz="1400" b="1" dirty="0"/>
              <a:t>Antiplatelet agents for preventing pre-</a:t>
            </a:r>
            <a:r>
              <a:rPr lang="en-US" sz="1400" b="1" dirty="0" err="1"/>
              <a:t>eclampsia</a:t>
            </a:r>
            <a:r>
              <a:rPr lang="en-US" sz="1400" b="1" dirty="0"/>
              <a:t> and its complications.</a:t>
            </a:r>
            <a:r>
              <a:rPr lang="en-US" sz="1400" dirty="0"/>
              <a:t> </a:t>
            </a:r>
            <a:r>
              <a:rPr lang="pt-BR" sz="1400" dirty="0"/>
              <a:t>Cochrane </a:t>
            </a:r>
            <a:r>
              <a:rPr lang="pt-BR" sz="1400" dirty="0" err="1"/>
              <a:t>Database</a:t>
            </a:r>
            <a:r>
              <a:rPr lang="pt-BR" sz="1400" dirty="0"/>
              <a:t> </a:t>
            </a:r>
            <a:r>
              <a:rPr lang="pt-BR" sz="1400" dirty="0" err="1"/>
              <a:t>Syst</a:t>
            </a:r>
            <a:r>
              <a:rPr lang="pt-BR" sz="1400" dirty="0"/>
              <a:t> </a:t>
            </a:r>
            <a:r>
              <a:rPr lang="pt-BR" sz="1400" dirty="0" err="1"/>
              <a:t>Rev</a:t>
            </a:r>
            <a:r>
              <a:rPr lang="pt-BR" sz="1400" dirty="0"/>
              <a:t> 2010; 10:CD004659.</a:t>
            </a:r>
          </a:p>
          <a:p>
            <a:endParaRPr lang="pt-BR" sz="1400" dirty="0"/>
          </a:p>
          <a:p>
            <a:r>
              <a:rPr lang="pt-BR" sz="1400" dirty="0"/>
              <a:t>Figueiró-Filho A. Infecção do trato urinário na gravidez: Aspectos atuais. FEMINA </a:t>
            </a:r>
            <a:r>
              <a:rPr lang="pt-BR" sz="1400" dirty="0" err="1"/>
              <a:t>vol</a:t>
            </a:r>
            <a:r>
              <a:rPr lang="pt-BR" sz="1400" dirty="0"/>
              <a:t> 3, nº 3, Março 2009.</a:t>
            </a:r>
          </a:p>
          <a:p>
            <a:endParaRPr lang="pt-BR" sz="1400" dirty="0"/>
          </a:p>
          <a:p>
            <a:r>
              <a:rPr lang="pt-BR" sz="1400" dirty="0"/>
              <a:t>Governo da República Federativa do Brasil. </a:t>
            </a:r>
            <a:r>
              <a:rPr lang="pt-BR" sz="1400" b="1" dirty="0"/>
              <a:t>Objetivos de Desenvolvimento do Milênio: Relatório Nacional de Acompanhamento</a:t>
            </a:r>
            <a:r>
              <a:rPr lang="pt-BR" sz="1400" dirty="0"/>
              <a:t>. Brasília: Ipea; 2014.</a:t>
            </a:r>
          </a:p>
          <a:p>
            <a:endParaRPr lang="pt-BR" sz="1400" dirty="0"/>
          </a:p>
          <a:p>
            <a:r>
              <a:rPr lang="pt-BR" sz="1400" dirty="0"/>
              <a:t>Ministério da Saúde. Departamento de Informática do SUS. </a:t>
            </a:r>
            <a:r>
              <a:rPr lang="pt-BR" sz="1400" b="1" dirty="0"/>
              <a:t>Estatísticas Vitais</a:t>
            </a:r>
            <a:r>
              <a:rPr lang="pt-BR" sz="1400" dirty="0"/>
              <a:t>. Extraído de [http://www2.datasus.gov.br/DATASUS/index.php?area=0205].</a:t>
            </a:r>
          </a:p>
          <a:p>
            <a:endParaRPr lang="pt-BR" sz="1400" dirty="0"/>
          </a:p>
          <a:p>
            <a:r>
              <a:rPr lang="pt-BR" sz="1400" dirty="0"/>
              <a:t>MONTENEGRO, C.A.B et al.</a:t>
            </a:r>
            <a:r>
              <a:rPr lang="pt-BR" sz="1400" b="1" dirty="0"/>
              <a:t> Obstetrícia Fundamental</a:t>
            </a:r>
            <a:r>
              <a:rPr lang="pt-BR" sz="1400" dirty="0"/>
              <a:t>. 12.ed. Rio de Janeiro: Guanabara Koogan, 2011.</a:t>
            </a:r>
          </a:p>
          <a:p>
            <a:endParaRPr lang="pt-BR" sz="1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effectLst/>
              </a:rPr>
              <a:t>Referências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360183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33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t-BR" dirty="0" smtClean="0"/>
              <a:t>Caracterização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da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UBS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UNIÃO</a:t>
            </a:r>
          </a:p>
          <a:p>
            <a:pPr algn="just"/>
            <a:r>
              <a:rPr lang="pt-BR" sz="2800" dirty="0" smtClean="0"/>
              <a:t>Situada na zona urbana, periferia </a:t>
            </a:r>
            <a:r>
              <a:rPr lang="pt-BR" sz="2800" dirty="0"/>
              <a:t>da zona </a:t>
            </a:r>
            <a:r>
              <a:rPr lang="pt-BR" sz="2800" dirty="0" smtClean="0"/>
              <a:t>Oeste </a:t>
            </a:r>
            <a:r>
              <a:rPr lang="pt-BR" sz="2800" dirty="0"/>
              <a:t>do município de Boa </a:t>
            </a:r>
            <a:r>
              <a:rPr lang="pt-BR" sz="2800" dirty="0" smtClean="0"/>
              <a:t>Vista</a:t>
            </a:r>
          </a:p>
          <a:p>
            <a:pPr algn="just"/>
            <a:r>
              <a:rPr lang="pt-BR" sz="2800" dirty="0" smtClean="0"/>
              <a:t>UBS estruturada</a:t>
            </a:r>
          </a:p>
          <a:p>
            <a:pPr algn="just"/>
            <a:r>
              <a:rPr lang="pt-BR" sz="2800" dirty="0" smtClean="0"/>
              <a:t>Possui equipe incompletas(duas equipe)</a:t>
            </a:r>
          </a:p>
          <a:p>
            <a:pPr algn="just"/>
            <a:r>
              <a:rPr lang="pt-BR" sz="2800" dirty="0" smtClean="0"/>
              <a:t>População cadastrada: 8.200 habitantes</a:t>
            </a:r>
          </a:p>
          <a:p>
            <a:pPr algn="just"/>
            <a:r>
              <a:rPr lang="pt-BR" sz="2800" dirty="0" smtClean="0"/>
              <a:t>População-alvo da intervenção: 1,0%</a:t>
            </a:r>
          </a:p>
          <a:p>
            <a:pPr marL="109537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404"/>
          </a:xfrm>
        </p:spPr>
        <p:txBody>
          <a:bodyPr/>
          <a:lstStyle/>
          <a:p>
            <a:r>
              <a:rPr lang="pt-BR" sz="1400" dirty="0"/>
              <a:t>Nogueira NAP, Moreira MAA. </a:t>
            </a:r>
            <a:r>
              <a:rPr lang="pt-BR" sz="1400" b="1" dirty="0" err="1"/>
              <a:t>Bacteriúria</a:t>
            </a:r>
            <a:r>
              <a:rPr lang="pt-BR" sz="1400" b="1" dirty="0"/>
              <a:t> assintomática em gestantes do centro de saúde ambulatorial </a:t>
            </a:r>
            <a:r>
              <a:rPr lang="pt-BR" sz="1400" dirty="0" err="1"/>
              <a:t>Abdoral</a:t>
            </a:r>
            <a:r>
              <a:rPr lang="pt-BR" sz="1400" dirty="0"/>
              <a:t> Machado, Crateús, CE. </a:t>
            </a:r>
            <a:r>
              <a:rPr lang="pt-BR" sz="1400" dirty="0" err="1"/>
              <a:t>Rev</a:t>
            </a:r>
            <a:r>
              <a:rPr lang="pt-BR" sz="1400" dirty="0"/>
              <a:t> </a:t>
            </a:r>
            <a:r>
              <a:rPr lang="pt-BR" sz="1400" dirty="0" err="1"/>
              <a:t>Bras</a:t>
            </a:r>
            <a:r>
              <a:rPr lang="pt-BR" sz="1400" dirty="0"/>
              <a:t> </a:t>
            </a:r>
            <a:r>
              <a:rPr lang="pt-BR" sz="1400" dirty="0" err="1"/>
              <a:t>Anál</a:t>
            </a:r>
            <a:r>
              <a:rPr lang="pt-BR" sz="1400" dirty="0"/>
              <a:t> Clín.; v.38, n. 1, p.19-21,2006.</a:t>
            </a:r>
          </a:p>
          <a:p>
            <a:endParaRPr lang="pt-BR" sz="1400" dirty="0"/>
          </a:p>
          <a:p>
            <a:r>
              <a:rPr lang="pt-BR" sz="1400" dirty="0"/>
              <a:t>REV. PERU. EPIDEMIOL. VOL 17 NO. 2 AGOSTO 2013 pag. 04 e05.</a:t>
            </a:r>
          </a:p>
          <a:p>
            <a:pPr marL="109537" indent="0">
              <a:buNone/>
            </a:pPr>
            <a:r>
              <a:rPr lang="pt-BR" sz="1400" dirty="0"/>
              <a:t> </a:t>
            </a:r>
          </a:p>
          <a:p>
            <a:r>
              <a:rPr lang="en-US" sz="1400" dirty="0" err="1"/>
              <a:t>Schieve</a:t>
            </a:r>
            <a:r>
              <a:rPr lang="en-US" sz="1400" dirty="0"/>
              <a:t> LA, Handler A, </a:t>
            </a:r>
            <a:r>
              <a:rPr lang="en-US" sz="1400" dirty="0" err="1"/>
              <a:t>Hershow</a:t>
            </a:r>
            <a:r>
              <a:rPr lang="en-US" sz="1400" dirty="0"/>
              <a:t> R, </a:t>
            </a:r>
            <a:r>
              <a:rPr lang="en-US" sz="1400" dirty="0" err="1"/>
              <a:t>Persky</a:t>
            </a:r>
            <a:r>
              <a:rPr lang="en-US" sz="1400" dirty="0"/>
              <a:t> V, Davis F. </a:t>
            </a:r>
            <a:r>
              <a:rPr lang="en-US" sz="1400" b="1" dirty="0"/>
              <a:t>Urinary tract infection during pregnancy: It’s association with maternal morbidity and perinatal outcome</a:t>
            </a:r>
            <a:r>
              <a:rPr lang="en-US" sz="1400" dirty="0"/>
              <a:t>. </a:t>
            </a:r>
            <a:r>
              <a:rPr lang="pt-BR" sz="1400" dirty="0" err="1"/>
              <a:t>Am</a:t>
            </a:r>
            <a:r>
              <a:rPr lang="pt-BR" sz="1400" dirty="0"/>
              <a:t> J </a:t>
            </a:r>
            <a:r>
              <a:rPr lang="pt-BR" sz="1400" dirty="0" err="1"/>
              <a:t>Public</a:t>
            </a:r>
            <a:r>
              <a:rPr lang="pt-BR" sz="1400" dirty="0"/>
              <a:t> Health.v.84, n. 3 p. 405, 1994.</a:t>
            </a:r>
          </a:p>
          <a:p>
            <a:endParaRPr lang="pt-BR" sz="1400" dirty="0"/>
          </a:p>
          <a:p>
            <a:r>
              <a:rPr lang="pt-BR" sz="1400" dirty="0"/>
              <a:t>SOUZA, Eder V; </a:t>
            </a:r>
            <a:r>
              <a:rPr lang="pt-BR" sz="1400" b="1" dirty="0"/>
              <a:t>AAS associado ao cálcio na prevenção da pré-eclâmpsia em gestantes hipertensas crônicas selecionadas pela </a:t>
            </a:r>
            <a:r>
              <a:rPr lang="pt-BR" sz="1400" b="1" dirty="0" err="1"/>
              <a:t>dopplervelocimetria</a:t>
            </a:r>
            <a:r>
              <a:rPr lang="pt-BR" sz="1400" b="1" dirty="0"/>
              <a:t> das artérias uterinas. </a:t>
            </a:r>
            <a:r>
              <a:rPr lang="en-US" sz="1400" dirty="0"/>
              <a:t>Rev Bras </a:t>
            </a:r>
            <a:r>
              <a:rPr lang="en-US" sz="1400" dirty="0" err="1"/>
              <a:t>Ginecol</a:t>
            </a:r>
            <a:r>
              <a:rPr lang="en-US" sz="1400" dirty="0"/>
              <a:t> Obstet.  v. 28 n. 2, p136 , 2006.</a:t>
            </a:r>
            <a:endParaRPr lang="pt-BR" sz="1400" dirty="0"/>
          </a:p>
          <a:p>
            <a:endParaRPr lang="pt-BR" sz="1400" dirty="0"/>
          </a:p>
          <a:p>
            <a:r>
              <a:rPr lang="en-US" sz="1400" dirty="0"/>
              <a:t>World Health Organization et al. </a:t>
            </a:r>
            <a:r>
              <a:rPr lang="en-US" sz="1400" b="1" dirty="0"/>
              <a:t>Maternal mortality in 2005: estimates developed by WHO, UNICEF, UNFPA and the World Bank</a:t>
            </a:r>
            <a:r>
              <a:rPr lang="en-US" sz="1400" dirty="0"/>
              <a:t>. ; </a:t>
            </a:r>
            <a:r>
              <a:rPr lang="en-US" sz="1400" dirty="0" err="1"/>
              <a:t>Ginebra</a:t>
            </a:r>
            <a:r>
              <a:rPr lang="en-US" sz="1400" dirty="0"/>
              <a:t>:   WHO Press, 2005.</a:t>
            </a:r>
            <a:endParaRPr lang="pt-BR" sz="1400" dirty="0"/>
          </a:p>
          <a:p>
            <a:pPr marL="109537" indent="0">
              <a:buNone/>
            </a:pPr>
            <a:r>
              <a:rPr lang="en-US" sz="1400" dirty="0"/>
              <a:t> </a:t>
            </a:r>
            <a:endParaRPr lang="pt-BR" sz="1400" dirty="0"/>
          </a:p>
          <a:p>
            <a:r>
              <a:rPr lang="pt-BR" sz="1400" dirty="0"/>
              <a:t>World Health </a:t>
            </a:r>
            <a:r>
              <a:rPr lang="pt-BR" sz="1400" dirty="0" err="1"/>
              <a:t>Organizatio</a:t>
            </a:r>
            <a:r>
              <a:rPr lang="pt-BR" sz="1400" dirty="0"/>
              <a:t>. </a:t>
            </a:r>
            <a:r>
              <a:rPr lang="pt-BR" sz="1400" b="1" dirty="0" err="1"/>
              <a:t>Mortalidad</a:t>
            </a:r>
            <a:r>
              <a:rPr lang="pt-BR" sz="1400" b="1" dirty="0"/>
              <a:t> materna: nota </a:t>
            </a:r>
            <a:r>
              <a:rPr lang="pt-BR" sz="1400" b="1" dirty="0" err="1"/>
              <a:t>descriptiva</a:t>
            </a:r>
            <a:r>
              <a:rPr lang="pt-BR" sz="1400" b="1" dirty="0"/>
              <a:t> 348</a:t>
            </a:r>
            <a:r>
              <a:rPr lang="pt-BR" sz="1400" dirty="0"/>
              <a:t>. May 2014 [acesso em dezembro do 2014]. Disponível em: </a:t>
            </a:r>
            <a:r>
              <a:rPr lang="pt-BR" sz="1400" u="sng" dirty="0">
                <a:hlinkClick r:id="rId2"/>
              </a:rPr>
              <a:t>http://www.who.int/mediacentre/factsheets/fs348/es/</a:t>
            </a:r>
            <a:r>
              <a:rPr lang="pt-BR" sz="1400" dirty="0"/>
              <a:t>.</a:t>
            </a:r>
          </a:p>
          <a:p>
            <a:pPr marL="109537" indent="0">
              <a:buNone/>
            </a:pPr>
            <a:r>
              <a:rPr lang="pt-BR" sz="1400" dirty="0"/>
              <a:t> </a:t>
            </a:r>
          </a:p>
          <a:p>
            <a:r>
              <a:rPr lang="pt-BR" sz="1400" dirty="0"/>
              <a:t>XAVIER, Ana Isabel. A Organização das Nações Unidas. Portugal: Humana Global, 2007.</a:t>
            </a:r>
          </a:p>
          <a:p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411869884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56584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pt-BR" dirty="0" smtClean="0"/>
              <a:t>Situação da UBS antes da intervenção</a:t>
            </a:r>
          </a:p>
          <a:p>
            <a:pPr>
              <a:buFont typeface="Arial" charset="0"/>
              <a:buNone/>
            </a:pPr>
            <a:endParaRPr lang="pt-BR" dirty="0" smtClean="0">
              <a:solidFill>
                <a:srgbClr val="C00000"/>
              </a:solidFill>
            </a:endParaRPr>
          </a:p>
          <a:p>
            <a:pPr algn="just"/>
            <a:r>
              <a:rPr lang="pt-BR" sz="2800" dirty="0" smtClean="0"/>
              <a:t>Equipes sem médicos</a:t>
            </a:r>
          </a:p>
          <a:p>
            <a:pPr algn="just"/>
            <a:r>
              <a:rPr lang="pt-BR" sz="2800" dirty="0" smtClean="0"/>
              <a:t>Registros desatualizados</a:t>
            </a:r>
          </a:p>
          <a:p>
            <a:pPr algn="just"/>
            <a:r>
              <a:rPr lang="pt-BR" sz="2800" dirty="0" smtClean="0"/>
              <a:t>Poucas informações nos prontuários</a:t>
            </a:r>
          </a:p>
          <a:p>
            <a:pPr algn="just"/>
            <a:r>
              <a:rPr lang="pt-BR" sz="2800" dirty="0"/>
              <a:t>Ausência de registro de acompanhamento </a:t>
            </a:r>
            <a:r>
              <a:rPr lang="pt-BR" sz="2800" dirty="0" smtClean="0"/>
              <a:t>das gestantes pelos médicos  </a:t>
            </a:r>
            <a:endParaRPr lang="pt-BR" sz="2800" dirty="0"/>
          </a:p>
          <a:p>
            <a:pPr algn="just"/>
            <a:r>
              <a:rPr lang="pt-BR" sz="2800" dirty="0"/>
              <a:t> Agendamento </a:t>
            </a:r>
            <a:r>
              <a:rPr lang="pt-BR" sz="2800" dirty="0" smtClean="0"/>
              <a:t>só para a enfermagem </a:t>
            </a:r>
            <a:endParaRPr lang="pt-BR" sz="2800" dirty="0"/>
          </a:p>
          <a:p>
            <a:pPr algn="just"/>
            <a:r>
              <a:rPr lang="pt-BR" sz="2800" dirty="0"/>
              <a:t>Ausência de atendimento odontológico da gestante.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109537" indent="0">
              <a:buNone/>
            </a:pPr>
            <a:endParaRPr lang="pt-BR" dirty="0" smtClean="0"/>
          </a:p>
          <a:p>
            <a:pPr algn="just"/>
            <a:r>
              <a:rPr lang="pt-BR" sz="2800" kern="1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Melhorar a atenção ao pré-natal e </a:t>
            </a:r>
            <a:r>
              <a:rPr lang="pt-BR" sz="2800" kern="1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puerpério</a:t>
            </a:r>
            <a:endParaRPr lang="pt-BR" sz="2800" dirty="0" smtClean="0"/>
          </a:p>
          <a:p>
            <a:pPr marL="109537" indent="0">
              <a:buNone/>
            </a:pPr>
            <a:endParaRPr lang="pt-BR" dirty="0" smtClean="0"/>
          </a:p>
        </p:txBody>
      </p:sp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Objetivo geral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008111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defRPr/>
            </a:pPr>
            <a:r>
              <a:rPr lang="pt-BR" sz="4400" dirty="0">
                <a:solidFill>
                  <a:schemeClr val="bg2">
                    <a:lumMod val="25000"/>
                  </a:schemeClr>
                </a:solidFill>
              </a:rPr>
              <a:t>Objetivos específicos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5576" y="1008111"/>
            <a:ext cx="8136904" cy="3960440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Ampliar </a:t>
            </a:r>
            <a:r>
              <a:rPr 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cobertura de pré-natal e das puérperas</a:t>
            </a:r>
            <a:r>
              <a:rPr lang="pt-BR" sz="28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Melhorar </a:t>
            </a:r>
            <a:r>
              <a:rPr lang="pt-BR" sz="28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qualidade da atenção ao pré-natal e puerpério realizado na Unidade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Melhorar </a:t>
            </a: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 adesão ao pré-natal e das mães ao puerpério</a:t>
            </a:r>
            <a:r>
              <a:rPr lang="pt-BR" sz="2800" dirty="0" smtClean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2800" dirty="0" smtClean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pt-BR" sz="18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764704"/>
            <a:ext cx="8206680" cy="3456384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Melhorar o registro do programa de pré-natal e do puerpério. </a:t>
            </a:r>
            <a:endParaRPr lang="pt-BR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Realizar avaliação de risco das gestantes.</a:t>
            </a:r>
            <a:endParaRPr lang="pt-BR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Promover a saúde no pré-natal e no puerpério.</a:t>
            </a:r>
            <a:endParaRPr lang="pt-BR" sz="28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/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40777270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4938839"/>
              </p:ext>
            </p:extLst>
          </p:nvPr>
        </p:nvGraphicFramePr>
        <p:xfrm>
          <a:off x="251520" y="116632"/>
          <a:ext cx="4727575" cy="266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251520" y="278092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 1. C</a:t>
            </a: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obertura do programa de atenção a gestantes na UBS. 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90738"/>
              </p:ext>
            </p:extLst>
          </p:nvPr>
        </p:nvGraphicFramePr>
        <p:xfrm>
          <a:off x="4421013" y="3284984"/>
          <a:ext cx="4721225" cy="2693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8"/>
          <p:cNvSpPr/>
          <p:nvPr/>
        </p:nvSpPr>
        <p:spPr>
          <a:xfrm>
            <a:off x="4554810" y="594928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Figura 2. Proporção de Gestantes captadas no primeiro trimestre de gestação.</a:t>
            </a:r>
            <a:endParaRPr lang="pt-BR" sz="1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ctr"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Planilha de coleta de dados, 2015</a:t>
            </a:r>
            <a:r>
              <a:rPr lang="pt-BR" sz="1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13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4047</TotalTime>
  <Words>1227</Words>
  <Application>Microsoft Office PowerPoint</Application>
  <PresentationFormat>Apresentação na tela (4:3)</PresentationFormat>
  <Paragraphs>154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41" baseType="lpstr">
      <vt:lpstr>SimSun</vt:lpstr>
      <vt:lpstr>Arial</vt:lpstr>
      <vt:lpstr>Arial Black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  UFPEL – UNIVERSIDADE FEDERAL DE PELOTAS - RS DEPARTAMENTO DE MEDICINA SOCIAL CURSO DE ESPECIALIZAÇÃO EM SAÚDE DA  FAMÍLIA Modalidade à distância </vt:lpstr>
      <vt:lpstr>Introdução</vt:lpstr>
      <vt:lpstr>Apresentação do PowerPoint</vt:lpstr>
      <vt:lpstr>Apresentação do PowerPoint</vt:lpstr>
      <vt:lpstr>Objetivo geral</vt:lpstr>
      <vt:lpstr>Objetivos específicos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Apresentação do PowerPoint</vt:lpstr>
      <vt:lpstr>Apresentação do PowerPoint</vt:lpstr>
      <vt:lpstr>Reflexão crítica sobre meu processo pessoal de aprendizagem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NA ATENÇÃO PRÉ-NATAL E PUERPERAL NA ESF GUARÁ, PORTEIRINHA/MG.</dc:title>
  <dc:creator>Fabíola</dc:creator>
  <cp:lastModifiedBy>Home</cp:lastModifiedBy>
  <cp:revision>89</cp:revision>
  <dcterms:created xsi:type="dcterms:W3CDTF">2014-03-21T13:04:05Z</dcterms:created>
  <dcterms:modified xsi:type="dcterms:W3CDTF">2015-06-14T14:35:28Z</dcterms:modified>
</cp:coreProperties>
</file>