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5" r:id="rId13"/>
    <p:sldId id="304" r:id="rId14"/>
    <p:sldId id="306" r:id="rId15"/>
    <p:sldId id="314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15" r:id="rId25"/>
    <p:sldId id="285" r:id="rId26"/>
    <p:sldId id="286" r:id="rId27"/>
    <p:sldId id="318" r:id="rId28"/>
    <p:sldId id="320" r:id="rId29"/>
    <p:sldId id="289" r:id="rId30"/>
    <p:sldId id="308" r:id="rId31"/>
    <p:sldId id="309" r:id="rId32"/>
    <p:sldId id="310" r:id="rId33"/>
    <p:sldId id="311" r:id="rId34"/>
    <p:sldId id="312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3xandr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>
        <p:scale>
          <a:sx n="50" d="100"/>
          <a:sy n="50" d="100"/>
        </p:scale>
        <p:origin x="-109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Vanderl&#233;ia\C&#243;pia%20de%20Planilha%20para%20coleta%20de%20dados%20Sa&#250;de%20do%20Idoso_23jul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Vanderl&#233;ia\C&#243;pia%20de%20Planilha%20para%20coleta%20de%20dados%20Sa&#250;de%20do%20Idoso_23jul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Vanderl&#233;ia\C&#243;pia%20de%20Planilha%20para%20coleta%20de%20dados%20Sa&#250;de%20do%20Idoso_23jul1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Vanderl&#233;ia\C&#243;pia%20de%20Planilha%20para%20coleta%20de%20dados%20Sa&#250;de%20do%20Idoso_23jul1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Vanderl&#233;ia\C&#243;pia%20de%20Planilha%20para%20coleta%20de%20dados%20Sa&#250;de%20do%20Idoso_23jul1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Vanderl&#233;ia\C&#243;pia%20de%20Planilha%20para%20coleta%20de%20dados%20Sa&#250;de%20do%20Idoso_23jul1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Vanderl&#233;ia\C&#243;pia%20de%20Planilha%20para%20coleta%20de%20dados%20Sa&#250;de%20do%20Idoso_23jul1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Vanderl&#233;ia\C&#243;pia%20de%20Planilha%20para%20coleta%20de%20dados%20Sa&#250;de%20do%20Idoso_23jul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416907261592303"/>
          <c:y val="0.21761355219790396"/>
          <c:w val="0.85208506690483998"/>
          <c:h val="0.671699350861127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idosos moradores no território e cadastrados no programa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LblPos val="outEnd"/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0.10101010101010102</c:v>
                </c:pt>
                <c:pt idx="1">
                  <c:v>0.12121212121212123</c:v>
                </c:pt>
                <c:pt idx="2">
                  <c:v>0.15151515151515157</c:v>
                </c:pt>
                <c:pt idx="3">
                  <c:v>0.37373737373737381</c:v>
                </c:pt>
              </c:numCache>
            </c:numRef>
          </c:val>
        </c:ser>
        <c:dLbls/>
        <c:axId val="102744832"/>
        <c:axId val="102746368"/>
      </c:barChart>
      <c:catAx>
        <c:axId val="1027448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746368"/>
        <c:crosses val="autoZero"/>
        <c:auto val="1"/>
        <c:lblAlgn val="ctr"/>
        <c:lblOffset val="100"/>
      </c:catAx>
      <c:valAx>
        <c:axId val="102746368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74483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75024159798503"/>
          <c:y val="0.25"/>
          <c:w val="0.85208506690483998"/>
          <c:h val="0.611607142857142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idosos com avaliação global em dia de acordo com o protocolo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103299328"/>
        <c:axId val="103309312"/>
      </c:barChart>
      <c:catAx>
        <c:axId val="1032993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309312"/>
        <c:crosses val="autoZero"/>
        <c:auto val="1"/>
        <c:lblAlgn val="ctr"/>
        <c:lblOffset val="100"/>
      </c:catAx>
      <c:valAx>
        <c:axId val="103309312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29932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0416687859472371"/>
          <c:y val="0.14184446283682006"/>
          <c:w val="0.86666842990810133"/>
          <c:h val="0.7517756530351461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idosos com hipertensão identificados</c:v>
                </c:pt>
              </c:strCache>
            </c:strRef>
          </c:tx>
          <c:dLbls>
            <c:dLblPos val="outEnd"/>
            <c:showVal val="1"/>
          </c:dLbls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0.18365472910927455</c:v>
                </c:pt>
                <c:pt idx="1">
                  <c:v>0.22038567493112943</c:v>
                </c:pt>
                <c:pt idx="2">
                  <c:v>0.27548209366391191</c:v>
                </c:pt>
                <c:pt idx="3">
                  <c:v>0.40404040404040409</c:v>
                </c:pt>
              </c:numCache>
            </c:numRef>
          </c:val>
        </c:ser>
        <c:dLbls/>
        <c:axId val="103624704"/>
        <c:axId val="103626240"/>
      </c:barChart>
      <c:catAx>
        <c:axId val="1036247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626240"/>
        <c:crosses val="autoZero"/>
        <c:auto val="1"/>
        <c:lblAlgn val="ctr"/>
        <c:lblOffset val="100"/>
      </c:catAx>
      <c:valAx>
        <c:axId val="103626240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62470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75024159798503"/>
          <c:y val="0.15354330708661423"/>
          <c:w val="0.85208506690483998"/>
          <c:h val="0.7283464566929135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idosos com diabetes identificados</c:v>
                </c:pt>
              </c:strCache>
            </c:strRef>
          </c:tx>
          <c:dLbls>
            <c:dLblPos val="outEnd"/>
            <c:showVal val="1"/>
          </c:dLbls>
          <c:cat>
            <c:strRef>
              <c:f>Indicadores!$D$28:$G$29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0.26936026936026947</c:v>
                </c:pt>
                <c:pt idx="1">
                  <c:v>0.33670033670033672</c:v>
                </c:pt>
                <c:pt idx="2">
                  <c:v>0.33670033670033672</c:v>
                </c:pt>
                <c:pt idx="3">
                  <c:v>0.53872053872053871</c:v>
                </c:pt>
              </c:numCache>
            </c:numRef>
          </c:val>
        </c:ser>
        <c:dLbls/>
        <c:axId val="103650816"/>
        <c:axId val="103652352"/>
      </c:barChart>
      <c:catAx>
        <c:axId val="1036508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652352"/>
        <c:crosses val="autoZero"/>
        <c:auto val="1"/>
        <c:lblAlgn val="ctr"/>
        <c:lblOffset val="100"/>
      </c:catAx>
      <c:valAx>
        <c:axId val="103652352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65081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75024159798503"/>
          <c:y val="0.23140495867768596"/>
          <c:w val="0.85208506690483998"/>
          <c:h val="0.644628099173553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idosos com registro de peso na ficha-espelho na última consulta</c:v>
                </c:pt>
              </c:strCache>
            </c:strRef>
          </c:tx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103754752"/>
        <c:axId val="103760640"/>
      </c:barChart>
      <c:catAx>
        <c:axId val="1037547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760640"/>
        <c:crosses val="autoZero"/>
        <c:auto val="1"/>
        <c:lblAlgn val="ctr"/>
        <c:lblOffset val="100"/>
      </c:catAx>
      <c:valAx>
        <c:axId val="103760640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75475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75024159798503"/>
          <c:y val="0.15853721472153967"/>
          <c:w val="0.85208506690483998"/>
          <c:h val="0.7195150514285261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idosos com avaliação de risco</c:v>
                </c:pt>
              </c:strCache>
            </c:strRef>
          </c:tx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103793408"/>
        <c:axId val="103794944"/>
      </c:barChart>
      <c:catAx>
        <c:axId val="1037934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794944"/>
        <c:crosses val="autoZero"/>
        <c:auto val="1"/>
        <c:lblAlgn val="ctr"/>
        <c:lblOffset val="100"/>
      </c:catAx>
      <c:valAx>
        <c:axId val="103794944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79340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75024159798503"/>
          <c:y val="0.22310756972111551"/>
          <c:w val="0.85208506690483998"/>
          <c:h val="0.6573705179282869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idosos que receberam orientação para realização de atividade física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103688064"/>
        <c:axId val="103689600"/>
      </c:barChart>
      <c:catAx>
        <c:axId val="1036880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689600"/>
        <c:crosses val="autoZero"/>
        <c:auto val="1"/>
        <c:lblAlgn val="ctr"/>
        <c:lblOffset val="100"/>
      </c:catAx>
      <c:valAx>
        <c:axId val="103689600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68806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75024159798503"/>
          <c:y val="0.19024435557439881"/>
          <c:w val="0.85208506690483998"/>
          <c:h val="0.6634162143107238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idosos com avaliação de saúde bucal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103813120"/>
        <c:axId val="103814656"/>
      </c:barChart>
      <c:catAx>
        <c:axId val="1038131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814656"/>
        <c:crosses val="autoZero"/>
        <c:auto val="1"/>
        <c:lblAlgn val="ctr"/>
        <c:lblOffset val="100"/>
      </c:catAx>
      <c:valAx>
        <c:axId val="103814656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813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B1E9-5236-435A-AB00-51B0F5528E3C}" type="datetimeFigureOut">
              <a:rPr lang="pt-BR" smtClean="0"/>
              <a:pPr/>
              <a:t>14/10/2012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1512-5C12-4016-98C5-CA1574CDB6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468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B1512-5C12-4016-98C5-CA1574CDB62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738F53-53EA-4EE0-9CF8-16EC4BD69DB7}" type="datetimeFigureOut">
              <a:rPr lang="pt-BR" smtClean="0"/>
              <a:pPr/>
              <a:t>14/10/2012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BAEC8F-96EC-46B9-A315-5C267A6E4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38F53-53EA-4EE0-9CF8-16EC4BD69DB7}" type="datetimeFigureOut">
              <a:rPr lang="pt-BR" smtClean="0"/>
              <a:pPr/>
              <a:t>14/10/2012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AEC8F-96EC-46B9-A315-5C267A6E4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38F53-53EA-4EE0-9CF8-16EC4BD69DB7}" type="datetimeFigureOut">
              <a:rPr lang="pt-BR" smtClean="0"/>
              <a:pPr/>
              <a:t>14/10/2012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AEC8F-96EC-46B9-A315-5C267A6E4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38F53-53EA-4EE0-9CF8-16EC4BD69DB7}" type="datetimeFigureOut">
              <a:rPr lang="pt-BR" smtClean="0"/>
              <a:pPr/>
              <a:t>14/10/2012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AEC8F-96EC-46B9-A315-5C267A6E4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38F53-53EA-4EE0-9CF8-16EC4BD69DB7}" type="datetimeFigureOut">
              <a:rPr lang="pt-BR" smtClean="0"/>
              <a:pPr/>
              <a:t>14/10/2012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AEC8F-96EC-46B9-A315-5C267A6E4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38F53-53EA-4EE0-9CF8-16EC4BD69DB7}" type="datetimeFigureOut">
              <a:rPr lang="pt-BR" smtClean="0"/>
              <a:pPr/>
              <a:t>14/10/2012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AEC8F-96EC-46B9-A315-5C267A6E4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38F53-53EA-4EE0-9CF8-16EC4BD69DB7}" type="datetimeFigureOut">
              <a:rPr lang="pt-BR" smtClean="0"/>
              <a:pPr/>
              <a:t>14/10/2012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AEC8F-96EC-46B9-A315-5C267A6E4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38F53-53EA-4EE0-9CF8-16EC4BD69DB7}" type="datetimeFigureOut">
              <a:rPr lang="pt-BR" smtClean="0"/>
              <a:pPr/>
              <a:t>14/10/2012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AEC8F-96EC-46B9-A315-5C267A6E4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38F53-53EA-4EE0-9CF8-16EC4BD69DB7}" type="datetimeFigureOut">
              <a:rPr lang="pt-BR" smtClean="0"/>
              <a:pPr/>
              <a:t>14/10/2012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AEC8F-96EC-46B9-A315-5C267A6E4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738F53-53EA-4EE0-9CF8-16EC4BD69DB7}" type="datetimeFigureOut">
              <a:rPr lang="pt-BR" smtClean="0"/>
              <a:pPr/>
              <a:t>14/10/2012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AEC8F-96EC-46B9-A315-5C267A6E4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738F53-53EA-4EE0-9CF8-16EC4BD69DB7}" type="datetimeFigureOut">
              <a:rPr lang="pt-BR" smtClean="0"/>
              <a:pPr/>
              <a:t>14/10/2012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BAEC8F-96EC-46B9-A315-5C267A6E4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738F53-53EA-4EE0-9CF8-16EC4BD69DB7}" type="datetimeFigureOut">
              <a:rPr lang="pt-BR" smtClean="0"/>
              <a:pPr/>
              <a:t>14/10/2012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BAEC8F-96EC-46B9-A315-5C267A6E4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1584175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pt-BR" sz="3600" dirty="0" smtClean="0">
                <a:latin typeface="Garamond" pitchFamily="18" charset="0"/>
              </a:rPr>
              <a:t>Melhora da </a:t>
            </a:r>
            <a:r>
              <a:rPr lang="pt-BR" sz="3600" dirty="0">
                <a:latin typeface="Garamond" pitchFamily="18" charset="0"/>
              </a:rPr>
              <a:t>qualidade da atenção à saúde dos idosos da Unidade Básica de Saúde </a:t>
            </a:r>
            <a:r>
              <a:rPr lang="pt-BR" sz="3600" dirty="0" err="1">
                <a:latin typeface="Garamond" pitchFamily="18" charset="0"/>
              </a:rPr>
              <a:t>Artilina</a:t>
            </a:r>
            <a:r>
              <a:rPr lang="pt-BR" sz="3600" dirty="0">
                <a:latin typeface="Garamond" pitchFamily="18" charset="0"/>
              </a:rPr>
              <a:t> Mesquita, Santa Vitória do Palmar- RS</a:t>
            </a:r>
          </a:p>
          <a:p>
            <a:endParaRPr lang="pt-BR" dirty="0">
              <a:latin typeface="Garamon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67944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79712" y="764704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Garamond" pitchFamily="18" charset="0"/>
              </a:rPr>
              <a:t>Universidade Federal de Pelotas</a:t>
            </a:r>
          </a:p>
          <a:p>
            <a:pPr algn="ctr"/>
            <a:r>
              <a:rPr lang="pt-BR" sz="2400" dirty="0">
                <a:latin typeface="Garamond" pitchFamily="18" charset="0"/>
              </a:rPr>
              <a:t>Especialização em Saúde da Família</a:t>
            </a:r>
          </a:p>
          <a:p>
            <a:pPr algn="ctr"/>
            <a:r>
              <a:rPr lang="pt-BR" sz="2400" dirty="0">
                <a:latin typeface="Garamond" pitchFamily="18" charset="0"/>
              </a:rPr>
              <a:t>Modalidade a Distância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27984" y="465313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aramond" pitchFamily="18" charset="0"/>
              </a:rPr>
              <a:t>Aluno: </a:t>
            </a:r>
            <a:r>
              <a:rPr lang="pt-BR" sz="2400" dirty="0" err="1" smtClean="0">
                <a:latin typeface="Garamond" pitchFamily="18" charset="0"/>
              </a:rPr>
              <a:t>Vanderléia</a:t>
            </a:r>
            <a:r>
              <a:rPr lang="pt-BR" sz="2400" dirty="0" smtClean="0">
                <a:latin typeface="Garamond" pitchFamily="18" charset="0"/>
              </a:rPr>
              <a:t> de Lima Peres</a:t>
            </a:r>
          </a:p>
          <a:p>
            <a:r>
              <a:rPr lang="pt-BR" sz="2400" dirty="0" smtClean="0">
                <a:latin typeface="Garamond" pitchFamily="18" charset="0"/>
              </a:rPr>
              <a:t>Orientador: Alexandra Martins   </a:t>
            </a:r>
          </a:p>
          <a:p>
            <a:r>
              <a:rPr lang="pt-BR" sz="2400" dirty="0" smtClean="0">
                <a:latin typeface="Garamond" pitchFamily="18" charset="0"/>
              </a:rPr>
              <a:t>Co-orientador: </a:t>
            </a:r>
            <a:r>
              <a:rPr lang="pt-BR" sz="2400" dirty="0" err="1" smtClean="0">
                <a:latin typeface="Garamond" pitchFamily="18" charset="0"/>
              </a:rPr>
              <a:t>Mariangela</a:t>
            </a:r>
            <a:r>
              <a:rPr lang="pt-BR" sz="2400" dirty="0" smtClean="0">
                <a:latin typeface="Garamond" pitchFamily="18" charset="0"/>
              </a:rPr>
              <a:t> Soares</a:t>
            </a:r>
            <a:endParaRPr lang="pt-BR" sz="2400" dirty="0">
              <a:latin typeface="Garamond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51920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Garamond" pitchFamily="18" charset="0"/>
              </a:rPr>
              <a:t>Outubro 2012</a:t>
            </a:r>
            <a:endParaRPr lang="pt-BR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Avaliar </a:t>
            </a:r>
            <a:r>
              <a:rPr lang="pt-BR" sz="2800" dirty="0">
                <a:latin typeface="Garamond" pitchFamily="18" charset="0"/>
              </a:rPr>
              <a:t>a rede social de 70% dos idosos moradores da área de </a:t>
            </a:r>
            <a:r>
              <a:rPr lang="pt-BR" sz="2800" dirty="0" smtClean="0">
                <a:latin typeface="Garamond" pitchFamily="18" charset="0"/>
              </a:rPr>
              <a:t>abrangência;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Avaliar grau de dependência em 100% dos idosos </a:t>
            </a:r>
            <a:r>
              <a:rPr lang="pt-BR" sz="2800" dirty="0" smtClean="0">
                <a:latin typeface="Garamond" pitchFamily="18" charset="0"/>
              </a:rPr>
              <a:t>cadastrados;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Proporcionar os cuidados necessários a 100% dos idosos que forem identificados com dependências passíveis de intervenção na </a:t>
            </a:r>
            <a:r>
              <a:rPr lang="pt-BR" sz="2800" dirty="0" smtClean="0">
                <a:latin typeface="Garamond" pitchFamily="18" charset="0"/>
              </a:rPr>
              <a:t>UBS.</a:t>
            </a:r>
            <a:endParaRPr lang="pt-BR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Metas 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8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pt-BR" sz="2800" dirty="0">
                <a:latin typeface="Garamond" pitchFamily="18" charset="0"/>
              </a:rPr>
              <a:t>Para cada objetivo proposto, foram realizadas diversas ações nos eixos pedagógicos:</a:t>
            </a:r>
          </a:p>
          <a:p>
            <a:pPr marL="457200" indent="-457200"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 qualificação da prática clínica; </a:t>
            </a:r>
          </a:p>
          <a:p>
            <a:pPr marL="457200" indent="-457200"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engajamento público;</a:t>
            </a:r>
          </a:p>
          <a:p>
            <a:pPr marL="457200" indent="-457200"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organização e gestão do serviço e </a:t>
            </a:r>
          </a:p>
          <a:p>
            <a:pPr marL="457200" indent="-457200"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monitoramento e avaliação. 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endParaRPr lang="pt-BR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Metodologia 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1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Foi </a:t>
            </a:r>
            <a:r>
              <a:rPr lang="pt-BR" sz="2800" dirty="0">
                <a:latin typeface="Garamond" pitchFamily="18" charset="0"/>
              </a:rPr>
              <a:t>dado início ao cadastramento </a:t>
            </a:r>
            <a:r>
              <a:rPr lang="pt-BR" sz="2800" dirty="0" smtClean="0">
                <a:latin typeface="Garamond" pitchFamily="18" charset="0"/>
              </a:rPr>
              <a:t>dos </a:t>
            </a:r>
            <a:r>
              <a:rPr lang="pt-BR" sz="2800" dirty="0">
                <a:latin typeface="Garamond" pitchFamily="18" charset="0"/>
              </a:rPr>
              <a:t>idosos da </a:t>
            </a:r>
            <a:r>
              <a:rPr lang="pt-BR" sz="2800" dirty="0" smtClean="0">
                <a:latin typeface="Garamond" pitchFamily="18" charset="0"/>
              </a:rPr>
              <a:t>área;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Organização </a:t>
            </a:r>
            <a:r>
              <a:rPr lang="pt-BR" sz="2800" dirty="0">
                <a:latin typeface="Garamond" pitchFamily="18" charset="0"/>
              </a:rPr>
              <a:t>do serviço para atendimento humanizado e com acolhida aos </a:t>
            </a:r>
            <a:r>
              <a:rPr lang="pt-BR" sz="2800" dirty="0" smtClean="0">
                <a:latin typeface="Garamond" pitchFamily="18" charset="0"/>
              </a:rPr>
              <a:t>idosos;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Entrega </a:t>
            </a:r>
            <a:r>
              <a:rPr lang="pt-BR" sz="2800" dirty="0">
                <a:latin typeface="Garamond" pitchFamily="18" charset="0"/>
              </a:rPr>
              <a:t>da Caderneta de Saúde da Pessoa </a:t>
            </a:r>
            <a:r>
              <a:rPr lang="pt-BR" sz="2800" dirty="0" smtClean="0">
                <a:latin typeface="Garamond" pitchFamily="18" charset="0"/>
              </a:rPr>
              <a:t>Idosa;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Criado um grupo de </a:t>
            </a:r>
            <a:r>
              <a:rPr lang="pt-BR" sz="2800" dirty="0" smtClean="0">
                <a:latin typeface="Garamond" pitchFamily="18" charset="0"/>
              </a:rPr>
              <a:t>idosos;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Capacitação </a:t>
            </a:r>
            <a:r>
              <a:rPr lang="pt-BR" sz="2800" dirty="0">
                <a:latin typeface="Garamond" pitchFamily="18" charset="0"/>
              </a:rPr>
              <a:t>dos profissionais da </a:t>
            </a:r>
            <a:r>
              <a:rPr lang="pt-BR" sz="2800" dirty="0" smtClean="0">
                <a:latin typeface="Garamond" pitchFamily="18" charset="0"/>
              </a:rPr>
              <a:t>UBS;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Análise </a:t>
            </a:r>
            <a:r>
              <a:rPr lang="pt-BR" sz="2800" dirty="0">
                <a:latin typeface="Garamond" pitchFamily="18" charset="0"/>
              </a:rPr>
              <a:t>de </a:t>
            </a:r>
            <a:r>
              <a:rPr lang="pt-BR" sz="2800" dirty="0" smtClean="0">
                <a:latin typeface="Garamond" pitchFamily="18" charset="0"/>
              </a:rPr>
              <a:t>indicadores.</a:t>
            </a:r>
            <a:endParaRPr lang="pt-BR" sz="2800" dirty="0">
              <a:latin typeface="Garamond" pitchFamily="18" charset="0"/>
            </a:endParaRPr>
          </a:p>
          <a:p>
            <a:endParaRPr lang="pt-BR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Metodologia 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8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924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2800" dirty="0" smtClean="0">
                <a:latin typeface="Garamond" pitchFamily="18" charset="0"/>
              </a:rPr>
              <a:t>Logística:</a:t>
            </a:r>
          </a:p>
          <a:p>
            <a:pPr algn="just">
              <a:spcAft>
                <a:spcPts val="1200"/>
              </a:spcAft>
            </a:pPr>
            <a:r>
              <a:rPr lang="pt-BR" sz="2800" dirty="0">
                <a:latin typeface="Garamond" pitchFamily="18" charset="0"/>
              </a:rPr>
              <a:t>Foi utilizado o Caderno de Atenção Básica, Envelhecimento e saúde da Pessoa Idosa, 2006, entre outras </a:t>
            </a:r>
            <a:r>
              <a:rPr lang="pt-BR" sz="2800" dirty="0" smtClean="0">
                <a:latin typeface="Garamond" pitchFamily="18" charset="0"/>
              </a:rPr>
              <a:t>fontes</a:t>
            </a:r>
            <a:endParaRPr lang="pt-BR" sz="2800" dirty="0">
              <a:latin typeface="Garamond" pitchFamily="18" charset="0"/>
            </a:endParaRPr>
          </a:p>
          <a:p>
            <a:pPr algn="just"/>
            <a:r>
              <a:rPr lang="pt-BR" sz="2800" dirty="0" smtClean="0">
                <a:latin typeface="Garamond" pitchFamily="18" charset="0"/>
              </a:rPr>
              <a:t>Registro </a:t>
            </a:r>
            <a:r>
              <a:rPr lang="pt-BR" sz="2800" dirty="0">
                <a:latin typeface="Garamond" pitchFamily="18" charset="0"/>
              </a:rPr>
              <a:t>de dados na planilha de coleta de dados de saúde do </a:t>
            </a:r>
            <a:r>
              <a:rPr lang="pt-BR" sz="2800" dirty="0" smtClean="0">
                <a:latin typeface="Garamond" pitchFamily="18" charset="0"/>
              </a:rPr>
              <a:t>idoso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Reunião </a:t>
            </a:r>
            <a:r>
              <a:rPr lang="pt-BR" sz="2800" dirty="0">
                <a:latin typeface="Garamond" pitchFamily="18" charset="0"/>
              </a:rPr>
              <a:t>com </a:t>
            </a:r>
            <a:r>
              <a:rPr lang="pt-BR" sz="2800" dirty="0" smtClean="0">
                <a:latin typeface="Garamond" pitchFamily="18" charset="0"/>
              </a:rPr>
              <a:t>equipe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Metodologia 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7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2800" dirty="0" smtClean="0">
                <a:latin typeface="Garamond" pitchFamily="18" charset="0"/>
              </a:rPr>
              <a:t>Logística:</a:t>
            </a:r>
          </a:p>
          <a:p>
            <a:pPr algn="just"/>
            <a:r>
              <a:rPr lang="pt-BR" sz="2800" dirty="0">
                <a:latin typeface="Garamond" pitchFamily="18" charset="0"/>
              </a:rPr>
              <a:t>Divulgação da data do grupo através de cartaz e convites na UBS e entregues na </a:t>
            </a:r>
            <a:r>
              <a:rPr lang="pt-BR" sz="2800" dirty="0" smtClean="0">
                <a:latin typeface="Garamond" pitchFamily="18" charset="0"/>
              </a:rPr>
              <a:t>comunidade.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Contato </a:t>
            </a:r>
            <a:r>
              <a:rPr lang="pt-BR" sz="2800" dirty="0">
                <a:latin typeface="Garamond" pitchFamily="18" charset="0"/>
              </a:rPr>
              <a:t>com </a:t>
            </a:r>
            <a:r>
              <a:rPr lang="pt-BR" sz="2800" dirty="0" smtClean="0">
                <a:latin typeface="Garamond" pitchFamily="18" charset="0"/>
              </a:rPr>
              <a:t>palestrantes.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Início </a:t>
            </a:r>
            <a:r>
              <a:rPr lang="pt-BR" sz="2800" dirty="0">
                <a:latin typeface="Garamond" pitchFamily="18" charset="0"/>
              </a:rPr>
              <a:t>do cadastro de </a:t>
            </a:r>
            <a:r>
              <a:rPr lang="pt-BR" sz="2800" dirty="0" smtClean="0">
                <a:latin typeface="Garamond" pitchFamily="18" charset="0"/>
              </a:rPr>
              <a:t>idosos.</a:t>
            </a:r>
          </a:p>
          <a:p>
            <a:r>
              <a:rPr lang="pt-BR" sz="2800" dirty="0">
                <a:latin typeface="Garamond" pitchFamily="18" charset="0"/>
              </a:rPr>
              <a:t>Grupo de idosos com encontros quinzenais conforme </a:t>
            </a:r>
            <a:r>
              <a:rPr lang="pt-BR" sz="2800" dirty="0" smtClean="0">
                <a:latin typeface="Garamond" pitchFamily="18" charset="0"/>
              </a:rPr>
              <a:t>cronograma.</a:t>
            </a:r>
            <a:endParaRPr lang="pt-BR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Qualificação </a:t>
            </a:r>
            <a:r>
              <a:rPr lang="pt-BR" sz="2800" dirty="0">
                <a:latin typeface="Garamond" pitchFamily="18" charset="0"/>
              </a:rPr>
              <a:t>da assistência ao </a:t>
            </a:r>
            <a:r>
              <a:rPr lang="pt-BR" sz="2800" dirty="0" smtClean="0">
                <a:latin typeface="Garamond" pitchFamily="18" charset="0"/>
              </a:rPr>
              <a:t>idoso.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buNone/>
            </a:pPr>
            <a:endParaRPr lang="pt-BR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Metodologia 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2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DC13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1521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b="1" dirty="0" smtClean="0">
                <a:latin typeface="Garamond" pitchFamily="18" charset="0"/>
              </a:rPr>
              <a:t>1 - Proporção de idosos moradores no território e cadastrados no programa</a:t>
            </a:r>
          </a:p>
          <a:p>
            <a:pPr marL="109728" indent="0">
              <a:buNone/>
            </a:pPr>
            <a:endParaRPr lang="pt-BR" dirty="0">
              <a:latin typeface="Garamond" pitchFamily="18" charset="0"/>
            </a:endParaRPr>
          </a:p>
          <a:p>
            <a:pPr marL="109728" indent="0">
              <a:buNone/>
            </a:pPr>
            <a:endParaRPr lang="pt-BR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357166"/>
            <a:ext cx="4392488" cy="695570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Resultados</a:t>
            </a:r>
            <a:endParaRPr lang="pt-BR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1874990"/>
              </p:ext>
            </p:extLst>
          </p:nvPr>
        </p:nvGraphicFramePr>
        <p:xfrm>
          <a:off x="971600" y="2492896"/>
          <a:ext cx="66602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pt-BR" b="1" dirty="0" smtClean="0">
                <a:latin typeface="Garamond" pitchFamily="18" charset="0"/>
              </a:rPr>
              <a:t>2 - Proporção de idosos com avaliação global em dia de acordo com o protocolo</a:t>
            </a:r>
            <a:endParaRPr lang="pt-BR" b="1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5451826"/>
              </p:ext>
            </p:extLst>
          </p:nvPr>
        </p:nvGraphicFramePr>
        <p:xfrm>
          <a:off x="1259632" y="1988840"/>
          <a:ext cx="66247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pt-BR" b="1" dirty="0" smtClean="0">
                <a:latin typeface="Garamond" pitchFamily="18" charset="0"/>
              </a:rPr>
              <a:t>3 - Proporção de idosos identificados com hipertensão</a:t>
            </a:r>
            <a:endParaRPr lang="pt-BR" b="1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2018168"/>
              </p:ext>
            </p:extLst>
          </p:nvPr>
        </p:nvGraphicFramePr>
        <p:xfrm>
          <a:off x="1187624" y="1772816"/>
          <a:ext cx="63367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pt-BR" b="1" dirty="0" smtClean="0">
                <a:latin typeface="Garamond" pitchFamily="18" charset="0"/>
              </a:rPr>
              <a:t>4 - Proporção de idosos </a:t>
            </a:r>
            <a:r>
              <a:rPr lang="pt-BR" b="1" dirty="0">
                <a:latin typeface="Garamond" pitchFamily="18" charset="0"/>
              </a:rPr>
              <a:t>identificados com Diabetes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05562098"/>
              </p:ext>
            </p:extLst>
          </p:nvPr>
        </p:nvGraphicFramePr>
        <p:xfrm>
          <a:off x="971600" y="1700809"/>
          <a:ext cx="68407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pt-BR" sz="2800" dirty="0">
                <a:latin typeface="Garamond" pitchFamily="18" charset="0"/>
              </a:rPr>
              <a:t>A atenção à saúde do idoso tem como meta promover a independência e a autonomia da pessoa idosa pelo máximo de tempo possível, para isto é importante estimular a realização de pequenas atividades cotidianas, como incentivar hábitos de higiene, boa alimentação e até mesmo o gerenciamento de seus recursos financeiros.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Introdução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7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pt-BR" b="1" dirty="0" smtClean="0">
                <a:latin typeface="Garamond" pitchFamily="18" charset="0"/>
              </a:rPr>
              <a:t>5 - Proporção de idosos com registro de peso na ficha-espelho na última consulta</a:t>
            </a:r>
            <a:endParaRPr lang="pt-BR" b="1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35652207"/>
              </p:ext>
            </p:extLst>
          </p:nvPr>
        </p:nvGraphicFramePr>
        <p:xfrm>
          <a:off x="1259632" y="1844824"/>
          <a:ext cx="61926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42910" y="571480"/>
            <a:ext cx="8043890" cy="5435811"/>
          </a:xfrm>
        </p:spPr>
        <p:txBody>
          <a:bodyPr/>
          <a:lstStyle/>
          <a:p>
            <a:pPr marL="109728" indent="0">
              <a:buNone/>
            </a:pPr>
            <a:r>
              <a:rPr lang="pt-BR" b="1" dirty="0" smtClean="0">
                <a:latin typeface="Garamond" pitchFamily="18" charset="0"/>
              </a:rPr>
              <a:t>6 - Proporção de idosos com avaliação de risco</a:t>
            </a:r>
            <a:endParaRPr lang="pt-BR" b="1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6231267"/>
              </p:ext>
            </p:extLst>
          </p:nvPr>
        </p:nvGraphicFramePr>
        <p:xfrm>
          <a:off x="1259632" y="1772816"/>
          <a:ext cx="61926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404664"/>
            <a:ext cx="8229600" cy="5335721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pt-BR" sz="3000" b="1" dirty="0" smtClean="0">
                <a:latin typeface="Garamond" pitchFamily="18" charset="0"/>
              </a:rPr>
              <a:t>7 -</a:t>
            </a:r>
            <a:r>
              <a:rPr lang="pt-BR" b="1" dirty="0" smtClean="0">
                <a:latin typeface="Garamond" pitchFamily="18" charset="0"/>
              </a:rPr>
              <a:t> Proporção </a:t>
            </a:r>
            <a:r>
              <a:rPr lang="pt-BR" b="1" dirty="0">
                <a:latin typeface="Garamond" pitchFamily="18" charset="0"/>
              </a:rPr>
              <a:t>de idosos que receberam orientação </a:t>
            </a:r>
            <a:r>
              <a:rPr lang="pt-BR" b="1" dirty="0" smtClean="0">
                <a:latin typeface="Garamond" pitchFamily="18" charset="0"/>
              </a:rPr>
              <a:t>nutricional</a:t>
            </a:r>
          </a:p>
          <a:p>
            <a:r>
              <a:rPr lang="pt-BR" dirty="0" smtClean="0">
                <a:latin typeface="Garamond" pitchFamily="18" charset="0"/>
              </a:rPr>
              <a:t>Não foi possível atingir o indicador referente aos idosos que receberam orientação nutricional porque nos dois encontros agendados com a nutricionista choveu torrencialmente e não teve grupo, este assunto será abordado com a continuidade da intervenção pela equipe da UBS.</a:t>
            </a:r>
            <a:endParaRPr lang="pt-BR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pt-BR" b="1" dirty="0" smtClean="0">
                <a:latin typeface="Garamond" pitchFamily="18" charset="0"/>
              </a:rPr>
              <a:t>8 - Proporção </a:t>
            </a:r>
            <a:r>
              <a:rPr lang="pt-BR" b="1" dirty="0">
                <a:latin typeface="Garamond" pitchFamily="18" charset="0"/>
              </a:rPr>
              <a:t>de idosos que receberam orientação para realização de atividade física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8946835"/>
              </p:ext>
            </p:extLst>
          </p:nvPr>
        </p:nvGraphicFramePr>
        <p:xfrm>
          <a:off x="1547664" y="2060848"/>
          <a:ext cx="64087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SDC13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613372" cy="3259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Espaço Reservado para Conteúdo 3" descr="SDC13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924944"/>
            <a:ext cx="4968552" cy="3555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/>
          <a:lstStyle/>
          <a:p>
            <a:pPr marL="109728" indent="0" algn="just">
              <a:buNone/>
            </a:pPr>
            <a:r>
              <a:rPr lang="pt-BR" b="1" dirty="0" smtClean="0">
                <a:latin typeface="Garamond" pitchFamily="18" charset="0"/>
              </a:rPr>
              <a:t>9 - Proporção </a:t>
            </a:r>
            <a:r>
              <a:rPr lang="pt-BR" b="1" dirty="0">
                <a:latin typeface="Garamond" pitchFamily="18" charset="0"/>
              </a:rPr>
              <a:t>de idosos com avaliação de saúde bucal</a:t>
            </a:r>
          </a:p>
          <a:p>
            <a:pPr marL="109728" indent="0" algn="just">
              <a:buNone/>
            </a:pP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2892015"/>
              </p:ext>
            </p:extLst>
          </p:nvPr>
        </p:nvGraphicFramePr>
        <p:xfrm>
          <a:off x="1475656" y="2348880"/>
          <a:ext cx="640871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404664"/>
            <a:ext cx="8229600" cy="422510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b="1" dirty="0" smtClean="0">
                <a:latin typeface="Garamond" pitchFamily="18" charset="0"/>
              </a:rPr>
              <a:t>10 - Proporção </a:t>
            </a:r>
            <a:r>
              <a:rPr lang="pt-BR" b="1" dirty="0">
                <a:latin typeface="Garamond" pitchFamily="18" charset="0"/>
              </a:rPr>
              <a:t>de idosos com avaliação de rede </a:t>
            </a:r>
            <a:r>
              <a:rPr lang="pt-BR" b="1" dirty="0" smtClean="0">
                <a:latin typeface="Garamond" pitchFamily="18" charset="0"/>
              </a:rPr>
              <a:t>social</a:t>
            </a:r>
          </a:p>
          <a:p>
            <a:pPr marL="109728" indent="0">
              <a:buNone/>
            </a:pPr>
            <a:endParaRPr lang="pt-BR" dirty="0" smtClean="0">
              <a:latin typeface="Garamond" pitchFamily="18" charset="0"/>
            </a:endParaRPr>
          </a:p>
          <a:p>
            <a:r>
              <a:rPr lang="pt-BR" dirty="0" smtClean="0">
                <a:latin typeface="Garamond" pitchFamily="18" charset="0"/>
              </a:rPr>
              <a:t>Foi </a:t>
            </a:r>
            <a:r>
              <a:rPr lang="pt-BR" dirty="0">
                <a:latin typeface="Garamond" pitchFamily="18" charset="0"/>
              </a:rPr>
              <a:t>realizada avaliação de rede social em 100% dos idosos </a:t>
            </a:r>
            <a:r>
              <a:rPr lang="pt-BR" dirty="0" smtClean="0">
                <a:latin typeface="Garamond" pitchFamily="18" charset="0"/>
              </a:rPr>
              <a:t>cadastrados, identificou-se que todos </a:t>
            </a:r>
            <a:r>
              <a:rPr lang="pt-BR" dirty="0">
                <a:latin typeface="Garamond" pitchFamily="18" charset="0"/>
              </a:rPr>
              <a:t>são aposentados, moram em casa própria, alguns sozinhos, outros com esposa(o), filhos e netos</a:t>
            </a:r>
            <a:r>
              <a:rPr lang="pt-BR" dirty="0" smtClean="0">
                <a:latin typeface="Garamond" pitchFamily="18" charset="0"/>
              </a:rPr>
              <a:t>.</a:t>
            </a: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500034" y="3356992"/>
            <a:ext cx="8464454" cy="32181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pt-BR" b="1" dirty="0" smtClean="0">
                <a:latin typeface="Garamond" pitchFamily="18" charset="0"/>
              </a:rPr>
              <a:t>11 - Proporção de idosos com avaliação do grau de dependência</a:t>
            </a:r>
          </a:p>
          <a:p>
            <a:pPr marL="109728" indent="0">
              <a:buFont typeface="Wingdings 3"/>
              <a:buNone/>
            </a:pPr>
            <a:endParaRPr lang="pt-BR" dirty="0" smtClean="0">
              <a:latin typeface="Garamond" pitchFamily="18" charset="0"/>
            </a:endParaRPr>
          </a:p>
          <a:p>
            <a:r>
              <a:rPr lang="pt-BR" dirty="0" smtClean="0">
                <a:latin typeface="Garamond" pitchFamily="18" charset="0"/>
              </a:rPr>
              <a:t>Todos os idosos foram avaliados quanto ao grau de dependência, contudo não foi identificado nenhum indivíduo com qualquer tipo de dependência.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pt-BR" b="1" dirty="0" smtClean="0">
                <a:latin typeface="Garamond" pitchFamily="18" charset="0"/>
              </a:rPr>
              <a:t>12 - Proporção </a:t>
            </a:r>
            <a:r>
              <a:rPr lang="pt-BR" b="1" dirty="0">
                <a:latin typeface="Garamond" pitchFamily="18" charset="0"/>
              </a:rPr>
              <a:t>de idosos com necessidade de cuidado domiciliar pela equipe de </a:t>
            </a:r>
            <a:r>
              <a:rPr lang="pt-BR" b="1" dirty="0" smtClean="0">
                <a:latin typeface="Garamond" pitchFamily="18" charset="0"/>
              </a:rPr>
              <a:t>saúde</a:t>
            </a:r>
          </a:p>
          <a:p>
            <a:pPr marL="109728" indent="0">
              <a:buNone/>
            </a:pPr>
            <a:endParaRPr lang="pt-BR" dirty="0">
              <a:latin typeface="Garamond" pitchFamily="18" charset="0"/>
            </a:endParaRPr>
          </a:p>
          <a:p>
            <a:r>
              <a:rPr lang="pt-BR" dirty="0" smtClean="0">
                <a:latin typeface="Garamond" pitchFamily="18" charset="0"/>
              </a:rPr>
              <a:t>Dos idosos cadastrados, nenhum necessita de cuidados domiciliares pela equipe de saúde.</a:t>
            </a:r>
            <a:endParaRPr lang="pt-BR" dirty="0">
              <a:latin typeface="Garamond" pitchFamily="18" charset="0"/>
            </a:endParaRP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500034" y="3091190"/>
            <a:ext cx="8229600" cy="28580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pt-BR" b="1" dirty="0" smtClean="0">
                <a:latin typeface="Garamond" pitchFamily="18" charset="0"/>
              </a:rPr>
              <a:t>13 - Proporção de idosos com atraso na consulta em relação ao preconizado pelo protocolo</a:t>
            </a:r>
          </a:p>
          <a:p>
            <a:pPr marL="109728" indent="0">
              <a:buFont typeface="Wingdings 3"/>
              <a:buNone/>
            </a:pPr>
            <a:endParaRPr lang="pt-BR" dirty="0" smtClean="0">
              <a:latin typeface="Garamond" pitchFamily="18" charset="0"/>
            </a:endParaRPr>
          </a:p>
          <a:p>
            <a:r>
              <a:rPr lang="pt-BR" dirty="0" smtClean="0">
                <a:latin typeface="Garamond" pitchFamily="18" charset="0"/>
              </a:rPr>
              <a:t>Nenhum idoso cadastrado no programa teve atraso de 15 dias na consulta aprazada, isto deve-se ao atendimento priorizado ao idoso que foi implantado na UBS.</a:t>
            </a:r>
            <a:endParaRPr lang="pt-BR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9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642919"/>
            <a:ext cx="8229600" cy="2858089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pt-BR" b="1" dirty="0" smtClean="0">
                <a:latin typeface="Garamond" pitchFamily="18" charset="0"/>
              </a:rPr>
              <a:t>14 -</a:t>
            </a:r>
            <a:r>
              <a:rPr lang="pt-BR" b="1" dirty="0">
                <a:latin typeface="Garamond" pitchFamily="18" charset="0"/>
              </a:rPr>
              <a:t>Proporção de idosos com Caderneta de Saúde da Pessoa </a:t>
            </a:r>
            <a:r>
              <a:rPr lang="pt-BR" b="1" dirty="0" smtClean="0">
                <a:latin typeface="Garamond" pitchFamily="18" charset="0"/>
              </a:rPr>
              <a:t>Idosa</a:t>
            </a:r>
          </a:p>
          <a:p>
            <a:pPr marL="109728" lvl="0" indent="0">
              <a:buNone/>
            </a:pPr>
            <a:endParaRPr lang="pt-BR" dirty="0">
              <a:latin typeface="Garamond" pitchFamily="18" charset="0"/>
            </a:endParaRPr>
          </a:p>
          <a:p>
            <a:pPr marL="109728" indent="0" algn="just">
              <a:buNone/>
            </a:pPr>
            <a:r>
              <a:rPr lang="pt-BR" dirty="0">
                <a:latin typeface="Garamond" pitchFamily="18" charset="0"/>
              </a:rPr>
              <a:t>A meta atingiu os 100% nos quatro meses de intervenção, pois a Caderneta de Saúde da Pessoa Idosa era entregue mediante o cadastramento no programa</a:t>
            </a:r>
            <a:r>
              <a:rPr lang="pt-BR" dirty="0" smtClean="0">
                <a:latin typeface="Garamond" pitchFamily="18" charset="0"/>
              </a:rPr>
              <a:t>.</a:t>
            </a:r>
            <a:endParaRPr lang="pt-BR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5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340768"/>
            <a:ext cx="8229600" cy="4525963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pt-BR" dirty="0" smtClean="0">
                <a:latin typeface="Garamond" pitchFamily="18" charset="0"/>
              </a:rPr>
              <a:t>Este trabalho foi importante para a equipe da UBS porque a partir dele, os membros da equipe prestam um atendimento diferenciado ao idoso, com prioridade, acolhida e humanismo.</a:t>
            </a:r>
          </a:p>
          <a:p>
            <a:r>
              <a:rPr lang="pt-BR" dirty="0">
                <a:latin typeface="Garamond" pitchFamily="18" charset="0"/>
              </a:rPr>
              <a:t>Para o serviço, foi importante porque normatizou o atendimento ao </a:t>
            </a:r>
            <a:r>
              <a:rPr lang="pt-BR" dirty="0" smtClean="0">
                <a:latin typeface="Garamond" pitchFamily="18" charset="0"/>
              </a:rPr>
              <a:t>idoso e </a:t>
            </a:r>
            <a:r>
              <a:rPr lang="pt-BR" dirty="0">
                <a:latin typeface="Garamond" pitchFamily="18" charset="0"/>
              </a:rPr>
              <a:t>iniciou o cadastramento </a:t>
            </a:r>
            <a:r>
              <a:rPr lang="pt-BR" dirty="0" smtClean="0">
                <a:latin typeface="Garamond" pitchFamily="18" charset="0"/>
              </a:rPr>
              <a:t>do grupo populacional da </a:t>
            </a:r>
            <a:r>
              <a:rPr lang="pt-BR" dirty="0">
                <a:latin typeface="Garamond" pitchFamily="18" charset="0"/>
              </a:rPr>
              <a:t>área de abrangência, o que possibilitará futuramente, o desenvolvimento de outras ações em saúde do idoso</a:t>
            </a:r>
            <a:r>
              <a:rPr lang="pt-BR" dirty="0" smtClean="0">
                <a:latin typeface="Garamond" pitchFamily="18" charset="0"/>
              </a:rPr>
              <a:t>.</a:t>
            </a:r>
            <a:endParaRPr lang="pt-BR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285728"/>
            <a:ext cx="8064896" cy="1143000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     Discussão</a:t>
            </a:r>
            <a:endParaRPr lang="pt-BR" sz="3600" b="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985384"/>
            <a:ext cx="8229600" cy="216369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pt-BR" sz="2800" dirty="0" smtClean="0">
                <a:latin typeface="Garamond" pitchFamily="18" charset="0"/>
              </a:rPr>
              <a:t>Contribuir </a:t>
            </a:r>
            <a:r>
              <a:rPr lang="pt-BR" sz="2800" dirty="0">
                <a:latin typeface="Garamond" pitchFamily="18" charset="0"/>
              </a:rPr>
              <a:t>para que as pessoas idosas possam viver com qualidade é o maior desafio na atenção à saúde deste grupo etário.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Introdução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4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DC13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04664"/>
            <a:ext cx="524955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4725144"/>
            <a:ext cx="7671796" cy="1944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/>
            <a:r>
              <a:rPr lang="pt-BR" dirty="0">
                <a:latin typeface="Garamond" pitchFamily="18" charset="0"/>
              </a:rPr>
              <a:t>A intervenção já foi incorporada à rotina do serviço </a:t>
            </a:r>
            <a:r>
              <a:rPr lang="pt-BR" dirty="0" smtClean="0">
                <a:latin typeface="Garamond" pitchFamily="18" charset="0"/>
              </a:rPr>
              <a:t>devido ao comprometimento da </a:t>
            </a:r>
            <a:r>
              <a:rPr lang="pt-BR" dirty="0">
                <a:latin typeface="Garamond" pitchFamily="18" charset="0"/>
              </a:rPr>
              <a:t>enfermeira da </a:t>
            </a:r>
            <a:r>
              <a:rPr lang="pt-BR" dirty="0" smtClean="0">
                <a:latin typeface="Garamond" pitchFamily="18" charset="0"/>
              </a:rPr>
              <a:t>unidade com a intervenção, que </a:t>
            </a:r>
            <a:r>
              <a:rPr lang="pt-BR" dirty="0">
                <a:latin typeface="Garamond" pitchFamily="18" charset="0"/>
              </a:rPr>
              <a:t>ficou bastante motivada </a:t>
            </a:r>
            <a:r>
              <a:rPr lang="pt-BR" dirty="0" smtClean="0">
                <a:latin typeface="Garamond" pitchFamily="18" charset="0"/>
              </a:rPr>
              <a:t> pretendendo  </a:t>
            </a:r>
            <a:r>
              <a:rPr lang="pt-BR" dirty="0">
                <a:latin typeface="Garamond" pitchFamily="18" charset="0"/>
              </a:rPr>
              <a:t>dar continuidade ao </a:t>
            </a:r>
            <a:r>
              <a:rPr lang="pt-BR" dirty="0" smtClean="0">
                <a:latin typeface="Garamond" pitchFamily="18" charset="0"/>
              </a:rPr>
              <a:t>projeto.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285728"/>
            <a:ext cx="8064896" cy="1143000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     Discussão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7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O desenvolvimento </a:t>
            </a:r>
            <a:r>
              <a:rPr lang="pt-BR" sz="2800" dirty="0" smtClean="0">
                <a:latin typeface="Garamond" pitchFamily="18" charset="0"/>
              </a:rPr>
              <a:t>do </a:t>
            </a:r>
            <a:r>
              <a:rPr lang="pt-BR" sz="2800" dirty="0">
                <a:latin typeface="Garamond" pitchFamily="18" charset="0"/>
              </a:rPr>
              <a:t>trabalho no curso foi além do esperado </a:t>
            </a:r>
            <a:r>
              <a:rPr lang="pt-BR" sz="2800" dirty="0" smtClean="0">
                <a:latin typeface="Garamond" pitchFamily="18" charset="0"/>
              </a:rPr>
              <a:t>inicialmente. As </a:t>
            </a:r>
            <a:r>
              <a:rPr lang="pt-BR" sz="2800" dirty="0">
                <a:latin typeface="Garamond" pitchFamily="18" charset="0"/>
              </a:rPr>
              <a:t>minhas </a:t>
            </a:r>
            <a:r>
              <a:rPr lang="pt-BR" sz="2800" dirty="0" smtClean="0">
                <a:latin typeface="Garamond" pitchFamily="18" charset="0"/>
              </a:rPr>
              <a:t>expectativas </a:t>
            </a:r>
            <a:r>
              <a:rPr lang="pt-BR" sz="2800" dirty="0">
                <a:latin typeface="Garamond" pitchFamily="18" charset="0"/>
              </a:rPr>
              <a:t>em relação ao curso foram superadas no decorrer do mesmo. Eu esperava que o curso fosse mais simples, que não tivesse uma abordagem tão ampla, possibilitando um aprendizado em cada etapa.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28572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pt-BR" sz="3600" b="0" dirty="0" smtClean="0">
                <a:latin typeface="Garamond" pitchFamily="18" charset="0"/>
              </a:rPr>
              <a:t>   </a:t>
            </a:r>
            <a:r>
              <a:rPr lang="pt-BR" sz="3600" b="0" dirty="0">
                <a:latin typeface="Garamond" pitchFamily="18" charset="0"/>
                <a:cs typeface="Arial" pitchFamily="34" charset="0"/>
              </a:rPr>
              <a:t>Reflexão Crítica no processo de aprendizagem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6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26876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Foi muito importante para a minha prática profissional porque possibilitou um olhar diferenciado para a rotina da UBS, a qualificação da assistência prestada, a coleta de dados e sistematização dos mesmos, a análise dos dados gerados, resultando numa melhora da assistência.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28572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pt-BR" sz="3600" b="0" dirty="0" smtClean="0">
                <a:latin typeface="Garamond" pitchFamily="18" charset="0"/>
              </a:rPr>
              <a:t>     </a:t>
            </a:r>
            <a:r>
              <a:rPr lang="pt-BR" sz="3600" b="0" dirty="0">
                <a:latin typeface="Garamond" pitchFamily="18" charset="0"/>
                <a:cs typeface="Arial" pitchFamily="34" charset="0"/>
              </a:rPr>
              <a:t>Reflexão Crítica no processo de aprendizagem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1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lnSpc>
                <a:spcPct val="160000"/>
              </a:lnSpc>
              <a:buNone/>
            </a:pPr>
            <a:r>
              <a:rPr lang="pt-BR" sz="2800" dirty="0">
                <a:latin typeface="Garamond" pitchFamily="18" charset="0"/>
              </a:rPr>
              <a:t>Os aprendizados mais importantes com o curso </a:t>
            </a:r>
            <a:r>
              <a:rPr lang="pt-BR" sz="2800" dirty="0" smtClean="0">
                <a:latin typeface="Garamond" pitchFamily="18" charset="0"/>
              </a:rPr>
              <a:t>foram:</a:t>
            </a:r>
          </a:p>
          <a:p>
            <a:pPr algn="just">
              <a:lnSpc>
                <a:spcPct val="160000"/>
              </a:lnSpc>
            </a:pPr>
            <a:r>
              <a:rPr lang="pt-BR" sz="2800" dirty="0" smtClean="0">
                <a:latin typeface="Garamond" pitchFamily="18" charset="0"/>
              </a:rPr>
              <a:t> </a:t>
            </a:r>
            <a:r>
              <a:rPr lang="pt-BR" sz="2800" dirty="0">
                <a:latin typeface="Garamond" pitchFamily="18" charset="0"/>
              </a:rPr>
              <a:t>A</a:t>
            </a:r>
            <a:r>
              <a:rPr lang="pt-BR" sz="2800" dirty="0" smtClean="0">
                <a:latin typeface="Garamond" pitchFamily="18" charset="0"/>
              </a:rPr>
              <a:t>s </a:t>
            </a:r>
            <a:r>
              <a:rPr lang="pt-BR" sz="2800" dirty="0">
                <a:latin typeface="Garamond" pitchFamily="18" charset="0"/>
              </a:rPr>
              <a:t>trocas de experiências com colegas de outros </a:t>
            </a:r>
            <a:r>
              <a:rPr lang="pt-BR" sz="2800" dirty="0" smtClean="0">
                <a:latin typeface="Garamond" pitchFamily="18" charset="0"/>
              </a:rPr>
              <a:t>municípios. </a:t>
            </a:r>
          </a:p>
          <a:p>
            <a:pPr algn="just">
              <a:lnSpc>
                <a:spcPct val="160000"/>
              </a:lnSpc>
            </a:pPr>
            <a:r>
              <a:rPr lang="pt-BR" sz="2800" dirty="0">
                <a:latin typeface="Garamond" pitchFamily="18" charset="0"/>
              </a:rPr>
              <a:t>O</a:t>
            </a:r>
            <a:r>
              <a:rPr lang="pt-BR" sz="2800" dirty="0" smtClean="0">
                <a:latin typeface="Garamond" pitchFamily="18" charset="0"/>
              </a:rPr>
              <a:t> </a:t>
            </a:r>
            <a:r>
              <a:rPr lang="pt-BR" sz="2800" dirty="0">
                <a:latin typeface="Garamond" pitchFamily="18" charset="0"/>
              </a:rPr>
              <a:t>planejamento da intervenção, a aplicação desse </a:t>
            </a:r>
            <a:r>
              <a:rPr lang="pt-BR" sz="2800" dirty="0" smtClean="0">
                <a:latin typeface="Garamond" pitchFamily="18" charset="0"/>
              </a:rPr>
              <a:t>planejamento.</a:t>
            </a:r>
          </a:p>
          <a:p>
            <a:pPr algn="just">
              <a:lnSpc>
                <a:spcPct val="160000"/>
              </a:lnSpc>
            </a:pPr>
            <a:r>
              <a:rPr lang="pt-BR" sz="2800" dirty="0">
                <a:latin typeface="Garamond" pitchFamily="18" charset="0"/>
              </a:rPr>
              <a:t>A</a:t>
            </a:r>
            <a:r>
              <a:rPr lang="pt-BR" sz="2800" dirty="0" smtClean="0">
                <a:latin typeface="Garamond" pitchFamily="18" charset="0"/>
              </a:rPr>
              <a:t> </a:t>
            </a:r>
            <a:r>
              <a:rPr lang="pt-BR" sz="2800" dirty="0">
                <a:latin typeface="Garamond" pitchFamily="18" charset="0"/>
              </a:rPr>
              <a:t>realização do TCC, apesar de todas as dificuldades com o decorrer do curso, estamos na fase final e fica uma vontade de continuar estudando e aplicando o resultado desse estudo na prática profissional. 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28572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pt-BR" sz="3600" b="0" dirty="0" smtClean="0">
                <a:latin typeface="Garamond" pitchFamily="18" charset="0"/>
              </a:rPr>
              <a:t>     </a:t>
            </a:r>
            <a:r>
              <a:rPr lang="pt-BR" sz="3600" b="0" dirty="0">
                <a:latin typeface="Garamond" pitchFamily="18" charset="0"/>
                <a:cs typeface="Arial" pitchFamily="34" charset="0"/>
              </a:rPr>
              <a:t>Reflexão Crítica no processo de aprendizagem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2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00400"/>
          </a:xfrm>
        </p:spPr>
        <p:txBody>
          <a:bodyPr>
            <a:normAutofit/>
          </a:bodyPr>
          <a:lstStyle/>
          <a:p>
            <a:pPr algn="ctr"/>
            <a:r>
              <a:rPr lang="pt-BR" sz="7200" dirty="0" smtClean="0">
                <a:latin typeface="Garamond" pitchFamily="18" charset="0"/>
              </a:rPr>
              <a:t>Obrigada!</a:t>
            </a:r>
            <a:endParaRPr lang="pt-BR" sz="7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pt-BR" sz="2800" dirty="0" smtClean="0">
                <a:latin typeface="Garamond" pitchFamily="18" charset="0"/>
              </a:rPr>
              <a:t>Caracterização do Município de Santa Vitória do Palmar: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População </a:t>
            </a:r>
            <a:r>
              <a:rPr lang="pt-BR" sz="2800" dirty="0">
                <a:latin typeface="Garamond" pitchFamily="18" charset="0"/>
              </a:rPr>
              <a:t>de 30.990 </a:t>
            </a:r>
            <a:r>
              <a:rPr lang="pt-BR" sz="2800" dirty="0" smtClean="0">
                <a:latin typeface="Garamond" pitchFamily="18" charset="0"/>
              </a:rPr>
              <a:t>habitantes (</a:t>
            </a:r>
            <a:r>
              <a:rPr lang="pt-BR" sz="2400" dirty="0">
                <a:latin typeface="Garamond" pitchFamily="18" charset="0"/>
              </a:rPr>
              <a:t>IBGE,2012</a:t>
            </a:r>
            <a:r>
              <a:rPr lang="pt-BR" sz="2800" dirty="0" smtClean="0">
                <a:latin typeface="Garamond" pitchFamily="18" charset="0"/>
              </a:rPr>
              <a:t>);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11 unidades </a:t>
            </a:r>
            <a:r>
              <a:rPr lang="pt-BR" sz="2800" dirty="0">
                <a:latin typeface="Garamond" pitchFamily="18" charset="0"/>
              </a:rPr>
              <a:t>básicas de </a:t>
            </a:r>
            <a:r>
              <a:rPr lang="pt-BR" sz="2800" dirty="0" smtClean="0">
                <a:latin typeface="Garamond" pitchFamily="18" charset="0"/>
              </a:rPr>
              <a:t>saúde (UBS);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3 </a:t>
            </a:r>
            <a:r>
              <a:rPr lang="pt-BR" sz="2800" dirty="0">
                <a:latin typeface="Garamond" pitchFamily="18" charset="0"/>
              </a:rPr>
              <a:t>unidades de estratégia em saúde da </a:t>
            </a:r>
            <a:r>
              <a:rPr lang="pt-BR" sz="2800" dirty="0" smtClean="0">
                <a:latin typeface="Garamond" pitchFamily="18" charset="0"/>
              </a:rPr>
              <a:t>família (</a:t>
            </a:r>
            <a:r>
              <a:rPr lang="pt-BR" sz="2800" dirty="0">
                <a:latin typeface="Garamond" pitchFamily="18" charset="0"/>
              </a:rPr>
              <a:t>ESF</a:t>
            </a:r>
            <a:r>
              <a:rPr lang="pt-BR" sz="2800" dirty="0" smtClean="0">
                <a:latin typeface="Garamond" pitchFamily="18" charset="0"/>
              </a:rPr>
              <a:t>);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1 hospital.</a:t>
            </a:r>
            <a:endParaRPr lang="pt-BR" sz="2800" dirty="0">
              <a:latin typeface="Garamond" pitchFamily="18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Introdução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6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3996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pt-BR" sz="2800" dirty="0" smtClean="0">
                <a:latin typeface="Garamond" pitchFamily="18" charset="0"/>
              </a:rPr>
              <a:t>Caracterização da UBS </a:t>
            </a:r>
            <a:r>
              <a:rPr lang="pt-BR" sz="2800" dirty="0" err="1" smtClean="0">
                <a:latin typeface="Garamond" pitchFamily="18" charset="0"/>
              </a:rPr>
              <a:t>Artilina</a:t>
            </a:r>
            <a:r>
              <a:rPr lang="pt-BR" sz="2800" dirty="0" smtClean="0">
                <a:latin typeface="Garamond" pitchFamily="18" charset="0"/>
              </a:rPr>
              <a:t> </a:t>
            </a:r>
            <a:r>
              <a:rPr lang="pt-BR" sz="2800" dirty="0">
                <a:latin typeface="Garamond" pitchFamily="18" charset="0"/>
              </a:rPr>
              <a:t>Mesquita </a:t>
            </a:r>
            <a:r>
              <a:rPr lang="pt-BR" sz="2800" dirty="0" smtClean="0">
                <a:latin typeface="Garamond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 UBS tradicional</a:t>
            </a:r>
            <a:r>
              <a:rPr lang="pt-BR" sz="2800" dirty="0">
                <a:latin typeface="Garamond" pitchFamily="18" charset="0"/>
              </a:rPr>
              <a:t>, urbana, presta atendimento à população da zona urbana e </a:t>
            </a:r>
            <a:r>
              <a:rPr lang="pt-BR" sz="2800" dirty="0" smtClean="0">
                <a:latin typeface="Garamond" pitchFamily="18" charset="0"/>
              </a:rPr>
              <a:t>rural;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Vinculada ao PACS, 1 ACS contratado há pouco tempo.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Área de abrangência tem aproximadamente 900 pessoas;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Atende exclusivamente pelo </a:t>
            </a:r>
            <a:r>
              <a:rPr lang="pt-BR" sz="2800" dirty="0" smtClean="0">
                <a:latin typeface="Garamond" pitchFamily="18" charset="0"/>
              </a:rPr>
              <a:t>SUS;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Introdução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2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37972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pt-BR" sz="2800" dirty="0" smtClean="0">
                <a:latin typeface="Garamond" pitchFamily="18" charset="0"/>
              </a:rPr>
              <a:t>Caracterização da UBS </a:t>
            </a:r>
            <a:r>
              <a:rPr lang="pt-BR" sz="2800" dirty="0" err="1" smtClean="0">
                <a:latin typeface="Garamond" pitchFamily="18" charset="0"/>
              </a:rPr>
              <a:t>Artilina</a:t>
            </a:r>
            <a:r>
              <a:rPr lang="pt-BR" sz="2800" dirty="0" smtClean="0">
                <a:latin typeface="Garamond" pitchFamily="18" charset="0"/>
              </a:rPr>
              <a:t> </a:t>
            </a:r>
            <a:r>
              <a:rPr lang="pt-BR" sz="2800" dirty="0">
                <a:latin typeface="Garamond" pitchFamily="18" charset="0"/>
              </a:rPr>
              <a:t>Mesquita </a:t>
            </a:r>
            <a:r>
              <a:rPr lang="pt-BR" sz="2800" dirty="0" smtClean="0">
                <a:latin typeface="Garamond" pitchFamily="18" charset="0"/>
              </a:rPr>
              <a:t>: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Introdução</a:t>
            </a:r>
            <a:endParaRPr lang="pt-BR" sz="3600" b="0" dirty="0">
              <a:latin typeface="Garamond" pitchFamily="18" charset="0"/>
            </a:endParaRP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446856" y="2420888"/>
            <a:ext cx="8229600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 Antes da intervenção não existia atendimento priorizado aos idosos</a:t>
            </a: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pt-BR" sz="2800" dirty="0" smtClean="0">
                <a:latin typeface="Garamond" pitchFamily="18" charset="0"/>
              </a:rPr>
              <a:t>Objetivo Geral:  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Melhorar </a:t>
            </a:r>
            <a:r>
              <a:rPr lang="pt-BR" sz="2800" dirty="0">
                <a:latin typeface="Garamond" pitchFamily="18" charset="0"/>
              </a:rPr>
              <a:t>a atenção à saúde do idoso na UBS </a:t>
            </a:r>
            <a:r>
              <a:rPr lang="pt-BR" sz="2800" dirty="0" err="1">
                <a:latin typeface="Garamond" pitchFamily="18" charset="0"/>
              </a:rPr>
              <a:t>Artilina</a:t>
            </a:r>
            <a:r>
              <a:rPr lang="pt-BR" sz="2800" dirty="0">
                <a:latin typeface="Garamond" pitchFamily="18" charset="0"/>
              </a:rPr>
              <a:t> </a:t>
            </a:r>
            <a:r>
              <a:rPr lang="pt-BR" sz="2800" dirty="0" smtClean="0">
                <a:latin typeface="Garamond" pitchFamily="18" charset="0"/>
              </a:rPr>
              <a:t>Mesquita</a:t>
            </a: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Objetivos 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9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pt-BR" sz="2800" dirty="0">
                <a:latin typeface="Garamond" pitchFamily="18" charset="0"/>
              </a:rPr>
              <a:t>Objetivos Específicos: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Ampliar a cobertura de atendimento para o grupo populacional com idade acima de 60 </a:t>
            </a:r>
            <a:r>
              <a:rPr lang="pt-BR" sz="2800" dirty="0" smtClean="0">
                <a:latin typeface="Garamond" pitchFamily="18" charset="0"/>
              </a:rPr>
              <a:t>anos;</a:t>
            </a:r>
            <a:endParaRPr lang="pt-BR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Melhorar o registro das informações referentes à saúde do </a:t>
            </a:r>
            <a:r>
              <a:rPr lang="pt-BR" sz="2800" dirty="0" smtClean="0">
                <a:latin typeface="Garamond" pitchFamily="18" charset="0"/>
              </a:rPr>
              <a:t>idoso e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Mapear os idosos de risco da área de abrangência</a:t>
            </a: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Objetivos 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Cadastrar 80% dos idosos da área de abrangência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Fornecer </a:t>
            </a:r>
            <a:r>
              <a:rPr lang="pt-BR" sz="2800" dirty="0">
                <a:latin typeface="Garamond" pitchFamily="18" charset="0"/>
              </a:rPr>
              <a:t>a Caderneta de Saúde da Pessoa Idosa à 100% dos idosos cadastrados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Manter </a:t>
            </a:r>
            <a:r>
              <a:rPr lang="pt-BR" sz="2800" dirty="0">
                <a:latin typeface="Garamond" pitchFamily="18" charset="0"/>
              </a:rPr>
              <a:t>registro em planilha e/ou prontuário de 100% dos idosos </a:t>
            </a:r>
            <a:r>
              <a:rPr lang="pt-BR" sz="2800" dirty="0" smtClean="0">
                <a:latin typeface="Garamond" pitchFamily="18" charset="0"/>
              </a:rPr>
              <a:t>atendidos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Realizar avaliação de risco em 70% dos idosos da área de abrangência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atin typeface="Garamond" pitchFamily="18" charset="0"/>
              </a:rPr>
              <a:t>Metas </a:t>
            </a:r>
            <a:endParaRPr lang="pt-BR" sz="3600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0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510</TotalTime>
  <Words>1242</Words>
  <Application>Microsoft Office PowerPoint</Application>
  <PresentationFormat>Apresentação na tela (4:3)</PresentationFormat>
  <Paragraphs>166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Concurso</vt:lpstr>
      <vt:lpstr>Slide 1</vt:lpstr>
      <vt:lpstr>Introdução</vt:lpstr>
      <vt:lpstr>Introdução</vt:lpstr>
      <vt:lpstr>Introdução</vt:lpstr>
      <vt:lpstr>Introdução</vt:lpstr>
      <vt:lpstr>Introdução</vt:lpstr>
      <vt:lpstr>Objetivos </vt:lpstr>
      <vt:lpstr>Objetivos </vt:lpstr>
      <vt:lpstr>Metas </vt:lpstr>
      <vt:lpstr>Metas </vt:lpstr>
      <vt:lpstr>Metodologia </vt:lpstr>
      <vt:lpstr>Metodologia </vt:lpstr>
      <vt:lpstr>Metodologia </vt:lpstr>
      <vt:lpstr>Metodologia </vt:lpstr>
      <vt:lpstr>Slide 15</vt:lpstr>
      <vt:lpstr>Resultados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     Discussão</vt:lpstr>
      <vt:lpstr>     Discussão</vt:lpstr>
      <vt:lpstr>   Reflexão Crítica no processo de aprendizagem</vt:lpstr>
      <vt:lpstr>     Reflexão Crítica no processo de aprendizagem</vt:lpstr>
      <vt:lpstr>     Reflexão Crítica no processo de aprendizagem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kriativa</dc:creator>
  <cp:lastModifiedBy>kriativa</cp:lastModifiedBy>
  <cp:revision>54</cp:revision>
  <dcterms:created xsi:type="dcterms:W3CDTF">2012-09-12T20:03:33Z</dcterms:created>
  <dcterms:modified xsi:type="dcterms:W3CDTF">2012-10-14T16:29:30Z</dcterms:modified>
</cp:coreProperties>
</file>