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35"/>
  </p:notesMasterIdLst>
  <p:sldIdLst>
    <p:sldId id="256" r:id="rId2"/>
    <p:sldId id="259" r:id="rId3"/>
    <p:sldId id="260" r:id="rId4"/>
    <p:sldId id="318" r:id="rId5"/>
    <p:sldId id="320" r:id="rId6"/>
    <p:sldId id="263" r:id="rId7"/>
    <p:sldId id="264" r:id="rId8"/>
    <p:sldId id="322" r:id="rId9"/>
    <p:sldId id="323" r:id="rId10"/>
    <p:sldId id="324" r:id="rId11"/>
    <p:sldId id="341" r:id="rId12"/>
    <p:sldId id="342" r:id="rId13"/>
    <p:sldId id="265" r:id="rId14"/>
    <p:sldId id="266" r:id="rId15"/>
    <p:sldId id="327" r:id="rId16"/>
    <p:sldId id="269" r:id="rId17"/>
    <p:sldId id="331" r:id="rId18"/>
    <p:sldId id="332" r:id="rId19"/>
    <p:sldId id="310" r:id="rId20"/>
    <p:sldId id="336" r:id="rId21"/>
    <p:sldId id="344" r:id="rId22"/>
    <p:sldId id="345" r:id="rId23"/>
    <p:sldId id="347" r:id="rId24"/>
    <p:sldId id="346" r:id="rId25"/>
    <p:sldId id="293" r:id="rId26"/>
    <p:sldId id="337" r:id="rId27"/>
    <p:sldId id="295" r:id="rId28"/>
    <p:sldId id="296" r:id="rId29"/>
    <p:sldId id="297" r:id="rId30"/>
    <p:sldId id="343" r:id="rId31"/>
    <p:sldId id="340" r:id="rId32"/>
    <p:sldId id="299" r:id="rId33"/>
    <p:sldId id="311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iane" initials="AC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1139" autoAdjust="0"/>
  </p:normalViewPr>
  <p:slideViewPr>
    <p:cSldViewPr>
      <p:cViewPr>
        <p:scale>
          <a:sx n="50" d="100"/>
          <a:sy n="50" d="100"/>
        </p:scale>
        <p:origin x="-195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F7C4B-8FD0-4D51-8783-39FC4CB68274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3489B-64C5-43E6-A138-10AE6717973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86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3489B-64C5-43E6-A138-10AE67179730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3489B-64C5-43E6-A138-10AE67179730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3489B-64C5-43E6-A138-10AE67179730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3489B-64C5-43E6-A138-10AE67179730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3489B-64C5-43E6-A138-10AE67179730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3489B-64C5-43E6-A138-10AE67179730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3489B-64C5-43E6-A138-10AE67179730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E3A4F57-8972-4BAB-A886-2C61BFE750CB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4F57-8972-4BAB-A886-2C61BFE750CB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4F57-8972-4BAB-A886-2C61BFE750CB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E3A4F57-8972-4BAB-A886-2C61BFE750CB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E3A4F57-8972-4BAB-A886-2C61BFE750CB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E3A4F57-8972-4BAB-A886-2C61BFE750CB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E3A4F57-8972-4BAB-A886-2C61BFE750CB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4F57-8972-4BAB-A886-2C61BFE750CB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E3A4F57-8972-4BAB-A886-2C61BFE750CB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E3A4F57-8972-4BAB-A886-2C61BFE750CB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E3A4F57-8972-4BAB-A886-2C61BFE750CB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E3A4F57-8972-4BAB-A886-2C61BFE750CB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DE9726C-E08E-4C1A-A8DB-065E2D782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14488"/>
            <a:ext cx="9144000" cy="2900370"/>
          </a:xfrm>
        </p:spPr>
        <p:txBody>
          <a:bodyPr>
            <a:normAutofit/>
          </a:bodyPr>
          <a:lstStyle/>
          <a:p>
            <a:pPr algn="ctr"/>
            <a:r>
              <a:rPr lang="pt-BR" sz="2800" b="1" cap="none" dirty="0" smtClean="0"/>
              <a:t>Qualificação da atenção à saúde bucal em crianças de zero a </a:t>
            </a:r>
            <a:r>
              <a:rPr lang="pt-BR" sz="2800" b="1" dirty="0" smtClean="0"/>
              <a:t>cinco</a:t>
            </a:r>
            <a:r>
              <a:rPr lang="pt-BR" sz="2800" b="1" cap="none" dirty="0" smtClean="0"/>
              <a:t> </a:t>
            </a:r>
            <a:r>
              <a:rPr lang="pt-BR" sz="2800" b="1" cap="none" dirty="0" smtClean="0"/>
              <a:t>anos </a:t>
            </a:r>
            <a:r>
              <a:rPr lang="pt-BR" sz="2800" b="1" cap="none" dirty="0" smtClean="0"/>
              <a:t>e onze meses na </a:t>
            </a:r>
            <a:r>
              <a:rPr lang="pt-BR" sz="2800" b="1" cap="none" dirty="0" smtClean="0"/>
              <a:t>ESF Alto Paraíso em Panambi - RS</a:t>
            </a:r>
            <a:r>
              <a:rPr lang="pt-BR" sz="2800" cap="none" dirty="0" smtClean="0"/>
              <a:t/>
            </a:r>
            <a:br>
              <a:rPr lang="pt-BR" sz="2800" cap="none" dirty="0" smtClean="0"/>
            </a:br>
            <a:endParaRPr lang="pt-BR" sz="2800" b="1" cap="non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18174" y="5733256"/>
            <a:ext cx="8736070" cy="646331"/>
          </a:xfrm>
        </p:spPr>
        <p:txBody>
          <a:bodyPr/>
          <a:lstStyle/>
          <a:p>
            <a:r>
              <a:rPr lang="pt-BR" dirty="0" smtClean="0"/>
              <a:t>     </a:t>
            </a:r>
            <a:r>
              <a:rPr lang="pt-BR" b="1" dirty="0" smtClean="0">
                <a:solidFill>
                  <a:schemeClr val="tx1"/>
                </a:solidFill>
              </a:rPr>
              <a:t>Pelotas - 2013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47256" y="4740427"/>
            <a:ext cx="66967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Orientadora: Maria Beatriz Junqueira de </a:t>
            </a:r>
            <a:r>
              <a:rPr lang="pt-BR" sz="2000" b="1" dirty="0"/>
              <a:t>C</a:t>
            </a:r>
            <a:r>
              <a:rPr lang="pt-BR" sz="2000" b="1" dirty="0" smtClean="0"/>
              <a:t>amargo</a:t>
            </a:r>
            <a:endParaRPr lang="pt-BR" sz="2000" b="1" dirty="0"/>
          </a:p>
          <a:p>
            <a:r>
              <a:rPr lang="pt-BR" b="1" dirty="0"/>
              <a:t> 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51720" y="332656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Universidade Aberta do SUS – UNASUS</a:t>
            </a:r>
            <a:endParaRPr lang="pt-BR" dirty="0" smtClean="0"/>
          </a:p>
          <a:p>
            <a:pPr algn="ctr"/>
            <a:r>
              <a:rPr lang="pt-BR" b="1" dirty="0" smtClean="0"/>
              <a:t>Universidade Federal de Pelotas</a:t>
            </a:r>
            <a:endParaRPr lang="pt-BR" dirty="0" smtClean="0"/>
          </a:p>
          <a:p>
            <a:pPr algn="ctr"/>
            <a:r>
              <a:rPr lang="pt-BR" b="1" dirty="0" smtClean="0"/>
              <a:t>Especialização em Saúde da Família</a:t>
            </a:r>
            <a:endParaRPr lang="pt-BR" dirty="0" smtClean="0"/>
          </a:p>
          <a:p>
            <a:pPr algn="ctr"/>
            <a:r>
              <a:rPr lang="pt-BR" b="1" dirty="0" smtClean="0"/>
              <a:t>Modalidade a Distância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65510" y="2083820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VANESSA AOZANI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 E METAS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500174"/>
            <a:ext cx="8194576" cy="5000660"/>
          </a:xfrm>
        </p:spPr>
        <p:txBody>
          <a:bodyPr>
            <a:normAutofit/>
          </a:bodyPr>
          <a:lstStyle/>
          <a:p>
            <a:pPr algn="just"/>
            <a:endParaRPr lang="pt-BR" sz="2600" dirty="0" smtClean="0"/>
          </a:p>
          <a:p>
            <a:pPr algn="just">
              <a:buNone/>
            </a:pPr>
            <a:r>
              <a:rPr lang="pt-BR" sz="2600" b="1" dirty="0" smtClean="0">
                <a:solidFill>
                  <a:schemeClr val="accent1"/>
                </a:solidFill>
              </a:rPr>
              <a:t>Objetivo 4 </a:t>
            </a:r>
            <a:r>
              <a:rPr lang="pt-BR" sz="2600" b="1" dirty="0" smtClean="0"/>
              <a:t>– Melhorar registros das informações sobre saúde bucal de crianças de 0 a 5 anos e 11 meses.</a:t>
            </a:r>
          </a:p>
          <a:p>
            <a:pPr algn="just">
              <a:buNone/>
            </a:pPr>
            <a:endParaRPr lang="pt-BR" sz="2600" b="1" dirty="0" smtClean="0"/>
          </a:p>
          <a:p>
            <a:pPr algn="just">
              <a:buNone/>
            </a:pPr>
            <a:r>
              <a:rPr lang="pt-BR" sz="2600" b="1" dirty="0" smtClean="0">
                <a:solidFill>
                  <a:schemeClr val="accent1"/>
                </a:solidFill>
              </a:rPr>
              <a:t>Metas:</a:t>
            </a:r>
          </a:p>
          <a:p>
            <a:pPr marL="64008" indent="0" algn="just">
              <a:buNone/>
            </a:pPr>
            <a:r>
              <a:rPr lang="pt-BR" sz="2600" b="1" dirty="0" smtClean="0">
                <a:solidFill>
                  <a:schemeClr val="accent1"/>
                </a:solidFill>
              </a:rPr>
              <a:t>► </a:t>
            </a:r>
            <a:r>
              <a:rPr lang="pt-BR" sz="2600" b="1" dirty="0" smtClean="0"/>
              <a:t>Manter registro atualizado, em planilha e/ou prontuário de 100% das crianças cadastradas.</a:t>
            </a:r>
          </a:p>
          <a:p>
            <a:pPr marL="64008" indent="0" algn="just">
              <a:buNone/>
            </a:pPr>
            <a:r>
              <a:rPr lang="pt-BR" sz="2800" dirty="0" smtClean="0">
                <a:solidFill>
                  <a:schemeClr val="accent1"/>
                </a:solidFill>
              </a:rPr>
              <a:t>► </a:t>
            </a:r>
            <a:r>
              <a:rPr lang="pt-BR" sz="2600" b="1" dirty="0" smtClean="0"/>
              <a:t>Ofertar ações educativas e preventivas a 60% das crianças.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 E METAS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500174"/>
            <a:ext cx="8194576" cy="5000660"/>
          </a:xfrm>
        </p:spPr>
        <p:txBody>
          <a:bodyPr>
            <a:normAutofit lnSpcReduction="10000"/>
          </a:bodyPr>
          <a:lstStyle/>
          <a:p>
            <a:pPr algn="just"/>
            <a:endParaRPr lang="pt-BR" sz="2600" dirty="0" smtClean="0"/>
          </a:p>
          <a:p>
            <a:pPr algn="just">
              <a:buNone/>
            </a:pPr>
            <a:r>
              <a:rPr lang="pt-BR" sz="2600" b="1" dirty="0" smtClean="0">
                <a:solidFill>
                  <a:schemeClr val="accent1"/>
                </a:solidFill>
              </a:rPr>
              <a:t>Objetivo 5 – </a:t>
            </a:r>
            <a:r>
              <a:rPr lang="pt-BR" sz="2600" b="1" dirty="0" smtClean="0"/>
              <a:t>Mapear as crianças da área de abrangência com risco para problemas de saúde bucal.</a:t>
            </a:r>
          </a:p>
          <a:p>
            <a:pPr algn="just">
              <a:buNone/>
            </a:pPr>
            <a:endParaRPr lang="pt-BR" sz="2600" b="1" dirty="0" smtClean="0"/>
          </a:p>
          <a:p>
            <a:pPr algn="just">
              <a:buNone/>
            </a:pPr>
            <a:r>
              <a:rPr lang="pt-BR" sz="2600" b="1" dirty="0" smtClean="0">
                <a:solidFill>
                  <a:schemeClr val="accent1"/>
                </a:solidFill>
              </a:rPr>
              <a:t>Metas:</a:t>
            </a:r>
          </a:p>
          <a:p>
            <a:pPr marL="64008" indent="0" algn="just">
              <a:buNone/>
            </a:pPr>
            <a:r>
              <a:rPr lang="pt-BR" sz="2600" b="1" dirty="0" smtClean="0">
                <a:solidFill>
                  <a:schemeClr val="accent1"/>
                </a:solidFill>
              </a:rPr>
              <a:t>►</a:t>
            </a:r>
            <a:r>
              <a:rPr lang="pt-BR" sz="2600" b="1" dirty="0" smtClean="0"/>
              <a:t>Identificar </a:t>
            </a:r>
            <a:r>
              <a:rPr lang="pt-BR" sz="2600" b="1" dirty="0"/>
              <a:t>e acompanhar 70% das crianças com acúmulo de fatores de risco em saúde bucal.</a:t>
            </a:r>
          </a:p>
          <a:p>
            <a:pPr marL="64008" indent="0" algn="just">
              <a:buNone/>
            </a:pPr>
            <a:r>
              <a:rPr lang="pt-BR" sz="2600" b="1" dirty="0">
                <a:solidFill>
                  <a:schemeClr val="accent1"/>
                </a:solidFill>
              </a:rPr>
              <a:t>►</a:t>
            </a:r>
            <a:r>
              <a:rPr lang="pt-BR" sz="2600" b="1" dirty="0" smtClean="0"/>
              <a:t>Garantir </a:t>
            </a:r>
            <a:r>
              <a:rPr lang="pt-BR" sz="2600" b="1" dirty="0"/>
              <a:t>exame de rastreamento para cárie dentária em 70% das crianças cadastradas no programa.</a:t>
            </a:r>
          </a:p>
        </p:txBody>
      </p:sp>
    </p:spTree>
    <p:extLst>
      <p:ext uri="{BB962C8B-B14F-4D97-AF65-F5344CB8AC3E}">
        <p14:creationId xmlns:p14="http://schemas.microsoft.com/office/powerpoint/2010/main" val="36140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 E METAS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400600"/>
          </a:xfrm>
        </p:spPr>
        <p:txBody>
          <a:bodyPr>
            <a:normAutofit fontScale="85000" lnSpcReduction="20000"/>
          </a:bodyPr>
          <a:lstStyle/>
          <a:p>
            <a:pPr algn="just"/>
            <a:endParaRPr lang="pt-BR" sz="2600" dirty="0" smtClean="0"/>
          </a:p>
          <a:p>
            <a:pPr algn="just">
              <a:buNone/>
            </a:pPr>
            <a:r>
              <a:rPr lang="pt-BR" sz="3300" b="1" dirty="0" smtClean="0">
                <a:solidFill>
                  <a:schemeClr val="accent1"/>
                </a:solidFill>
              </a:rPr>
              <a:t>Objetivo 6 </a:t>
            </a:r>
            <a:r>
              <a:rPr lang="pt-BR" sz="3300" b="1" dirty="0" smtClean="0"/>
              <a:t>– Promover à saúde bucal.</a:t>
            </a:r>
          </a:p>
          <a:p>
            <a:pPr algn="just">
              <a:buNone/>
            </a:pPr>
            <a:endParaRPr lang="pt-BR" sz="2600" b="1" dirty="0" smtClean="0"/>
          </a:p>
          <a:p>
            <a:pPr algn="just">
              <a:buNone/>
            </a:pPr>
            <a:r>
              <a:rPr lang="pt-BR" sz="3300" b="1" dirty="0" smtClean="0">
                <a:solidFill>
                  <a:schemeClr val="accent1"/>
                </a:solidFill>
              </a:rPr>
              <a:t>Metas:</a:t>
            </a:r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Dar </a:t>
            </a:r>
            <a:r>
              <a:rPr lang="pt-BR" b="1" dirty="0"/>
              <a:t>orientações sobre higiene bucal, etiologia e prevenção da </a:t>
            </a:r>
            <a:r>
              <a:rPr lang="pt-BR" b="1" dirty="0" smtClean="0"/>
              <a:t>cárie, nutricionais e hábitos deletérios para </a:t>
            </a:r>
            <a:r>
              <a:rPr lang="pt-BR" b="1" dirty="0"/>
              <a:t>50% das crianças e seus responsáveis.</a:t>
            </a:r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Ofertar </a:t>
            </a:r>
            <a:r>
              <a:rPr lang="pt-BR" b="1" dirty="0"/>
              <a:t>ações educativas e preventivas em saúde bucal das crianças na comunidade com regularidade MENSAL - SAÚDE BUCAL NA CRECHE. </a:t>
            </a:r>
            <a:endParaRPr lang="pt-BR" b="1" dirty="0" smtClean="0"/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Realizar </a:t>
            </a:r>
            <a:r>
              <a:rPr lang="pt-BR" b="1" dirty="0"/>
              <a:t>escovação supervisionada na UBS em 60% das crianças acima de 2 anos, residentes na área.</a:t>
            </a:r>
          </a:p>
        </p:txBody>
      </p:sp>
    </p:spTree>
    <p:extLst>
      <p:ext uri="{BB962C8B-B14F-4D97-AF65-F5344CB8AC3E}">
        <p14:creationId xmlns:p14="http://schemas.microsoft.com/office/powerpoint/2010/main" val="31293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3200" b="1" dirty="0" smtClean="0">
                <a:solidFill>
                  <a:schemeClr val="accent1"/>
                </a:solidFill>
              </a:rPr>
              <a:t>População alvo da intervenção:</a:t>
            </a:r>
          </a:p>
          <a:p>
            <a:pPr algn="just">
              <a:buNone/>
            </a:pPr>
            <a:endParaRPr lang="pt-BR" sz="3200" b="1" dirty="0" smtClean="0">
              <a:solidFill>
                <a:schemeClr val="accent1"/>
              </a:solidFill>
            </a:endParaRPr>
          </a:p>
          <a:p>
            <a:pPr marL="64008" indent="0" algn="just">
              <a:buNone/>
            </a:pPr>
            <a:r>
              <a:rPr lang="pt-BR" sz="3200" b="1" dirty="0" smtClean="0">
                <a:solidFill>
                  <a:schemeClr val="accent1"/>
                </a:solidFill>
              </a:rPr>
              <a:t>►</a:t>
            </a:r>
            <a:r>
              <a:rPr lang="pt-BR" sz="3200" b="1" dirty="0" smtClean="0"/>
              <a:t> Foi realizada uma intervenção sobre 300 crianças de zero a cinco anos e 11 meses na ESF Alto Paraíso, no município de Panambi-RS.</a:t>
            </a:r>
          </a:p>
          <a:p>
            <a:pPr marL="64008" indent="0" algn="just">
              <a:buNone/>
            </a:pPr>
            <a:r>
              <a:rPr lang="pt-BR" sz="3200" b="1" dirty="0" smtClean="0">
                <a:solidFill>
                  <a:schemeClr val="accent1"/>
                </a:solidFill>
              </a:rPr>
              <a:t>►</a:t>
            </a:r>
            <a:r>
              <a:rPr lang="pt-BR" sz="3200" b="1" dirty="0" smtClean="0"/>
              <a:t> Cadastramento e agendamento para consulta odontológica.</a:t>
            </a:r>
          </a:p>
          <a:p>
            <a:pPr marL="64008" indent="0" algn="just">
              <a:buNone/>
            </a:pPr>
            <a:r>
              <a:rPr lang="pt-BR" sz="3200" b="1" dirty="0" smtClean="0">
                <a:solidFill>
                  <a:schemeClr val="accent1"/>
                </a:solidFill>
              </a:rPr>
              <a:t>►</a:t>
            </a:r>
            <a:r>
              <a:rPr lang="pt-BR" sz="3200" b="1" dirty="0" smtClean="0"/>
              <a:t> Cartaz informativo.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8926" y="1428736"/>
            <a:ext cx="5786478" cy="2714644"/>
          </a:xfrm>
        </p:spPr>
        <p:txBody>
          <a:bodyPr>
            <a:normAutofit lnSpcReduction="10000"/>
          </a:bodyPr>
          <a:lstStyle/>
          <a:p>
            <a:pPr marL="64008" indent="0" algn="just">
              <a:buNone/>
            </a:pPr>
            <a:r>
              <a:rPr lang="pt-BR" sz="2400" b="1" dirty="0" smtClean="0">
                <a:solidFill>
                  <a:schemeClr val="accent1"/>
                </a:solidFill>
              </a:rPr>
              <a:t>►</a:t>
            </a:r>
            <a:r>
              <a:rPr lang="pt-BR" sz="2400" b="1" dirty="0" smtClean="0"/>
              <a:t> Capacitação da equipe do ESF Alto Paraíso, durante as reuniões de equipe.</a:t>
            </a:r>
          </a:p>
          <a:p>
            <a:pPr marL="64008" lvl="0" indent="0" algn="just">
              <a:buNone/>
            </a:pPr>
            <a:r>
              <a:rPr lang="pt-BR" sz="2400" b="1" dirty="0" smtClean="0">
                <a:solidFill>
                  <a:schemeClr val="accent1"/>
                </a:solidFill>
              </a:rPr>
              <a:t>►</a:t>
            </a:r>
            <a:r>
              <a:rPr lang="pt-BR" sz="2400" b="1" dirty="0" smtClean="0"/>
              <a:t> Elaboração da anamnese, ficha para critérios de risco, autorizações para as crianças da creche e planilha para coleta de dados</a:t>
            </a:r>
            <a:r>
              <a:rPr lang="pt-BR" b="1" dirty="0" smtClean="0"/>
              <a:t>.</a:t>
            </a:r>
          </a:p>
          <a:p>
            <a:pPr lvl="0" algn="just"/>
            <a:endParaRPr lang="pt-BR" dirty="0" smtClean="0"/>
          </a:p>
          <a:p>
            <a:pPr algn="just"/>
            <a:endParaRPr lang="pt-BR" dirty="0" smtClean="0"/>
          </a:p>
          <a:p>
            <a:pPr lvl="0"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1026" name="Picture 2" descr="C:\Users\TOMAS\Desktop\ESPECIALIZAÇAO\FOTOS PROJETO\P9160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5" y="1412776"/>
            <a:ext cx="2606901" cy="237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MAS\Desktop\ESPECIALIZAÇAO\FOTOS PROJETO\P9170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5" y="4365104"/>
            <a:ext cx="2885981" cy="216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MAS\Desktop\ESPECIALIZAÇAO\FOTOS PROJETO\PA0907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96494"/>
            <a:ext cx="1876280" cy="250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MAS\Desktop\ESPECIALIZAÇAO\FOTOS PROJETO\P91807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214818"/>
            <a:ext cx="3238491" cy="24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600200"/>
            <a:ext cx="8266014" cy="4972072"/>
          </a:xfrm>
        </p:spPr>
        <p:txBody>
          <a:bodyPr>
            <a:normAutofit/>
          </a:bodyPr>
          <a:lstStyle/>
          <a:p>
            <a:pPr marL="64008" lvl="0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 Monitoramento do número de crianças cadastradas /proporção de crianças que tiveram acesso a atendimento odontológico, mensalmente.</a:t>
            </a:r>
          </a:p>
          <a:p>
            <a:pPr marL="64008" lvl="0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 Visitas às crianças faltosas pelas agentes de saúde e agendamento de um novo horário.</a:t>
            </a:r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 </a:t>
            </a:r>
            <a:r>
              <a:rPr lang="pt-BR" b="1" dirty="0" smtClean="0"/>
              <a:t>Atendimento de casos de urgência e agendamento dos demais.</a:t>
            </a:r>
          </a:p>
          <a:p>
            <a:pPr lvl="0" algn="just"/>
            <a:endParaRPr lang="pt-BR" dirty="0" smtClean="0"/>
          </a:p>
          <a:p>
            <a:pPr lvl="0"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 Exame bucal adequado;</a:t>
            </a:r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 Consultas de tratamento odontológico para as crianças.</a:t>
            </a:r>
          </a:p>
          <a:p>
            <a:pPr algn="just"/>
            <a:endParaRPr lang="pt-BR" dirty="0" smtClean="0"/>
          </a:p>
        </p:txBody>
      </p:sp>
      <p:pic>
        <p:nvPicPr>
          <p:cNvPr id="2051" name="Picture 3" descr="C:\Users\TOMAS\Desktop\ESPECIALIZAÇAO\FOTOS PROJETO\10 (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42763"/>
            <a:ext cx="4104456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OMAS\Desktop\ESPECIALIZAÇAO\FOTOS PROJETO\P9290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2784140" cy="371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de cantos arredondados 10"/>
          <p:cNvSpPr/>
          <p:nvPr/>
        </p:nvSpPr>
        <p:spPr>
          <a:xfrm>
            <a:off x="6965960" y="4734468"/>
            <a:ext cx="283472" cy="147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877532" y="4491280"/>
            <a:ext cx="141736" cy="147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1600200"/>
            <a:ext cx="8174194" cy="4900634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► </a:t>
            </a:r>
            <a:r>
              <a:rPr lang="pt-BR" b="1" dirty="0" smtClean="0"/>
              <a:t>Priorização de agendamento para as crianças identificadas como alto risco.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  <p:pic>
        <p:nvPicPr>
          <p:cNvPr id="8" name="Picture 2" descr="C:\Users\TOMAS\Desktop\ESPECIALIZAÇAO\FOTOS PROJETO\10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112568" cy="36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Atividades mensais educativas e preventivas coletivas na creche. 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857620" y="3500438"/>
            <a:ext cx="214314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C:\Users\TOMAS\Desktop\ESPECIALIZAÇAO\FOTOS PROJETO\PA280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306"/>
            <a:ext cx="3707591" cy="278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OMAS\Desktop\ESPECIALIZAÇAO\FOTOS PROJETO\PA280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16" y="3929067"/>
            <a:ext cx="3263384" cy="29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de cantos arredondados 14"/>
          <p:cNvSpPr/>
          <p:nvPr/>
        </p:nvSpPr>
        <p:spPr>
          <a:xfrm>
            <a:off x="2857488" y="4429132"/>
            <a:ext cx="133946" cy="178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500298" y="4214818"/>
            <a:ext cx="171148" cy="138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214414" y="4214818"/>
            <a:ext cx="225220" cy="230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 flipH="1">
            <a:off x="428596" y="4500570"/>
            <a:ext cx="233086" cy="111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071670" y="4357694"/>
            <a:ext cx="141289" cy="149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Picture 3" descr="C:\Users\TOMAS\Desktop\ESPECIALIZAÇAO\FOTOS PROJETO\PA280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500306"/>
            <a:ext cx="3143272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de cantos arredondados 21"/>
          <p:cNvSpPr/>
          <p:nvPr/>
        </p:nvSpPr>
        <p:spPr>
          <a:xfrm>
            <a:off x="3857620" y="3571876"/>
            <a:ext cx="142876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643306" y="3571876"/>
            <a:ext cx="142876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428736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 </a:t>
            </a:r>
            <a:r>
              <a:rPr lang="pt-BR" b="1" dirty="0" smtClean="0"/>
              <a:t>Total de crianças residentes na área de </a:t>
            </a:r>
            <a:r>
              <a:rPr lang="pt-BR" b="1" dirty="0" err="1" smtClean="0"/>
              <a:t>abrangêcia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accent1"/>
                </a:solidFill>
              </a:rPr>
              <a:t>– 309</a:t>
            </a:r>
          </a:p>
          <a:p>
            <a:pPr marL="64008" indent="0">
              <a:buNone/>
            </a:pPr>
            <a:endParaRPr lang="pt-BR" b="1" dirty="0" smtClean="0">
              <a:solidFill>
                <a:schemeClr val="accent1"/>
              </a:solidFill>
            </a:endParaRPr>
          </a:p>
          <a:p>
            <a:pPr marL="64008" indent="0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 Total de crianças avaliadas – </a:t>
            </a:r>
            <a:r>
              <a:rPr lang="pt-BR" b="1" dirty="0" smtClean="0">
                <a:solidFill>
                  <a:schemeClr val="accent1"/>
                </a:solidFill>
              </a:rPr>
              <a:t>300</a:t>
            </a:r>
          </a:p>
          <a:p>
            <a:pPr marL="64008" indent="0">
              <a:buNone/>
            </a:pPr>
            <a:endParaRPr lang="pt-BR" dirty="0"/>
          </a:p>
          <a:p>
            <a:pPr marL="64008" indent="0">
              <a:buNone/>
            </a:pPr>
            <a:endParaRPr lang="pt-BR" b="1" dirty="0" smtClean="0"/>
          </a:p>
          <a:p>
            <a:pPr marL="64008" indent="0">
              <a:buNone/>
            </a:pPr>
            <a:r>
              <a:rPr lang="pt-BR" b="1" dirty="0" smtClean="0"/>
              <a:t>PERCENTUAL DE COBERTURA DO PROJETO:</a:t>
            </a:r>
          </a:p>
          <a:p>
            <a:pPr marL="64008" indent="0" algn="ctr">
              <a:buNone/>
            </a:pPr>
            <a:endParaRPr lang="pt-BR" b="1" dirty="0" smtClean="0">
              <a:solidFill>
                <a:schemeClr val="accent1"/>
              </a:solidFill>
            </a:endParaRPr>
          </a:p>
          <a:p>
            <a:pPr marL="64008" indent="0" algn="ctr">
              <a:buNone/>
            </a:pPr>
            <a:r>
              <a:rPr lang="pt-BR" sz="4400" b="1" dirty="0" smtClean="0">
                <a:solidFill>
                  <a:schemeClr val="accent1"/>
                </a:solidFill>
              </a:rPr>
              <a:t>97%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/>
              </a:rPr>
              <a:t>INTRODUÇÃO</a:t>
            </a:r>
            <a:endParaRPr lang="pt-BR" b="1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85860"/>
            <a:ext cx="8245632" cy="5386450"/>
          </a:xfrm>
        </p:spPr>
        <p:txBody>
          <a:bodyPr>
            <a:normAutofit fontScale="92500" lnSpcReduction="10000"/>
          </a:bodyPr>
          <a:lstStyle/>
          <a:p>
            <a:pPr marL="64008" indent="0" algn="just">
              <a:buNone/>
            </a:pPr>
            <a:r>
              <a:rPr lang="pt-BR" sz="2400" dirty="0" smtClean="0">
                <a:solidFill>
                  <a:schemeClr val="accent1"/>
                </a:solidFill>
              </a:rPr>
              <a:t>►</a:t>
            </a:r>
            <a:r>
              <a:rPr lang="pt-BR" sz="2400" b="1" dirty="0" smtClean="0">
                <a:latin typeface="+mj-lt"/>
                <a:cs typeface="Times New Roman" pitchFamily="18" charset="0"/>
              </a:rPr>
              <a:t>O uso de serviços odontológicos por pré-escolares é bastante reduzido;</a:t>
            </a:r>
          </a:p>
          <a:p>
            <a:pPr marL="64008" indent="0" algn="just">
              <a:buNone/>
            </a:pPr>
            <a:r>
              <a:rPr lang="pt-BR" sz="2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► </a:t>
            </a:r>
            <a:r>
              <a:rPr lang="pt-BR" sz="2400" b="1" dirty="0" smtClean="0">
                <a:latin typeface="+mj-lt"/>
                <a:cs typeface="Times New Roman" pitchFamily="18" charset="0"/>
              </a:rPr>
              <a:t>Preocupação com o atendimento de crianças a partir da dentição permanente e pouca atenção é dirigida aos pré-escolares;</a:t>
            </a:r>
          </a:p>
          <a:p>
            <a:pPr marL="64008" indent="0" algn="just">
              <a:buNone/>
            </a:pPr>
            <a:r>
              <a:rPr lang="pt-BR" sz="2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► </a:t>
            </a:r>
            <a:r>
              <a:rPr lang="pt-BR" sz="2400" b="1" dirty="0" smtClean="0">
                <a:latin typeface="+mj-lt"/>
                <a:cs typeface="Times New Roman" pitchFamily="18" charset="0"/>
              </a:rPr>
              <a:t>Necessidade de cuidados por meio da supervisão da escovação, da vigilância dos hábitos alimentares e do entendimento de que consultas preventivas com o dentista podem auxiliar na manutenção da saúde bucal;</a:t>
            </a:r>
          </a:p>
          <a:p>
            <a:pPr marL="64008" indent="0" algn="just">
              <a:buNone/>
            </a:pPr>
            <a:r>
              <a:rPr lang="pt-BR" sz="2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►</a:t>
            </a:r>
            <a:r>
              <a:rPr lang="pt-BR" sz="2400" b="1" dirty="0" smtClean="0">
                <a:latin typeface="+mj-lt"/>
                <a:cs typeface="Times New Roman" pitchFamily="18" charset="0"/>
              </a:rPr>
              <a:t>No Brasil, aproximadamente 27% das crianças de 18 a 36 meses apresentam pelo menos um dente decíduo com cárie (BRASIL, 2008);</a:t>
            </a:r>
          </a:p>
          <a:p>
            <a:pPr marL="64008" indent="0" algn="just">
              <a:buNone/>
            </a:pPr>
            <a:r>
              <a:rPr lang="pt-BR" sz="2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►</a:t>
            </a:r>
            <a:r>
              <a:rPr lang="pt-BR" sz="2400" b="1" dirty="0" smtClean="0">
                <a:latin typeface="+mj-lt"/>
                <a:cs typeface="Times New Roman" pitchFamily="18" charset="0"/>
              </a:rPr>
              <a:t>Assim, devemos dar uma atenção especial desde os primeiros anos de vida da criança, pois é nessa idade que se estabelece os hábitos  de higiene, a base para a dentição futura.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► </a:t>
            </a:r>
            <a:r>
              <a:rPr lang="pt-BR" b="1" dirty="0" smtClean="0"/>
              <a:t>Busca ativa de 100% das crianças faltosas às consultas.</a:t>
            </a:r>
          </a:p>
          <a:p>
            <a:pPr algn="just"/>
            <a:endParaRPr lang="pt-BR" b="1" dirty="0" smtClean="0"/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 </a:t>
            </a:r>
            <a:r>
              <a:rPr lang="pt-BR" b="1" dirty="0" smtClean="0"/>
              <a:t>Capacitação de 100% dos profissionais da equipe ESF.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►</a:t>
            </a:r>
            <a:r>
              <a:rPr lang="pt-BR" dirty="0" smtClean="0"/>
              <a:t> </a:t>
            </a:r>
            <a:r>
              <a:rPr lang="pt-BR" b="1" dirty="0" smtClean="0"/>
              <a:t>Percentual de 26</a:t>
            </a:r>
            <a:r>
              <a:rPr lang="pt-BR" b="1" dirty="0"/>
              <a:t>% (83/309) de crianças com primeira consulta odontológica programática</a:t>
            </a:r>
            <a:r>
              <a:rPr lang="pt-BR" b="1" dirty="0" smtClean="0"/>
              <a:t>.</a:t>
            </a:r>
          </a:p>
          <a:p>
            <a:pPr marL="64008" indent="0" algn="just">
              <a:buNone/>
            </a:pPr>
            <a:endParaRPr lang="pt-BR" b="1" dirty="0"/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●</a:t>
            </a:r>
            <a:r>
              <a:rPr lang="pt-BR" b="1" dirty="0" smtClean="0"/>
              <a:t> Consideramos como </a:t>
            </a:r>
            <a:r>
              <a:rPr lang="pt-BR" b="1" dirty="0"/>
              <a:t>numerador, </a:t>
            </a:r>
            <a:r>
              <a:rPr lang="pt-BR" b="1" dirty="0" smtClean="0"/>
              <a:t>apenas as crianças </a:t>
            </a:r>
            <a:r>
              <a:rPr lang="pt-BR" b="1" dirty="0"/>
              <a:t>que necessitavam tratamento odontológico (critérios </a:t>
            </a:r>
            <a:r>
              <a:rPr lang="pt-BR" b="1" dirty="0" smtClean="0"/>
              <a:t>D,E </a:t>
            </a:r>
            <a:r>
              <a:rPr lang="pt-BR" b="1" dirty="0" err="1"/>
              <a:t>e</a:t>
            </a:r>
            <a:r>
              <a:rPr lang="pt-BR" b="1" dirty="0"/>
              <a:t> F</a:t>
            </a:r>
            <a:r>
              <a:rPr lang="pt-BR" b="1" dirty="0" smtClean="0"/>
              <a:t>).</a:t>
            </a:r>
            <a:endParaRPr lang="pt-BR" b="1" dirty="0"/>
          </a:p>
          <a:p>
            <a:pPr marL="64008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76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2032"/>
          </a:xfrm>
        </p:spPr>
        <p:txBody>
          <a:bodyPr>
            <a:normAutofit fontScale="92500" lnSpcReduction="20000"/>
          </a:bodyPr>
          <a:lstStyle/>
          <a:p>
            <a:pPr marL="64008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Percentual de 100% de exames complementares;</a:t>
            </a:r>
          </a:p>
          <a:p>
            <a:pPr marL="64008" indent="0" algn="just">
              <a:buNone/>
            </a:pPr>
            <a:endParaRPr lang="pt-BR" b="1" dirty="0" smtClean="0"/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Dentre as crianças que necessitavam, (critérios D, E </a:t>
            </a:r>
            <a:r>
              <a:rPr lang="pt-BR" b="1" dirty="0" err="1" smtClean="0"/>
              <a:t>e</a:t>
            </a:r>
            <a:r>
              <a:rPr lang="pt-BR" b="1" dirty="0" smtClean="0"/>
              <a:t> F) concluímos o tratamento </a:t>
            </a:r>
            <a:r>
              <a:rPr lang="pt-BR" b="1" dirty="0"/>
              <a:t>74,6% (62/83</a:t>
            </a:r>
            <a:r>
              <a:rPr lang="pt-BR" b="1" dirty="0" smtClean="0"/>
              <a:t>);</a:t>
            </a:r>
          </a:p>
          <a:p>
            <a:pPr marL="64008" indent="0" algn="just">
              <a:buNone/>
            </a:pPr>
            <a:endParaRPr lang="pt-BR" b="1" dirty="0" smtClean="0"/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100</a:t>
            </a:r>
            <a:r>
              <a:rPr lang="pt-BR" b="1" dirty="0"/>
              <a:t>% </a:t>
            </a:r>
            <a:r>
              <a:rPr lang="pt-BR" b="1" dirty="0" smtClean="0"/>
              <a:t> </a:t>
            </a:r>
            <a:r>
              <a:rPr lang="pt-BR" b="1" dirty="0"/>
              <a:t>das crianças tiveram seu cadastro atualizado durante a intervenção</a:t>
            </a:r>
            <a:r>
              <a:rPr lang="pt-BR" b="1" dirty="0" smtClean="0"/>
              <a:t>.</a:t>
            </a:r>
          </a:p>
          <a:p>
            <a:pPr marL="64008" indent="0" algn="just">
              <a:buNone/>
            </a:pPr>
            <a:endParaRPr lang="pt-BR" b="1" dirty="0" smtClean="0"/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100</a:t>
            </a:r>
            <a:r>
              <a:rPr lang="pt-BR" b="1" dirty="0"/>
              <a:t>% (83/83) crianças com alto risco identificadas e acompanhadas. </a:t>
            </a:r>
          </a:p>
          <a:p>
            <a:pPr marL="64008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541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445224"/>
          </a:xfrm>
        </p:spPr>
        <p:txBody>
          <a:bodyPr>
            <a:normAutofit fontScale="77500" lnSpcReduction="20000"/>
          </a:bodyPr>
          <a:lstStyle/>
          <a:p>
            <a:pPr marL="64008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►</a:t>
            </a:r>
            <a:r>
              <a:rPr lang="pt-BR" b="1" dirty="0"/>
              <a:t>E</a:t>
            </a:r>
            <a:r>
              <a:rPr lang="pt-BR" b="1" dirty="0" smtClean="0"/>
              <a:t>xames para </a:t>
            </a:r>
            <a:r>
              <a:rPr lang="pt-BR" b="1" dirty="0"/>
              <a:t>rastreamento de </a:t>
            </a:r>
            <a:r>
              <a:rPr lang="pt-BR" b="1" dirty="0" smtClean="0"/>
              <a:t>cárie nas 300 </a:t>
            </a:r>
            <a:r>
              <a:rPr lang="pt-BR" b="1" dirty="0"/>
              <a:t>crianças avaliadas, com um percentual de 97% (300/309</a:t>
            </a:r>
            <a:r>
              <a:rPr lang="pt-BR" b="1" dirty="0" smtClean="0"/>
              <a:t>);</a:t>
            </a:r>
          </a:p>
          <a:p>
            <a:pPr marL="64008" indent="0" algn="just">
              <a:buNone/>
            </a:pPr>
            <a:endParaRPr lang="pt-BR" b="1" dirty="0" smtClean="0"/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/>
              <a:t>94,2% (291/309) de crianças com orientações de higiene bucal, etiologia e prevenção da cárie, hábitos de sucção nutritiva e não nutritiva, prevenção de </a:t>
            </a:r>
            <a:r>
              <a:rPr lang="pt-BR" b="1" dirty="0" err="1"/>
              <a:t>oclusopatias</a:t>
            </a:r>
            <a:r>
              <a:rPr lang="pt-BR" b="1" dirty="0"/>
              <a:t> e orientações </a:t>
            </a:r>
            <a:r>
              <a:rPr lang="pt-BR" b="1" dirty="0" smtClean="0"/>
              <a:t>nutricional;</a:t>
            </a:r>
          </a:p>
          <a:p>
            <a:pPr marL="64008" indent="0" algn="just">
              <a:buNone/>
            </a:pPr>
            <a:endParaRPr lang="pt-BR" b="1" dirty="0" smtClean="0"/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/>
              <a:t>Todas as 42 crianças </a:t>
            </a:r>
            <a:r>
              <a:rPr lang="pt-BR" b="1" dirty="0" smtClean="0"/>
              <a:t>da creche, com </a:t>
            </a:r>
            <a:r>
              <a:rPr lang="pt-BR" b="1" dirty="0"/>
              <a:t>3 anos ou mais receberam atividade educativa em grupo e escovação supervisionada, resultando em um percentual de 100% (42/42</a:t>
            </a:r>
            <a:r>
              <a:rPr lang="pt-BR" b="1" dirty="0" smtClean="0"/>
              <a:t>);</a:t>
            </a:r>
            <a:endParaRPr lang="pt-BR" b="1" dirty="0"/>
          </a:p>
          <a:p>
            <a:pPr marL="64008" indent="0" algn="just">
              <a:buNone/>
            </a:pPr>
            <a:endParaRPr lang="pt-BR" b="1" dirty="0" smtClean="0"/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/>
              <a:t>Das crianças </a:t>
            </a:r>
            <a:r>
              <a:rPr lang="pt-BR" b="1" dirty="0" smtClean="0"/>
              <a:t>avaliadas na UBS, com faixa </a:t>
            </a:r>
            <a:r>
              <a:rPr lang="pt-BR" b="1" dirty="0"/>
              <a:t>etária entre 2 e 5 anos e 11 meses, 88,8% (183/206) realizaram escovação supervisionada com e sem </a:t>
            </a:r>
            <a:r>
              <a:rPr lang="pt-BR" b="1" dirty="0" smtClean="0"/>
              <a:t>flúor.</a:t>
            </a:r>
          </a:p>
        </p:txBody>
      </p:sp>
    </p:spTree>
    <p:extLst>
      <p:ext uri="{BB962C8B-B14F-4D97-AF65-F5344CB8AC3E}">
        <p14:creationId xmlns:p14="http://schemas.microsoft.com/office/powerpoint/2010/main" val="16098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Percentual de </a:t>
            </a:r>
            <a:r>
              <a:rPr lang="pt-BR" b="1" dirty="0"/>
              <a:t>97</a:t>
            </a:r>
            <a:r>
              <a:rPr lang="pt-BR" b="1" dirty="0" smtClean="0"/>
              <a:t>% de crianças captadas. (</a:t>
            </a:r>
            <a:r>
              <a:rPr lang="pt-BR" b="1" dirty="0"/>
              <a:t>300/309</a:t>
            </a:r>
            <a:r>
              <a:rPr lang="pt-BR" b="1" dirty="0" smtClean="0"/>
              <a:t>);</a:t>
            </a:r>
          </a:p>
          <a:p>
            <a:pPr marL="64008" indent="0" algn="just">
              <a:buNone/>
            </a:pPr>
            <a:endParaRPr lang="pt-BR" b="1" dirty="0"/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/>
              <a:t>36% (111/309) das crianças (creche + UBS) receberam exame </a:t>
            </a:r>
            <a:r>
              <a:rPr lang="pt-BR" b="1" dirty="0" smtClean="0"/>
              <a:t>epidemiológico e 61% destas crianças receberam exame clínico no consultório.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784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A intervenção propiciou a ampliação da cobertura da atenção à saúde bucal de zero a cinco anos e onze meses.</a:t>
            </a:r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Melhoria na adesão ao atendimento</a:t>
            </a:r>
          </a:p>
          <a:p>
            <a:pPr marL="64008" indent="0" algn="just">
              <a:buNone/>
            </a:pPr>
            <a:r>
              <a:rPr lang="pt-BR" b="1" dirty="0" smtClean="0"/>
              <a:t>Melhoria dos registros das informações;</a:t>
            </a:r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A qualificação da atenção do atendimento odontológico desta faixa etária.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600200"/>
            <a:ext cx="8266014" cy="5257800"/>
          </a:xfrm>
        </p:spPr>
        <p:txBody>
          <a:bodyPr>
            <a:normAutofit fontScale="92500"/>
          </a:bodyPr>
          <a:lstStyle/>
          <a:p>
            <a:pPr marL="64008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Antes da intervenção, as atividades educativas/preventivas só eram realizadas com as crianças da escola (de 6 a 14 anos) e a puericultura com crianças de 0 a 2 anos. As crianças fora desta faixa etária estavam sem cobertura, e procuravam atendimento odontológico somente quando necessário.</a:t>
            </a:r>
          </a:p>
          <a:p>
            <a:pPr algn="just">
              <a:buNone/>
            </a:pPr>
            <a:endParaRPr lang="pt-BR" b="1" dirty="0" smtClean="0"/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Importância da participação dos familiares no incentivo, prática e acompanhamento da higiene bucal da criança.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DISCUSSÃO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435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►</a:t>
            </a:r>
            <a:r>
              <a:rPr lang="pt-BR" dirty="0" smtClean="0"/>
              <a:t> </a:t>
            </a:r>
            <a:r>
              <a:rPr lang="pt-BR" b="1" dirty="0" smtClean="0"/>
              <a:t>Rastreamento da doença cárie e crianças com alto risco para problemas bucais.</a:t>
            </a:r>
          </a:p>
          <a:p>
            <a:pPr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Destaque nas atividades educativas/ preventivas e escovação supervisionada realizadas na creche.</a:t>
            </a:r>
          </a:p>
          <a:p>
            <a:pPr algn="just">
              <a:buNone/>
            </a:pPr>
            <a:r>
              <a:rPr lang="pt-BR" b="1" dirty="0"/>
              <a:t> </a:t>
            </a:r>
            <a:r>
              <a:rPr lang="pt-BR" b="1" dirty="0" smtClean="0"/>
              <a:t>        </a:t>
            </a:r>
            <a:r>
              <a:rPr lang="pt-BR" b="1" dirty="0" smtClean="0">
                <a:solidFill>
                  <a:schemeClr val="accent1"/>
                </a:solidFill>
              </a:rPr>
              <a:t>▪    </a:t>
            </a:r>
            <a:r>
              <a:rPr lang="pt-BR" b="1" dirty="0" smtClean="0"/>
              <a:t> Parceria com professores</a:t>
            </a:r>
          </a:p>
          <a:p>
            <a:pPr algn="just">
              <a:buNone/>
            </a:pPr>
            <a:r>
              <a:rPr lang="pt-BR" b="1" dirty="0"/>
              <a:t> </a:t>
            </a:r>
            <a:r>
              <a:rPr lang="pt-BR" b="1" dirty="0" smtClean="0"/>
              <a:t>       </a:t>
            </a:r>
            <a:r>
              <a:rPr lang="pt-BR" b="1" dirty="0" smtClean="0">
                <a:solidFill>
                  <a:schemeClr val="accent1"/>
                </a:solidFill>
              </a:rPr>
              <a:t> ▪ </a:t>
            </a:r>
            <a:r>
              <a:rPr lang="pt-BR" b="1" dirty="0" smtClean="0"/>
              <a:t>Escovação diária das crianças incorporada na rotina da creche.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1600200"/>
            <a:ext cx="8174194" cy="5114948"/>
          </a:xfrm>
        </p:spPr>
        <p:txBody>
          <a:bodyPr>
            <a:normAutofit/>
          </a:bodyPr>
          <a:lstStyle/>
          <a:p>
            <a:pPr marL="537210" lvl="1" indent="0" algn="just">
              <a:buNone/>
            </a:pPr>
            <a:r>
              <a:rPr lang="pt-BR" b="1" dirty="0" smtClean="0"/>
              <a:t>EQUIPE:</a:t>
            </a:r>
          </a:p>
          <a:p>
            <a:pPr marL="537210" lvl="1" indent="0" algn="just">
              <a:buNone/>
            </a:pPr>
            <a:endParaRPr lang="pt-BR" dirty="0" smtClean="0"/>
          </a:p>
          <a:p>
            <a:pPr marL="64008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Unida;</a:t>
            </a:r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Capacitada (100%), resultando em trabalho integrado;</a:t>
            </a:r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Cada membro recebeu uma atribuição, de modo a ver as crianças como um todo.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/>
              </a:rPr>
              <a:t>DISCUSSÃO</a:t>
            </a:r>
            <a:endParaRPr lang="pt-BR" b="1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1600200"/>
            <a:ext cx="8174194" cy="504351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O exame da cavidade bucal das crianças tornou-se exame de rotina.</a:t>
            </a:r>
          </a:p>
          <a:p>
            <a:pPr algn="just"/>
            <a:endParaRPr lang="pt-BR" b="1" dirty="0" smtClean="0"/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Todos os profissionais da equipe ao observarem a presença de alterações nos dentes ou tecidos moles bucais, durante suas consultas, já encaminham, imediatamente para o serviço odontológico.</a:t>
            </a:r>
          </a:p>
          <a:p>
            <a:pPr algn="just"/>
            <a:endParaRPr lang="pt-BR" dirty="0" smtClean="0"/>
          </a:p>
          <a:p>
            <a:pPr lvl="1" algn="just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/>
              </a:rPr>
              <a:t>INTRODUÇÃO</a:t>
            </a:r>
            <a:endParaRPr lang="pt-BR" b="1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11404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pt-BR" sz="2400" dirty="0" smtClean="0">
                <a:solidFill>
                  <a:schemeClr val="accent1"/>
                </a:solidFill>
              </a:rPr>
              <a:t>►</a:t>
            </a:r>
            <a:r>
              <a:rPr lang="pt-BR" sz="2400" b="1" dirty="0" smtClean="0"/>
              <a:t>O município de Panambi situa-se no planalto Rio-grandense, região noroeste do estado do Rio Grande do Sul</a:t>
            </a:r>
            <a:r>
              <a:rPr lang="pt-BR" sz="2400" b="1" dirty="0"/>
              <a:t>;</a:t>
            </a:r>
            <a:endParaRPr lang="pt-BR" sz="2400" b="1" dirty="0" smtClean="0"/>
          </a:p>
          <a:p>
            <a:pPr marL="64008" indent="0" algn="just">
              <a:buNone/>
            </a:pPr>
            <a:r>
              <a:rPr lang="pt-BR" sz="2400" b="1" dirty="0" smtClean="0">
                <a:solidFill>
                  <a:schemeClr val="accent1"/>
                </a:solidFill>
              </a:rPr>
              <a:t>►</a:t>
            </a:r>
            <a:r>
              <a:rPr lang="pt-BR" sz="2400" b="1" dirty="0" smtClean="0"/>
              <a:t>3º </a:t>
            </a:r>
            <a:r>
              <a:rPr lang="pt-BR" sz="2400" b="1" dirty="0" err="1"/>
              <a:t>Pólo</a:t>
            </a:r>
            <a:r>
              <a:rPr lang="pt-BR" sz="2400" b="1" dirty="0"/>
              <a:t> Metal-Mecânico do estado </a:t>
            </a:r>
            <a:r>
              <a:rPr lang="pt-BR" sz="2400" b="1" dirty="0" smtClean="0"/>
              <a:t>;</a:t>
            </a:r>
          </a:p>
          <a:p>
            <a:pPr marL="64008" indent="0" algn="just">
              <a:buNone/>
            </a:pPr>
            <a:r>
              <a:rPr lang="pt-BR" sz="2400" b="1" dirty="0">
                <a:solidFill>
                  <a:schemeClr val="accent1"/>
                </a:solidFill>
              </a:rPr>
              <a:t>►</a:t>
            </a:r>
            <a:r>
              <a:rPr lang="pt-BR" sz="2400" b="1" dirty="0" smtClean="0"/>
              <a:t>38.058 habitantes (IBGE, 2010).</a:t>
            </a:r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dirty="0"/>
          </a:p>
        </p:txBody>
      </p:sp>
      <p:pic>
        <p:nvPicPr>
          <p:cNvPr id="4" name="Imagem 3" descr="E:\Meus Documentos\Documents\Especialização Saúde da Família\TCC\Fotos\cidade panamb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98497"/>
            <a:ext cx="3137572" cy="1965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67544" y="5840035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Grupo </a:t>
            </a:r>
            <a:r>
              <a:rPr lang="pt-BR" dirty="0" err="1" smtClean="0"/>
              <a:t>Fockink</a:t>
            </a:r>
            <a:r>
              <a:rPr lang="pt-BR" dirty="0" smtClean="0"/>
              <a:t>, 2013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000875" y="3441680"/>
            <a:ext cx="50429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accent1"/>
                </a:solidFill>
              </a:rPr>
              <a:t>►</a:t>
            </a:r>
            <a:r>
              <a:rPr lang="pt-BR" sz="2400" b="1" dirty="0" smtClean="0"/>
              <a:t>Gestão da saúde é plena, investindo 30% em ações e serviços de saúde com recursos próprios.</a:t>
            </a:r>
          </a:p>
          <a:p>
            <a:pPr algn="just"/>
            <a:r>
              <a:rPr lang="pt-BR" sz="2400" b="1" dirty="0" smtClean="0">
                <a:solidFill>
                  <a:schemeClr val="accent1"/>
                </a:solidFill>
              </a:rPr>
              <a:t>►</a:t>
            </a:r>
            <a:r>
              <a:rPr lang="pt-BR" sz="2400" b="1" dirty="0" smtClean="0"/>
              <a:t>12 UBS com ESF (Com saúde bucal).</a:t>
            </a:r>
          </a:p>
          <a:p>
            <a:pPr algn="just"/>
            <a:r>
              <a:rPr lang="pt-BR" sz="2400" b="1" dirty="0" smtClean="0">
                <a:solidFill>
                  <a:schemeClr val="accent1"/>
                </a:solidFill>
              </a:rPr>
              <a:t>►</a:t>
            </a:r>
            <a:r>
              <a:rPr lang="pt-BR" sz="2400" b="1" dirty="0" smtClean="0"/>
              <a:t>CEO, CAPS, NASF, CRAS, CREAS, P.A, HOSPITAL, SAMU.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247290" cy="5230934"/>
          </a:xfrm>
        </p:spPr>
        <p:txBody>
          <a:bodyPr>
            <a:normAutofit fontScale="92500"/>
          </a:bodyPr>
          <a:lstStyle/>
          <a:p>
            <a:pPr marL="64008" indent="0" algn="just">
              <a:buNone/>
            </a:pPr>
            <a:r>
              <a:rPr lang="pt-BR" sz="2800" dirty="0" smtClean="0">
                <a:solidFill>
                  <a:schemeClr val="accent1"/>
                </a:solidFill>
              </a:rPr>
              <a:t>►</a:t>
            </a:r>
            <a:r>
              <a:rPr lang="pt-BR" sz="2800" b="1" dirty="0" smtClean="0"/>
              <a:t>O impacto da intervenção já começou a ser percebido pela comunidade;</a:t>
            </a:r>
          </a:p>
          <a:p>
            <a:pPr marL="64008" indent="0" algn="just">
              <a:buNone/>
            </a:pPr>
            <a:r>
              <a:rPr lang="pt-BR" sz="2800" b="1" dirty="0" smtClean="0">
                <a:solidFill>
                  <a:schemeClr val="accent1"/>
                </a:solidFill>
              </a:rPr>
              <a:t>►</a:t>
            </a:r>
            <a:r>
              <a:rPr lang="pt-BR" sz="2800" b="1" dirty="0" smtClean="0"/>
              <a:t>Priorização do atendimento às crianças;</a:t>
            </a:r>
          </a:p>
          <a:p>
            <a:pPr marL="64008" indent="0" algn="just">
              <a:buNone/>
            </a:pPr>
            <a:r>
              <a:rPr lang="pt-BR" sz="2800" b="1" dirty="0" smtClean="0">
                <a:solidFill>
                  <a:schemeClr val="accent1"/>
                </a:solidFill>
              </a:rPr>
              <a:t>►</a:t>
            </a:r>
            <a:r>
              <a:rPr lang="pt-BR" sz="2800" b="1" dirty="0" smtClean="0"/>
              <a:t>As 9 crianças que ficaram sem cobertura durante a intervenção, já foram agendadas, avaliadas e estão com o tratamento concluído;</a:t>
            </a:r>
          </a:p>
          <a:p>
            <a:pPr marL="64008" indent="0" algn="just">
              <a:buNone/>
            </a:pPr>
            <a:r>
              <a:rPr lang="pt-BR" sz="2800" b="1" dirty="0" smtClean="0">
                <a:solidFill>
                  <a:schemeClr val="accent1"/>
                </a:solidFill>
              </a:rPr>
              <a:t>►</a:t>
            </a:r>
            <a:r>
              <a:rPr lang="pt-BR" sz="2800" b="1" dirty="0" smtClean="0"/>
              <a:t>A intervenção foi incorporada à rotina do serviço;</a:t>
            </a:r>
          </a:p>
          <a:p>
            <a:pPr marL="537210" lvl="1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▪</a:t>
            </a:r>
            <a:r>
              <a:rPr lang="pt-BR" b="1" dirty="0" smtClean="0"/>
              <a:t>Continuidade dos tratamentos iniciados;</a:t>
            </a:r>
          </a:p>
          <a:p>
            <a:pPr marL="537210" lvl="1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▪</a:t>
            </a:r>
            <a:r>
              <a:rPr lang="pt-BR" b="1" dirty="0" smtClean="0"/>
              <a:t>Busca das crianças faltosas</a:t>
            </a:r>
          </a:p>
          <a:p>
            <a:pPr marL="537210" lvl="1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▪</a:t>
            </a:r>
            <a:r>
              <a:rPr lang="pt-BR" b="1" dirty="0" smtClean="0"/>
              <a:t>Seguimento das atividades educativas na UBS e na creche.</a:t>
            </a:r>
          </a:p>
          <a:p>
            <a:pPr marL="537210" lvl="1" indent="0" algn="just">
              <a:buNone/>
            </a:pPr>
            <a:endParaRPr lang="pt-BR" dirty="0" smtClean="0"/>
          </a:p>
          <a:p>
            <a:pPr lvl="1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319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REFLEXÃO CRÍTICA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445224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Intervenção realizada com sucesso;</a:t>
            </a:r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Gratificação nas atividades desenvolvidas;</a:t>
            </a:r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Significativa melhora na qualidade do atendimento da criança;</a:t>
            </a:r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Usuário mais valorizado, visto como um todo, considerando seus problemas, sua realidade e dificuldades</a:t>
            </a:r>
            <a:r>
              <a:rPr lang="pt-BR" b="1" dirty="0"/>
              <a:t>;</a:t>
            </a:r>
            <a:endParaRPr lang="pt-BR" b="1" dirty="0" smtClean="0"/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Importância do trabalho em equipe, e aprendizado multidisciplinar.</a:t>
            </a:r>
          </a:p>
          <a:p>
            <a:pPr marL="64008" indent="0"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REFLEXÃO CRÍTICA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1669504"/>
            <a:ext cx="8153400" cy="4495800"/>
          </a:xfrm>
        </p:spPr>
        <p:txBody>
          <a:bodyPr>
            <a:normAutofit lnSpcReduction="10000"/>
          </a:bodyPr>
          <a:lstStyle/>
          <a:p>
            <a:pPr marL="64008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Existem muitos aspectos a serem melhorados: os registros, estrutura física, melhor planejamento das ações...</a:t>
            </a:r>
          </a:p>
          <a:p>
            <a:pPr algn="just"/>
            <a:endParaRPr lang="pt-BR" b="1" dirty="0"/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Dificuldade no atendimento de crianças muito pequenas;</a:t>
            </a:r>
          </a:p>
          <a:p>
            <a:pPr marL="64008" indent="0" algn="just">
              <a:buNone/>
            </a:pPr>
            <a:endParaRPr lang="pt-BR" b="1" dirty="0" smtClean="0"/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</a:t>
            </a:r>
            <a:r>
              <a:rPr lang="pt-BR" b="1" dirty="0" smtClean="0"/>
              <a:t>Necessidade de apoio e incentivo dos pais.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Obrigada pela atenção!</a:t>
            </a:r>
            <a:endParaRPr lang="pt-BR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811220" y="2965337"/>
            <a:ext cx="142876" cy="163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3" name="Picture 5" descr="C:\Users\TOMAS\Pictures\FOTOS FOZ\fotos monografia\PA280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932"/>
            <a:ext cx="3270126" cy="24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de cantos arredondados 23"/>
          <p:cNvSpPr/>
          <p:nvPr/>
        </p:nvSpPr>
        <p:spPr>
          <a:xfrm>
            <a:off x="2302468" y="2483123"/>
            <a:ext cx="285752" cy="107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492187" y="2258441"/>
            <a:ext cx="285752" cy="117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1852118" y="2258441"/>
            <a:ext cx="285752" cy="107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6" descr="C:\Users\TOMAS\Pictures\FOTOS FOZ\fotos monografia\PA280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86" y="1821673"/>
            <a:ext cx="3327113" cy="239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7752506" y="3001218"/>
            <a:ext cx="201590" cy="107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7163148" y="3131762"/>
            <a:ext cx="142876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6444208" y="3212976"/>
            <a:ext cx="285752" cy="107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8106496" y="2972134"/>
            <a:ext cx="201590" cy="107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6" name="Picture 8" descr="C:\Users\TOMAS\Pictures\FOTOS FOZ\fotos monografia\PA070757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87" y="4221089"/>
            <a:ext cx="2205435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TOMAS\Pictures\FOTOS FOZ\fotos monografia\P92907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26" y="1738932"/>
            <a:ext cx="2569233" cy="293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TOMAS\Pictures\FOTOS FOZ\fotos monografia\DSCF0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" y="4221088"/>
            <a:ext cx="378075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TOMAS\Pictures\FOTOS FOZ\fotos monografia\P91807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63146"/>
            <a:ext cx="3117931" cy="260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/>
              </a:rPr>
              <a:t>INTRODUÇÃO</a:t>
            </a:r>
            <a:endParaRPr lang="pt-BR" b="1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1600200"/>
            <a:ext cx="8174194" cy="525780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pt-BR" sz="2400" dirty="0">
                <a:solidFill>
                  <a:schemeClr val="accent1"/>
                </a:solidFill>
              </a:rPr>
              <a:t>► </a:t>
            </a:r>
            <a:r>
              <a:rPr lang="pt-BR" sz="2400" b="1" dirty="0"/>
              <a:t>Na </a:t>
            </a:r>
            <a:r>
              <a:rPr lang="pt-BR" sz="2400" b="1" dirty="0" smtClean="0"/>
              <a:t>ESF Alto Paraíso a população é urbana</a:t>
            </a:r>
            <a:r>
              <a:rPr lang="pt-BR" sz="2400" b="1" dirty="0"/>
              <a:t>;</a:t>
            </a:r>
            <a:endParaRPr lang="pt-BR" sz="2400" b="1" dirty="0" smtClean="0"/>
          </a:p>
          <a:p>
            <a:pPr marL="64008" indent="0" algn="just">
              <a:buNone/>
            </a:pPr>
            <a:r>
              <a:rPr lang="pt-BR" sz="2400" b="1" dirty="0">
                <a:solidFill>
                  <a:schemeClr val="accent1"/>
                </a:solidFill>
              </a:rPr>
              <a:t>►</a:t>
            </a:r>
            <a:r>
              <a:rPr lang="pt-BR" sz="2400" b="1" dirty="0"/>
              <a:t> </a:t>
            </a:r>
            <a:r>
              <a:rPr lang="pt-BR" sz="2400" b="1" dirty="0" smtClean="0"/>
              <a:t>Alta rotatividade  de pessoas, devido a oferta de empregos nos parques industriais;</a:t>
            </a:r>
          </a:p>
          <a:p>
            <a:pPr marL="64008" indent="0" algn="just">
              <a:buNone/>
            </a:pPr>
            <a:r>
              <a:rPr lang="pt-BR" sz="2400" b="1" dirty="0">
                <a:solidFill>
                  <a:schemeClr val="accent1"/>
                </a:solidFill>
              </a:rPr>
              <a:t>► </a:t>
            </a:r>
            <a:r>
              <a:rPr lang="pt-BR" sz="2400" b="1" dirty="0" smtClean="0"/>
              <a:t>900 famílias, totalizando 2911 usuários, divididos em seis </a:t>
            </a:r>
            <a:r>
              <a:rPr lang="pt-BR" sz="2400" b="1" dirty="0" err="1" smtClean="0"/>
              <a:t>micro-áreas</a:t>
            </a:r>
            <a:r>
              <a:rPr lang="pt-BR" sz="2400" b="1" dirty="0" smtClean="0"/>
              <a:t>. </a:t>
            </a:r>
          </a:p>
          <a:p>
            <a:pPr algn="just"/>
            <a:endParaRPr lang="pt-BR" sz="2400" dirty="0"/>
          </a:p>
        </p:txBody>
      </p:sp>
      <p:pic>
        <p:nvPicPr>
          <p:cNvPr id="1026" name="Picture 2" descr="C:\Users\TOMAS\Pictures\FOTOS FOZ\fotos monografia\DSCF0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30183" cy="251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MAS\Pictures\FOTOS FOZ\fotos monografia\DSCF0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32" y="3933057"/>
            <a:ext cx="3816424" cy="251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85860"/>
            <a:ext cx="8245632" cy="5567204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pt-BR" sz="2400" dirty="0" smtClean="0">
                <a:solidFill>
                  <a:srgbClr val="FF388C"/>
                </a:solidFill>
              </a:rPr>
              <a:t>► </a:t>
            </a:r>
            <a:r>
              <a:rPr lang="pt-BR" b="1" dirty="0" smtClean="0"/>
              <a:t>Antes da intervenção, somente eram atendidas as crianças da escola do bairro, as de 0 a 2 anos que participavam da puericultura e as que procuravam o serviço por livre demanda.</a:t>
            </a:r>
          </a:p>
          <a:p>
            <a:pPr marL="64008" indent="0" algn="just">
              <a:buNone/>
            </a:pPr>
            <a:endParaRPr lang="pt-BR" b="1" dirty="0" smtClean="0"/>
          </a:p>
          <a:p>
            <a:pPr marL="64008" indent="0" algn="just">
              <a:buNone/>
            </a:pPr>
            <a:r>
              <a:rPr lang="pt-BR" sz="3200" b="1" dirty="0" smtClean="0">
                <a:solidFill>
                  <a:schemeClr val="accent1"/>
                </a:solidFill>
              </a:rPr>
              <a:t>► </a:t>
            </a:r>
            <a:r>
              <a:rPr lang="pt-BR" b="1" dirty="0" smtClean="0"/>
              <a:t>Não eram realizadas atividades educativas na creche;</a:t>
            </a:r>
          </a:p>
          <a:p>
            <a:pPr algn="just"/>
            <a:endParaRPr lang="pt-BR" b="1" dirty="0" smtClean="0"/>
          </a:p>
          <a:p>
            <a:pPr marL="64008" indent="0" algn="just">
              <a:buNone/>
            </a:pPr>
            <a:r>
              <a:rPr lang="pt-BR" sz="3200" b="1" dirty="0" smtClean="0">
                <a:solidFill>
                  <a:schemeClr val="accent1"/>
                </a:solidFill>
              </a:rPr>
              <a:t>► </a:t>
            </a:r>
            <a:r>
              <a:rPr lang="pt-BR" b="1" dirty="0" smtClean="0"/>
              <a:t>Falta de comprometimento dos pais.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OBJETIVOS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Objetivo geral:</a:t>
            </a:r>
          </a:p>
          <a:p>
            <a:pPr algn="just">
              <a:buNone/>
            </a:pPr>
            <a:endParaRPr lang="pt-BR" b="1" dirty="0" smtClean="0"/>
          </a:p>
          <a:p>
            <a:pPr marL="64008" indent="0" algn="just">
              <a:buNone/>
            </a:pPr>
            <a:r>
              <a:rPr lang="pt-BR" sz="3200" b="1" dirty="0">
                <a:solidFill>
                  <a:schemeClr val="accent1"/>
                </a:solidFill>
              </a:rPr>
              <a:t>► </a:t>
            </a:r>
            <a:r>
              <a:rPr lang="pt-BR" b="1" dirty="0" smtClean="0"/>
              <a:t>Qualificar </a:t>
            </a:r>
            <a:r>
              <a:rPr lang="pt-BR" b="1" dirty="0"/>
              <a:t>a atenção à Saúde Bucal de Crianças em idade pré-escolar (0 a 5 e 11 meses de idade), na Unidade de Saúde Alto Paraíso, no município de Panambi - RS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 E METAS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25658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sz="2800" b="1" dirty="0" smtClean="0">
                <a:solidFill>
                  <a:schemeClr val="accent1"/>
                </a:solidFill>
              </a:rPr>
              <a:t>Objetivo 1 </a:t>
            </a:r>
            <a:r>
              <a:rPr lang="pt-BR" sz="2800" b="1" dirty="0" smtClean="0"/>
              <a:t>- Ampliar </a:t>
            </a:r>
            <a:r>
              <a:rPr lang="pt-BR" sz="2800" b="1" dirty="0"/>
              <a:t>a cobertura da atenção a saúde bucal de crianças de 0 a 5 anos e 11 </a:t>
            </a:r>
            <a:r>
              <a:rPr lang="pt-BR" sz="2800" b="1" dirty="0" smtClean="0"/>
              <a:t>meses</a:t>
            </a:r>
          </a:p>
          <a:p>
            <a:pPr algn="just">
              <a:buNone/>
            </a:pPr>
            <a:endParaRPr lang="pt-BR" sz="2800" b="1" dirty="0" smtClean="0"/>
          </a:p>
          <a:p>
            <a:pPr algn="just">
              <a:buNone/>
            </a:pPr>
            <a:r>
              <a:rPr lang="pt-BR" sz="2800" b="1" dirty="0" smtClean="0">
                <a:solidFill>
                  <a:schemeClr val="accent1"/>
                </a:solidFill>
              </a:rPr>
              <a:t>Metas:</a:t>
            </a:r>
          </a:p>
          <a:p>
            <a:pPr marL="64008" indent="0" algn="just">
              <a:buNone/>
            </a:pPr>
            <a:r>
              <a:rPr lang="pt-BR" sz="2800" b="1" dirty="0" smtClean="0">
                <a:solidFill>
                  <a:schemeClr val="accent1"/>
                </a:solidFill>
              </a:rPr>
              <a:t>►  </a:t>
            </a:r>
            <a:r>
              <a:rPr lang="pt-BR" sz="2800" b="1" dirty="0" smtClean="0"/>
              <a:t>Ampliar </a:t>
            </a:r>
            <a:r>
              <a:rPr lang="pt-BR" sz="2800" b="1" dirty="0"/>
              <a:t>a cobertura de primeira consulta odontológica para 50% das crianças de 0 a 5 anos e 11 meses da </a:t>
            </a:r>
            <a:r>
              <a:rPr lang="pt-BR" sz="2800" b="1" dirty="0" smtClean="0"/>
              <a:t>UBS</a:t>
            </a:r>
          </a:p>
          <a:p>
            <a:pPr algn="just">
              <a:buNone/>
            </a:pPr>
            <a:endParaRPr lang="pt-BR" sz="2800" b="1" dirty="0" smtClean="0"/>
          </a:p>
          <a:p>
            <a:pPr marL="64008" indent="0" algn="just">
              <a:buNone/>
            </a:pPr>
            <a:r>
              <a:rPr lang="pt-BR" sz="2800" b="1" dirty="0" smtClean="0">
                <a:solidFill>
                  <a:schemeClr val="accent1"/>
                </a:solidFill>
              </a:rPr>
              <a:t>►</a:t>
            </a:r>
            <a:r>
              <a:rPr lang="pt-BR" sz="2800" b="1" dirty="0" smtClean="0"/>
              <a:t>Captar </a:t>
            </a:r>
            <a:r>
              <a:rPr lang="pt-BR" sz="2800" b="1" dirty="0"/>
              <a:t>50% das crianças da área de abrangência sem atenção à saúde bucal na Unidade Básica da Saúde (UBS) ou em outro serviço.</a:t>
            </a:r>
          </a:p>
          <a:p>
            <a:pPr marL="64008" indent="0">
              <a:buNone/>
            </a:pPr>
            <a:endParaRPr lang="pt-BR" dirty="0"/>
          </a:p>
          <a:p>
            <a:pPr marL="64008" indent="0"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 E METAS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/>
          </a:bodyPr>
          <a:lstStyle/>
          <a:p>
            <a:pPr algn="just"/>
            <a:endParaRPr lang="pt-BR" b="1" dirty="0" smtClean="0"/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Objetivo 2 </a:t>
            </a:r>
            <a:r>
              <a:rPr lang="pt-BR" b="1" dirty="0" smtClean="0"/>
              <a:t>– Melhorar a adesão ao atendimento em saúde bucal de crianças de 0 a 5 anos e 11 meses.</a:t>
            </a:r>
          </a:p>
          <a:p>
            <a:pPr algn="just"/>
            <a:endParaRPr lang="pt-BR" b="1" dirty="0" smtClean="0"/>
          </a:p>
          <a:p>
            <a:pPr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Meta:</a:t>
            </a:r>
          </a:p>
          <a:p>
            <a:pPr marL="64008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► </a:t>
            </a:r>
            <a:r>
              <a:rPr lang="pt-BR" b="1" dirty="0" smtClean="0"/>
              <a:t>Fazer busca ativa de 100% das crianças faltosas às consultas;</a:t>
            </a:r>
          </a:p>
          <a:p>
            <a:pPr marL="64008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 E METAS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00200"/>
            <a:ext cx="8226496" cy="499715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t-BR" sz="3800" b="1" dirty="0" smtClean="0">
                <a:solidFill>
                  <a:schemeClr val="accent1"/>
                </a:solidFill>
              </a:rPr>
              <a:t>Objetivo 3 </a:t>
            </a:r>
            <a:r>
              <a:rPr lang="pt-BR" sz="3800" b="1" dirty="0" smtClean="0"/>
              <a:t>– Melhorar a qualidade do atendimento em saúde bucal da criança de 0 a 5 anos e 11 meses.</a:t>
            </a:r>
          </a:p>
          <a:p>
            <a:pPr algn="just">
              <a:buNone/>
            </a:pPr>
            <a:endParaRPr lang="pt-BR" sz="3800" b="1" dirty="0"/>
          </a:p>
          <a:p>
            <a:pPr algn="just">
              <a:buNone/>
            </a:pPr>
            <a:r>
              <a:rPr lang="pt-BR" sz="3800" b="1" dirty="0" smtClean="0">
                <a:solidFill>
                  <a:schemeClr val="accent1"/>
                </a:solidFill>
              </a:rPr>
              <a:t>Metas:</a:t>
            </a:r>
          </a:p>
          <a:p>
            <a:pPr marL="64008" indent="0" algn="just">
              <a:buNone/>
            </a:pPr>
            <a:r>
              <a:rPr lang="pt-BR" sz="3800" b="1" dirty="0" smtClean="0">
                <a:solidFill>
                  <a:schemeClr val="accent1"/>
                </a:solidFill>
              </a:rPr>
              <a:t>►</a:t>
            </a:r>
            <a:r>
              <a:rPr lang="pt-BR" sz="3800" b="1" dirty="0" smtClean="0"/>
              <a:t>Fazer </a:t>
            </a:r>
            <a:r>
              <a:rPr lang="pt-BR" sz="3800" b="1" dirty="0"/>
              <a:t>capacitação de 100% dos profissionais da </a:t>
            </a:r>
            <a:r>
              <a:rPr lang="pt-BR" sz="3800" b="1" dirty="0" smtClean="0"/>
              <a:t>equipe, </a:t>
            </a:r>
            <a:r>
              <a:rPr lang="pt-BR" sz="3800" b="1" dirty="0"/>
              <a:t>para o atendimento integral em saúde da criança.</a:t>
            </a:r>
          </a:p>
          <a:p>
            <a:pPr marL="64008" indent="0" algn="just">
              <a:buNone/>
            </a:pPr>
            <a:r>
              <a:rPr lang="pt-BR" sz="3800" b="1" dirty="0" smtClean="0">
                <a:solidFill>
                  <a:schemeClr val="accent1"/>
                </a:solidFill>
              </a:rPr>
              <a:t>►</a:t>
            </a:r>
            <a:r>
              <a:rPr lang="pt-BR" sz="3800" b="1" dirty="0" smtClean="0"/>
              <a:t>Realizar </a:t>
            </a:r>
            <a:r>
              <a:rPr lang="pt-BR" sz="3800" b="1" dirty="0"/>
              <a:t>exame bucal clínico em 50% das crianças cadastradas e realizar 70% de </a:t>
            </a:r>
            <a:r>
              <a:rPr lang="pt-BR" sz="3800" b="1" dirty="0" smtClean="0"/>
              <a:t>exames epidemiológicos </a:t>
            </a:r>
            <a:r>
              <a:rPr lang="pt-BR" sz="3800" b="1" dirty="0"/>
              <a:t>para critério de risco. </a:t>
            </a:r>
          </a:p>
          <a:p>
            <a:pPr marL="64008" indent="0" algn="just">
              <a:buNone/>
            </a:pPr>
            <a:r>
              <a:rPr lang="pt-BR" sz="3800" b="1" dirty="0" smtClean="0">
                <a:solidFill>
                  <a:schemeClr val="accent1"/>
                </a:solidFill>
              </a:rPr>
              <a:t>►</a:t>
            </a:r>
            <a:r>
              <a:rPr lang="pt-BR" sz="3800" b="1" dirty="0" smtClean="0"/>
              <a:t>Realizar </a:t>
            </a:r>
            <a:r>
              <a:rPr lang="pt-BR" sz="3800" b="1" dirty="0"/>
              <a:t>exames complementares para 70% das crianças que </a:t>
            </a:r>
            <a:r>
              <a:rPr lang="pt-BR" sz="3800" b="1" dirty="0" smtClean="0"/>
              <a:t>necessitarem.</a:t>
            </a:r>
          </a:p>
          <a:p>
            <a:pPr marL="64008" indent="0" algn="just">
              <a:buNone/>
            </a:pPr>
            <a:r>
              <a:rPr lang="pt-BR" sz="3800" b="1" dirty="0" smtClean="0">
                <a:solidFill>
                  <a:schemeClr val="accent1"/>
                </a:solidFill>
              </a:rPr>
              <a:t>►</a:t>
            </a:r>
            <a:r>
              <a:rPr lang="pt-BR" sz="3800" b="1" dirty="0" smtClean="0"/>
              <a:t>Concluir </a:t>
            </a:r>
            <a:r>
              <a:rPr lang="pt-BR" sz="3800" b="1" dirty="0"/>
              <a:t>o tratamento de 50% das crianças que necessitarem de tratamento odontológico.</a:t>
            </a:r>
            <a:r>
              <a:rPr lang="pt-BR" sz="3800" dirty="0"/>
              <a:t> </a:t>
            </a:r>
          </a:p>
          <a:p>
            <a:pPr algn="just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22082</TotalTime>
  <Words>1712</Words>
  <Application>Microsoft Office PowerPoint</Application>
  <PresentationFormat>Apresentação na tela (4:3)</PresentationFormat>
  <Paragraphs>202</Paragraphs>
  <Slides>33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Verve</vt:lpstr>
      <vt:lpstr>Qualificação da atenção à saúde bucal em crianças de zero a cinco anos e onze meses na ESF Alto Paraíso em Panambi - RS </vt:lpstr>
      <vt:lpstr>INTRODUÇÃO</vt:lpstr>
      <vt:lpstr>INTRODUÇÃO</vt:lpstr>
      <vt:lpstr>INTRODUÇÃO</vt:lpstr>
      <vt:lpstr>INTRODUÇÃO</vt:lpstr>
      <vt:lpstr>OBJETIVOS</vt:lpstr>
      <vt:lpstr>OBJETIVOS E METAS</vt:lpstr>
      <vt:lpstr>OBJETIVOS E METAS</vt:lpstr>
      <vt:lpstr>OBJETIVOS E METAS</vt:lpstr>
      <vt:lpstr>OBJETIVOS E METAS</vt:lpstr>
      <vt:lpstr>OBJETIVOS E METAS</vt:lpstr>
      <vt:lpstr>OBJETIVOS E METAS</vt:lpstr>
      <vt:lpstr>METODOLOGIA</vt:lpstr>
      <vt:lpstr>METODOLOGIA</vt:lpstr>
      <vt:lpstr>METODOLOGIA</vt:lpstr>
      <vt:lpstr>METODOLOGIA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DISCUSSÃO</vt:lpstr>
      <vt:lpstr>DISCUSSÃO</vt:lpstr>
      <vt:lpstr>DISCUSSÃO</vt:lpstr>
      <vt:lpstr>DISCUSSÃO</vt:lpstr>
      <vt:lpstr>REFLEXÃO CRÍTICA</vt:lpstr>
      <vt:lpstr>REFLEXÃO CRÍTICA</vt:lpstr>
      <vt:lpstr>Obrigada pela atenção!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Prevalência de hábitos bucais deletérios e sua relação com a má-oclusão em escolares de Panambi –RS</dc:title>
  <dc:creator>Usuário</dc:creator>
  <cp:lastModifiedBy>User</cp:lastModifiedBy>
  <cp:revision>143</cp:revision>
  <dcterms:created xsi:type="dcterms:W3CDTF">2011-07-30T13:56:58Z</dcterms:created>
  <dcterms:modified xsi:type="dcterms:W3CDTF">2013-09-16T01:19:46Z</dcterms:modified>
</cp:coreProperties>
</file>