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64" r:id="rId2"/>
    <p:sldId id="257" r:id="rId3"/>
    <p:sldId id="265" r:id="rId4"/>
    <p:sldId id="266" r:id="rId5"/>
    <p:sldId id="267" r:id="rId6"/>
    <p:sldId id="258" r:id="rId7"/>
    <p:sldId id="259" r:id="rId8"/>
    <p:sldId id="274" r:id="rId9"/>
    <p:sldId id="275" r:id="rId10"/>
    <p:sldId id="300" r:id="rId11"/>
    <p:sldId id="276" r:id="rId12"/>
    <p:sldId id="260" r:id="rId13"/>
    <p:sldId id="269" r:id="rId14"/>
    <p:sldId id="288" r:id="rId15"/>
    <p:sldId id="277" r:id="rId16"/>
    <p:sldId id="289" r:id="rId17"/>
    <p:sldId id="285" r:id="rId18"/>
    <p:sldId id="297" r:id="rId19"/>
    <p:sldId id="287" r:id="rId20"/>
    <p:sldId id="299" r:id="rId21"/>
    <p:sldId id="283" r:id="rId22"/>
    <p:sldId id="295" r:id="rId23"/>
    <p:sldId id="284" r:id="rId24"/>
    <p:sldId id="296" r:id="rId25"/>
    <p:sldId id="278" r:id="rId26"/>
    <p:sldId id="290" r:id="rId27"/>
    <p:sldId id="286" r:id="rId28"/>
    <p:sldId id="298" r:id="rId29"/>
    <p:sldId id="279" r:id="rId30"/>
    <p:sldId id="291" r:id="rId31"/>
    <p:sldId id="280" r:id="rId32"/>
    <p:sldId id="292" r:id="rId33"/>
    <p:sldId id="281" r:id="rId34"/>
    <p:sldId id="293" r:id="rId35"/>
    <p:sldId id="282" r:id="rId36"/>
    <p:sldId id="294" r:id="rId37"/>
    <p:sldId id="270" r:id="rId38"/>
    <p:sldId id="271" r:id="rId39"/>
    <p:sldId id="273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ocuments\UFPEL%20PROVAB\Tarefas\Vanessa%20-%20Coleta%20de%20dados%20HAS%20e%20DM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ocuments\UFPEL%20PROVAB\Tarefas\Vanessa%20-%20Coleta%20de%20dados%20HAS%20e%20DM%20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ocuments\UFPEL%20PROVAB\Tarefas\Vanessa%20-%20Coleta%20de%20dados%20HAS%20e%20DM%20fina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ocuments\UFPEL%20PROVAB\Tarefas\Vanessa%20-%20Coleta%20de%20dados%20HAS%20e%20DM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ocuments\UFPEL%20PROVAB\Tarefas\Vanessa%20-%20Coleta%20de%20dados%20HAS%20e%20DM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essa\Desktop\Vanessa%20-%20Coleta%20de%20dados%20HAS%20e%20DM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0.92265193370165699</c:v>
                </c:pt>
                <c:pt idx="1">
                  <c:v>0.93922651933701595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88096"/>
        <c:axId val="38390016"/>
      </c:barChart>
      <c:catAx>
        <c:axId val="383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90016"/>
        <c:crosses val="autoZero"/>
        <c:auto val="1"/>
        <c:lblAlgn val="ctr"/>
        <c:lblOffset val="100"/>
        <c:noMultiLvlLbl val="0"/>
      </c:catAx>
      <c:valAx>
        <c:axId val="38390016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88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20736"/>
        <c:axId val="83896960"/>
      </c:barChart>
      <c:catAx>
        <c:axId val="832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96960"/>
        <c:crosses val="autoZero"/>
        <c:auto val="1"/>
        <c:lblAlgn val="ctr"/>
        <c:lblOffset val="100"/>
        <c:noMultiLvlLbl val="0"/>
      </c:catAx>
      <c:valAx>
        <c:axId val="83896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220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95808"/>
        <c:axId val="86863872"/>
      </c:barChart>
      <c:catAx>
        <c:axId val="838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63872"/>
        <c:crossesAt val="0"/>
        <c:auto val="1"/>
        <c:lblAlgn val="ctr"/>
        <c:lblOffset val="100"/>
        <c:noMultiLvlLbl val="0"/>
      </c:catAx>
      <c:valAx>
        <c:axId val="868638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95808"/>
        <c:crosses val="autoZero"/>
        <c:crossBetween val="between"/>
        <c:majorUnit val="0.1"/>
        <c:minorUnit val="0.0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62912"/>
        <c:axId val="90967040"/>
      </c:barChart>
      <c:catAx>
        <c:axId val="9026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67040"/>
        <c:crosses val="autoZero"/>
        <c:auto val="1"/>
        <c:lblAlgn val="ctr"/>
        <c:lblOffset val="100"/>
        <c:noMultiLvlLbl val="0"/>
      </c:catAx>
      <c:valAx>
        <c:axId val="909670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62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0.60588235294117598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44064"/>
        <c:axId val="86966272"/>
      </c:barChart>
      <c:catAx>
        <c:axId val="831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966272"/>
        <c:crosses val="autoZero"/>
        <c:auto val="1"/>
        <c:lblAlgn val="ctr"/>
        <c:lblOffset val="100"/>
        <c:noMultiLvlLbl val="0"/>
      </c:catAx>
      <c:valAx>
        <c:axId val="869662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440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55360"/>
        <c:axId val="90257664"/>
      </c:barChart>
      <c:catAx>
        <c:axId val="9025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57664"/>
        <c:crosses val="autoZero"/>
        <c:auto val="1"/>
        <c:lblAlgn val="ctr"/>
        <c:lblOffset val="100"/>
        <c:noMultiLvlLbl val="0"/>
      </c:catAx>
      <c:valAx>
        <c:axId val="902576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55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0.19760479041916201</c:v>
                </c:pt>
                <c:pt idx="1">
                  <c:v>0.4</c:v>
                </c:pt>
                <c:pt idx="2">
                  <c:v>0.70165745856353601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21504"/>
        <c:axId val="92029312"/>
      </c:barChart>
      <c:catAx>
        <c:axId val="920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29312"/>
        <c:crosses val="autoZero"/>
        <c:auto val="1"/>
        <c:lblAlgn val="ctr"/>
        <c:lblOffset val="100"/>
        <c:noMultiLvlLbl val="0"/>
      </c:catAx>
      <c:valAx>
        <c:axId val="920293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21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0.53846153846153799</c:v>
                </c:pt>
                <c:pt idx="1">
                  <c:v>0.64516129032258096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07616"/>
        <c:axId val="93081600"/>
      </c:barChart>
      <c:catAx>
        <c:axId val="910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081600"/>
        <c:crosses val="autoZero"/>
        <c:auto val="1"/>
        <c:lblAlgn val="ctr"/>
        <c:lblOffset val="100"/>
        <c:noMultiLvlLbl val="0"/>
      </c:catAx>
      <c:valAx>
        <c:axId val="930816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0076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78496"/>
        <c:axId val="93189632"/>
      </c:barChart>
      <c:catAx>
        <c:axId val="931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189632"/>
        <c:crosses val="autoZero"/>
        <c:auto val="1"/>
        <c:lblAlgn val="ctr"/>
        <c:lblOffset val="100"/>
        <c:noMultiLvlLbl val="0"/>
      </c:catAx>
      <c:valAx>
        <c:axId val="931896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1784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Indicadores!$S$49:$U$49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3376"/>
        <c:axId val="90295680"/>
      </c:barChart>
      <c:catAx>
        <c:axId val="902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95680"/>
        <c:crosses val="autoZero"/>
        <c:auto val="1"/>
        <c:lblAlgn val="ctr"/>
        <c:lblOffset val="100"/>
        <c:noMultiLvlLbl val="0"/>
      </c:catAx>
      <c:valAx>
        <c:axId val="902956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933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5730639543501"/>
          <c:y val="0.11690275972785"/>
          <c:w val="0.83152403576671596"/>
          <c:h val="0.7838456540019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0816"/>
        <c:axId val="90295296"/>
      </c:barChart>
      <c:catAx>
        <c:axId val="9029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95296"/>
        <c:crosses val="autoZero"/>
        <c:auto val="1"/>
        <c:lblAlgn val="ctr"/>
        <c:lblOffset val="100"/>
        <c:noMultiLvlLbl val="0"/>
      </c:catAx>
      <c:valAx>
        <c:axId val="902952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90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0.72222222222222199</c:v>
                </c:pt>
                <c:pt idx="1">
                  <c:v>0.86111111111111105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63552"/>
        <c:axId val="41083648"/>
      </c:barChart>
      <c:catAx>
        <c:axId val="410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83648"/>
        <c:crosses val="autoZero"/>
        <c:auto val="1"/>
        <c:lblAlgn val="ctr"/>
        <c:lblOffset val="100"/>
        <c:noMultiLvlLbl val="0"/>
      </c:catAx>
      <c:valAx>
        <c:axId val="410836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63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9392"/>
        <c:axId val="90306432"/>
      </c:barChart>
      <c:catAx>
        <c:axId val="902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306432"/>
        <c:crosses val="autoZero"/>
        <c:auto val="1"/>
        <c:lblAlgn val="ctr"/>
        <c:lblOffset val="100"/>
        <c:noMultiLvlLbl val="0"/>
      </c:catAx>
      <c:valAx>
        <c:axId val="903064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99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49472"/>
        <c:axId val="90307968"/>
      </c:barChart>
      <c:catAx>
        <c:axId val="902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307968"/>
        <c:crosses val="autoZero"/>
        <c:auto val="1"/>
        <c:lblAlgn val="ctr"/>
        <c:lblOffset val="100"/>
        <c:noMultiLvlLbl val="0"/>
      </c:catAx>
      <c:valAx>
        <c:axId val="90307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49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01568"/>
        <c:axId val="90303488"/>
      </c:barChart>
      <c:catAx>
        <c:axId val="9030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303488"/>
        <c:crosses val="autoZero"/>
        <c:auto val="1"/>
        <c:lblAlgn val="ctr"/>
        <c:lblOffset val="100"/>
        <c:noMultiLvlLbl val="0"/>
      </c:catAx>
      <c:valAx>
        <c:axId val="903034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301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63936"/>
        <c:axId val="90973312"/>
      </c:barChart>
      <c:catAx>
        <c:axId val="9026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73312"/>
        <c:crosses val="autoZero"/>
        <c:auto val="1"/>
        <c:lblAlgn val="ctr"/>
        <c:lblOffset val="100"/>
        <c:noMultiLvlLbl val="0"/>
      </c:catAx>
      <c:valAx>
        <c:axId val="909733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63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Indicadores!$S$65:$U$65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88544"/>
        <c:axId val="95056256"/>
      </c:barChart>
      <c:catAx>
        <c:axId val="949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056256"/>
        <c:crosses val="autoZero"/>
        <c:auto val="1"/>
        <c:lblAlgn val="ctr"/>
        <c:lblOffset val="100"/>
        <c:noMultiLvlLbl val="0"/>
      </c:catAx>
      <c:valAx>
        <c:axId val="9505625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988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0.60588235294117598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46560"/>
        <c:axId val="36185600"/>
      </c:barChart>
      <c:catAx>
        <c:axId val="361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85600"/>
        <c:crosses val="autoZero"/>
        <c:auto val="1"/>
        <c:lblAlgn val="ctr"/>
        <c:lblOffset val="100"/>
        <c:noMultiLvlLbl val="0"/>
      </c:catAx>
      <c:valAx>
        <c:axId val="361856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465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0.5</c:v>
                </c:pt>
                <c:pt idx="1">
                  <c:v>0.67741935483870996</c:v>
                </c:pt>
                <c:pt idx="2">
                  <c:v>0.94444444444444398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30656"/>
        <c:axId val="38275328"/>
      </c:barChart>
      <c:catAx>
        <c:axId val="382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275328"/>
        <c:crosses val="autoZero"/>
        <c:auto val="1"/>
        <c:lblAlgn val="ctr"/>
        <c:lblOffset val="100"/>
        <c:noMultiLvlLbl val="0"/>
      </c:catAx>
      <c:valAx>
        <c:axId val="382753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230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0.16167664670658699</c:v>
                </c:pt>
                <c:pt idx="1">
                  <c:v>0.38823529411764701</c:v>
                </c:pt>
                <c:pt idx="2">
                  <c:v>0.624309392265193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5936"/>
        <c:axId val="41065472"/>
      </c:barChart>
      <c:catAx>
        <c:axId val="405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65472"/>
        <c:crosses val="autoZero"/>
        <c:auto val="1"/>
        <c:lblAlgn val="ctr"/>
        <c:lblOffset val="100"/>
        <c:noMultiLvlLbl val="0"/>
      </c:catAx>
      <c:valAx>
        <c:axId val="410654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35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0.230769230769231</c:v>
                </c:pt>
                <c:pt idx="1">
                  <c:v>0.45161290322580699</c:v>
                </c:pt>
                <c:pt idx="2">
                  <c:v>0.63888888888888895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70848"/>
        <c:axId val="36272384"/>
      </c:barChart>
      <c:catAx>
        <c:axId val="362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72384"/>
        <c:crosses val="autoZero"/>
        <c:auto val="1"/>
        <c:lblAlgn val="ctr"/>
        <c:lblOffset val="100"/>
        <c:noMultiLvlLbl val="0"/>
      </c:catAx>
      <c:valAx>
        <c:axId val="36272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70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0.91379310344827602</c:v>
                </c:pt>
                <c:pt idx="1">
                  <c:v>0.90099009900990101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81088"/>
        <c:axId val="41115648"/>
      </c:barChart>
      <c:catAx>
        <c:axId val="410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15648"/>
        <c:crosses val="autoZero"/>
        <c:auto val="1"/>
        <c:lblAlgn val="ctr"/>
        <c:lblOffset val="100"/>
        <c:noMultiLvlLbl val="0"/>
      </c:catAx>
      <c:valAx>
        <c:axId val="4111564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81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0.92307692307692302</c:v>
                </c:pt>
                <c:pt idx="1">
                  <c:v>0.85714285714285698</c:v>
                </c:pt>
                <c:pt idx="2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95200"/>
        <c:axId val="82197504"/>
      </c:barChart>
      <c:catAx>
        <c:axId val="8219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97504"/>
        <c:crosses val="autoZero"/>
        <c:auto val="1"/>
        <c:lblAlgn val="ctr"/>
        <c:lblOffset val="100"/>
        <c:noMultiLvlLbl val="0"/>
      </c:catAx>
      <c:valAx>
        <c:axId val="8219750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95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0.34730538922155701</c:v>
                </c:pt>
                <c:pt idx="1">
                  <c:v>0.60588235294117598</c:v>
                </c:pt>
                <c:pt idx="2">
                  <c:v>0.93922651933701595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96704"/>
        <c:axId val="83197952"/>
      </c:barChart>
      <c:catAx>
        <c:axId val="830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97952"/>
        <c:crosses val="autoZero"/>
        <c:auto val="1"/>
        <c:lblAlgn val="ctr"/>
        <c:lblOffset val="100"/>
        <c:noMultiLvlLbl val="0"/>
      </c:catAx>
      <c:valAx>
        <c:axId val="831979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096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AEB434-0F17-4859-A2E7-3FA4423F51E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33230B5-CFE0-4D17-B649-253BC313A37E}" type="datetimeFigureOut">
              <a:rPr lang="pt-BR" smtClean="0"/>
              <a:t>20/01/2015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pt-BR" sz="2900" cap="none" dirty="0" smtClean="0"/>
              <a:t>Universidade Federal de Pelotas</a:t>
            </a:r>
            <a:br>
              <a:rPr lang="pt-BR" sz="2900" cap="none" dirty="0" smtClean="0"/>
            </a:br>
            <a:r>
              <a:rPr lang="pt-BR" sz="2900" cap="none" dirty="0" smtClean="0"/>
              <a:t>Especialização em saúde da família</a:t>
            </a:r>
            <a:br>
              <a:rPr lang="pt-BR" sz="2900" cap="none" dirty="0" smtClean="0"/>
            </a:br>
            <a:r>
              <a:rPr lang="pt-BR" sz="2900" cap="none" dirty="0"/>
              <a:t/>
            </a:r>
            <a:br>
              <a:rPr lang="pt-BR" sz="2900" cap="none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dirty="0" smtClean="0"/>
              <a:t>MELHORIA </a:t>
            </a:r>
            <a:r>
              <a:rPr lang="pt-BR" sz="2400" b="1" dirty="0"/>
              <a:t>DA ATENÇÃO À SAÚDE DOS PORTADORES DE HIPERTENSÃO ARTERIAL SISTÊMICA E DE DIABETES MELLITUS DA UNIDADE </a:t>
            </a:r>
            <a:r>
              <a:rPr lang="pt-BR" sz="2400" b="1" dirty="0" smtClean="0"/>
              <a:t>BÁSICA DE </a:t>
            </a:r>
            <a:r>
              <a:rPr lang="pt-BR" sz="2400" b="1" dirty="0"/>
              <a:t>SAÚDE </a:t>
            </a:r>
            <a:r>
              <a:rPr lang="pt-BR" sz="2400" b="1" dirty="0" smtClean="0"/>
              <a:t>MELANCIAS, </a:t>
            </a:r>
            <a:r>
              <a:rPr lang="pt-BR" sz="2400" b="1" dirty="0"/>
              <a:t>SÃO FRANCISCO DO </a:t>
            </a:r>
            <a:r>
              <a:rPr lang="pt-BR" sz="2400" b="1" dirty="0" smtClean="0"/>
              <a:t>PIAUÍ-PI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6461760" cy="1066800"/>
          </a:xfrm>
        </p:spPr>
        <p:txBody>
          <a:bodyPr>
            <a:normAutofit/>
          </a:bodyPr>
          <a:lstStyle/>
          <a:p>
            <a:r>
              <a:rPr lang="pt-BR" sz="2200" dirty="0" smtClean="0"/>
              <a:t>Vanessa </a:t>
            </a:r>
            <a:r>
              <a:rPr lang="pt-BR" sz="2200" dirty="0"/>
              <a:t>F</a:t>
            </a:r>
            <a:r>
              <a:rPr lang="pt-BR" sz="2200" dirty="0" smtClean="0"/>
              <a:t>eitosa Quaresma de Carvalho</a:t>
            </a:r>
          </a:p>
          <a:p>
            <a:r>
              <a:rPr lang="pt-BR" sz="2200" dirty="0" smtClean="0"/>
              <a:t>Orientadora: </a:t>
            </a:r>
            <a:r>
              <a:rPr lang="pt-BR" sz="2200" dirty="0"/>
              <a:t>Patrícia Osório Guerreiro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77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Mutirões nas localidades</a:t>
            </a:r>
            <a:endParaRPr lang="pt-BR" dirty="0"/>
          </a:p>
        </p:txBody>
      </p:sp>
      <p:pic>
        <p:nvPicPr>
          <p:cNvPr id="5" name="Espaço Reservado para Conteúdo 4" descr="C:\Users\Vanessa\Pictures\img140988296268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396044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4427984" y="1700808"/>
            <a:ext cx="3657600" cy="4590288"/>
          </a:xfrm>
        </p:spPr>
        <p:txBody>
          <a:bodyPr>
            <a:normAutofit/>
          </a:bodyPr>
          <a:lstStyle/>
          <a:p>
            <a:r>
              <a:rPr lang="pt-BR" dirty="0"/>
              <a:t>Melancias, Jatobá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smtClean="0"/>
              <a:t>Golfos, </a:t>
            </a:r>
            <a:r>
              <a:rPr lang="pt-BR" dirty="0"/>
              <a:t>Malhada </a:t>
            </a:r>
            <a:r>
              <a:rPr lang="pt-BR" dirty="0" smtClean="0"/>
              <a:t>Grande, Pé-do-Morro, </a:t>
            </a:r>
            <a:r>
              <a:rPr lang="pt-BR" dirty="0"/>
              <a:t>Pobre, </a:t>
            </a:r>
            <a:r>
              <a:rPr lang="pt-BR" dirty="0" smtClean="0"/>
              <a:t>Jenipapeiro, Cantinho, Campo Alto, Lago do Barro, </a:t>
            </a:r>
            <a:r>
              <a:rPr lang="pt-BR" dirty="0" err="1" smtClean="0"/>
              <a:t>Pindova</a:t>
            </a:r>
            <a:r>
              <a:rPr lang="pt-BR" dirty="0" smtClean="0"/>
              <a:t> </a:t>
            </a:r>
            <a:r>
              <a:rPr lang="pt-BR" dirty="0"/>
              <a:t>e Queimadas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21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Visitas </a:t>
            </a:r>
            <a:r>
              <a:rPr lang="pt-BR" dirty="0" smtClean="0"/>
              <a:t>domiciliares</a:t>
            </a:r>
            <a:endParaRPr lang="pt-BR" dirty="0"/>
          </a:p>
        </p:txBody>
      </p:sp>
      <p:pic>
        <p:nvPicPr>
          <p:cNvPr id="5" name="Espaço Reservado para Conteúdo 6" descr="C:\Users\Vanessa\Pictures\img141883036241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00808"/>
            <a:ext cx="39604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Pacientes com vulnerabilidades</a:t>
            </a:r>
          </a:p>
          <a:p>
            <a:pPr marL="114300" indent="0">
              <a:buNone/>
            </a:pPr>
            <a:endParaRPr lang="pt-BR" dirty="0" smtClean="0"/>
          </a:p>
          <a:p>
            <a:r>
              <a:rPr lang="pt-BR" dirty="0" smtClean="0"/>
              <a:t>Nas localidades </a:t>
            </a:r>
            <a:r>
              <a:rPr lang="pt-BR" dirty="0" smtClean="0"/>
              <a:t>que receberam mutirões e em</a:t>
            </a:r>
            <a:r>
              <a:rPr lang="pt-BR" dirty="0" smtClean="0"/>
              <a:t> Retiro</a:t>
            </a:r>
            <a:r>
              <a:rPr lang="pt-BR" dirty="0" smtClean="0"/>
              <a:t>, Baixa Velha, Caraíbas, Tinguis, Jurema Preta, Gado Velhaco, </a:t>
            </a:r>
            <a:r>
              <a:rPr lang="pt-BR" dirty="0" smtClean="0"/>
              <a:t>Branca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5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4600" dirty="0" smtClean="0"/>
              <a:t/>
            </a:r>
            <a:br>
              <a:rPr lang="pt-BR" sz="4600" dirty="0" smtClean="0"/>
            </a:br>
            <a:r>
              <a:rPr lang="pt-BR" sz="4600" dirty="0"/>
              <a:t/>
            </a:r>
            <a:br>
              <a:rPr lang="pt-BR" sz="4600" dirty="0"/>
            </a:br>
            <a:r>
              <a:rPr lang="pt-BR" sz="4600" dirty="0" smtClean="0"/>
              <a:t/>
            </a:r>
            <a:br>
              <a:rPr lang="pt-BR" sz="4600" dirty="0" smtClean="0"/>
            </a:br>
            <a:r>
              <a:rPr lang="pt-BR" sz="4600" dirty="0"/>
              <a:t/>
            </a:r>
            <a:br>
              <a:rPr lang="pt-BR" sz="4600" dirty="0"/>
            </a:br>
            <a:r>
              <a:rPr lang="pt-BR" sz="5100" dirty="0" smtClean="0"/>
              <a:t>Objetivos</a:t>
            </a:r>
            <a:r>
              <a:rPr lang="pt-BR" sz="5100" dirty="0"/>
              <a:t>, metas e resultados</a:t>
            </a:r>
            <a:r>
              <a:rPr lang="pt-BR" sz="4600" dirty="0"/>
              <a:t/>
            </a:r>
            <a:br>
              <a:rPr lang="pt-BR" sz="4600" dirty="0"/>
            </a:br>
            <a:endParaRPr lang="pt-BR" sz="4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Resultados obtidos através de planilha de coleta de dados ao longo da intervenção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99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1: Ampliar a cobertura aos hipertensos e/ou diabéticos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86808" cy="639762"/>
          </a:xfrm>
        </p:spPr>
        <p:txBody>
          <a:bodyPr/>
          <a:lstStyle/>
          <a:p>
            <a:pPr algn="l"/>
            <a:r>
              <a:rPr lang="pt-BR" sz="1600" dirty="0"/>
              <a:t>Gráfico 1 – Cobertura do programa de atenção ao hipertenso na unidade de </a:t>
            </a:r>
            <a:r>
              <a:rPr lang="pt-BR" sz="1600" dirty="0" smtClean="0"/>
              <a:t>saúde</a:t>
            </a:r>
            <a:endParaRPr lang="pt-BR" sz="1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Espaço Reservado para Conteúdo 1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000" dirty="0" smtClean="0">
                <a:solidFill>
                  <a:srgbClr val="C00000"/>
                </a:solidFill>
              </a:rPr>
              <a:t>Meta 1.1: </a:t>
            </a:r>
            <a:r>
              <a:rPr lang="pt-BR" sz="3000" dirty="0"/>
              <a:t>Cadastrar 67% dos hipertensos da área de abrangência no Programa de Atenção à Hipertensão Arterial e à Diabetes Mellitus da unidade de </a:t>
            </a:r>
            <a:r>
              <a:rPr lang="pt-BR" sz="3000" dirty="0" smtClean="0"/>
              <a:t>saúde</a:t>
            </a:r>
          </a:p>
          <a:p>
            <a:endParaRPr lang="pt-BR" sz="3000" dirty="0">
              <a:solidFill>
                <a:srgbClr val="C00000"/>
              </a:solidFill>
            </a:endParaRPr>
          </a:p>
          <a:p>
            <a:r>
              <a:rPr lang="pt-BR" sz="3000" dirty="0" smtClean="0">
                <a:solidFill>
                  <a:srgbClr val="C00000"/>
                </a:solidFill>
              </a:rPr>
              <a:t>Resultado: </a:t>
            </a:r>
            <a:r>
              <a:rPr lang="pt-BR" sz="3000" dirty="0" smtClean="0"/>
              <a:t>47% no início (138) </a:t>
            </a:r>
            <a:r>
              <a:rPr lang="pt-BR" sz="3000" dirty="0" smtClean="0">
                <a:sym typeface="Wingdings" panose="05000000000000000000" pitchFamily="2" charset="2"/>
              </a:rPr>
              <a:t> </a:t>
            </a:r>
            <a:r>
              <a:rPr lang="pt-BR" sz="3000" dirty="0" smtClean="0"/>
              <a:t>81% após intervenção (181)</a:t>
            </a:r>
            <a:endParaRPr lang="pt-BR" sz="3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1: Ampliar a cobertura aos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86808" cy="639762"/>
          </a:xfrm>
        </p:spPr>
        <p:txBody>
          <a:bodyPr/>
          <a:lstStyle/>
          <a:p>
            <a:pPr algn="l"/>
            <a:r>
              <a:rPr lang="pt-BR" sz="1600" dirty="0"/>
              <a:t>Gráfico 2 - Cobertura do programa de atenção ao diabético na unidade de </a:t>
            </a:r>
            <a:r>
              <a:rPr lang="pt-BR" sz="1600" dirty="0" smtClean="0"/>
              <a:t>saúde</a:t>
            </a:r>
            <a:endParaRPr lang="pt-BR" sz="16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1.2: </a:t>
            </a:r>
            <a:r>
              <a:rPr lang="pt-BR" dirty="0" smtClean="0"/>
              <a:t>Cadastrar </a:t>
            </a:r>
            <a:r>
              <a:rPr lang="pt-BR" dirty="0"/>
              <a:t>51% dos diabéticos da área de abrangência no Programa de Atenção à Hipertensão Arterial e à Diabetes Mellitus da unidade de </a:t>
            </a:r>
            <a:r>
              <a:rPr lang="pt-BR" dirty="0" smtClean="0"/>
              <a:t>saúde</a:t>
            </a:r>
          </a:p>
          <a:p>
            <a:pPr marL="11430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Resultado: </a:t>
            </a:r>
            <a:r>
              <a:rPr lang="pt-BR" dirty="0" smtClean="0">
                <a:sym typeface="Wingdings" panose="05000000000000000000" pitchFamily="2" charset="2"/>
              </a:rPr>
              <a:t>31% no início (26) 65% após intervenção (36)</a:t>
            </a:r>
            <a:endParaRPr lang="pt-BR" dirty="0"/>
          </a:p>
          <a:p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diabéticos. 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330824" cy="639762"/>
          </a:xfrm>
        </p:spPr>
        <p:txBody>
          <a:bodyPr/>
          <a:lstStyle/>
          <a:p>
            <a:pPr algn="l"/>
            <a:r>
              <a:rPr lang="pt-BR" sz="1600" dirty="0"/>
              <a:t>Gráfico 3 - Proporção de hipertensos com o exame clínico em dia de acordo com o </a:t>
            </a:r>
            <a:r>
              <a:rPr lang="pt-BR" sz="1600" dirty="0" smtClean="0"/>
              <a:t>protocolo</a:t>
            </a:r>
            <a:endParaRPr lang="pt-BR" sz="16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2.1:</a:t>
            </a:r>
            <a:r>
              <a:rPr lang="pt-BR" dirty="0" smtClean="0"/>
              <a:t> Realizar </a:t>
            </a:r>
            <a:r>
              <a:rPr lang="pt-BR" dirty="0"/>
              <a:t>exame clínico apropriado em 100% dos </a:t>
            </a:r>
            <a:r>
              <a:rPr lang="pt-BR" dirty="0" smtClean="0"/>
              <a:t>hipertensos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94% dos hipertensos (170)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6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</a:t>
            </a:r>
            <a:r>
              <a:rPr lang="pt-BR" sz="3600" dirty="0" smtClean="0"/>
              <a:t>diabéticos 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4840" cy="639762"/>
          </a:xfrm>
        </p:spPr>
        <p:txBody>
          <a:bodyPr/>
          <a:lstStyle/>
          <a:p>
            <a:pPr algn="l"/>
            <a:r>
              <a:rPr lang="pt-BR" sz="1600" dirty="0"/>
              <a:t>Gráfico 4 - Proporção de diabéticos com o exame clínico em dia de acordo com o </a:t>
            </a:r>
            <a:r>
              <a:rPr lang="pt-BR" sz="1600" dirty="0" smtClean="0"/>
              <a:t>protocolo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2.2: </a:t>
            </a:r>
            <a:r>
              <a:rPr lang="pt-BR" dirty="0"/>
              <a:t>Realizar exame clínico apropriado em 100% dos </a:t>
            </a:r>
            <a:r>
              <a:rPr lang="pt-BR" dirty="0" smtClean="0"/>
              <a:t>diabéticos 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94% dos diabéticos (34)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1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618856" cy="639762"/>
          </a:xfrm>
        </p:spPr>
        <p:txBody>
          <a:bodyPr/>
          <a:lstStyle/>
          <a:p>
            <a:pPr algn="l"/>
            <a:r>
              <a:rPr lang="pt-BR" sz="1600" dirty="0"/>
              <a:t>Gráfico 5 - Proporção de hipertensos com os exames complementares em dia de acordo com o </a:t>
            </a:r>
            <a:r>
              <a:rPr lang="pt-BR" sz="1600" dirty="0" smtClean="0"/>
              <a:t>protocolo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2.3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a 100% dos hipertensos a realização de exames complementares em dia de acordo com o protocolo do Ministério da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62% dos hipertensos (113)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5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46848" cy="639762"/>
          </a:xfrm>
        </p:spPr>
        <p:txBody>
          <a:bodyPr/>
          <a:lstStyle/>
          <a:p>
            <a:pPr algn="l"/>
            <a:r>
              <a:rPr lang="pt-BR" sz="1600" dirty="0"/>
              <a:t>Gráfico 6 - Proporção de diabéticos com os exames complementares em dia de acordo com o </a:t>
            </a:r>
            <a:r>
              <a:rPr lang="pt-BR" sz="1600" dirty="0" smtClean="0"/>
              <a:t>protocolo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2.4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a 100% dos diabéticos a realização de exames complementares em dia de acordo com o </a:t>
            </a:r>
            <a:r>
              <a:rPr lang="pt-BR" dirty="0" smtClean="0"/>
              <a:t>protocolo</a:t>
            </a:r>
          </a:p>
          <a:p>
            <a:endParaRPr lang="pt-BR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pt-BR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Resultado: </a:t>
            </a:r>
            <a:r>
              <a:rPr lang="pt-BR" dirty="0" smtClean="0">
                <a:sym typeface="Wingdings" panose="05000000000000000000" pitchFamily="2" charset="2"/>
              </a:rPr>
              <a:t>62% dos diabéticos (23)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78896" cy="639762"/>
          </a:xfrm>
        </p:spPr>
        <p:txBody>
          <a:bodyPr/>
          <a:lstStyle/>
          <a:p>
            <a:pPr algn="l"/>
            <a:r>
              <a:rPr lang="pt-BR" sz="1600" dirty="0"/>
              <a:t>Gráfico 7 - Proporção de hipertensos 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2.5:</a:t>
            </a:r>
            <a:r>
              <a:rPr lang="pt-BR" dirty="0" smtClean="0"/>
              <a:t> Priorizar </a:t>
            </a:r>
            <a:r>
              <a:rPr lang="pt-BR" dirty="0"/>
              <a:t>a prescrição de medicamentos da farmácia popular para 100% dos hipertensos cadastrados na unidade de </a:t>
            </a:r>
            <a:r>
              <a:rPr lang="pt-BR" dirty="0" smtClean="0"/>
              <a:t>saúde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90% dos hipertensos (144)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Alta prevalência de HAS</a:t>
            </a:r>
          </a:p>
          <a:p>
            <a:r>
              <a:rPr lang="pt-BR" sz="2800" dirty="0" smtClean="0"/>
              <a:t>Complicações com alta morbimortalidade</a:t>
            </a:r>
          </a:p>
          <a:p>
            <a:r>
              <a:rPr lang="pt-BR" sz="2800" dirty="0" smtClean="0"/>
              <a:t>Sensíveis às ações da atenção primária à saúde</a:t>
            </a:r>
          </a:p>
          <a:p>
            <a:endParaRPr lang="pt-BR" sz="2400" dirty="0"/>
          </a:p>
        </p:txBody>
      </p:sp>
      <p:pic>
        <p:nvPicPr>
          <p:cNvPr id="1027" name="Picture 3" descr="C:\Users\Vanessa\Desktop\i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0468"/>
            <a:ext cx="2808313" cy="14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nessa\Desktop\I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533200"/>
            <a:ext cx="2160240" cy="16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nessa\Desktop\da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33200"/>
            <a:ext cx="2178943" cy="16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78896" cy="639762"/>
          </a:xfrm>
        </p:spPr>
        <p:txBody>
          <a:bodyPr/>
          <a:lstStyle/>
          <a:p>
            <a:pPr algn="l"/>
            <a:r>
              <a:rPr lang="pt-BR" sz="1600" dirty="0"/>
              <a:t>Gráfico 8 - Proporção de diabéticos 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Meta 2.6</a:t>
            </a:r>
            <a:r>
              <a:rPr lang="pt-BR" dirty="0">
                <a:solidFill>
                  <a:schemeClr val="tx2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Priorizar a prescrição de medicamentos da farmácia popular para 100% dos diabéticos cadastrados na unidade de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87,5% dos diabéticos (28)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618856" cy="639762"/>
          </a:xfrm>
        </p:spPr>
        <p:txBody>
          <a:bodyPr/>
          <a:lstStyle/>
          <a:p>
            <a:pPr algn="l"/>
            <a:r>
              <a:rPr lang="pt-BR" sz="1600" dirty="0"/>
              <a:t>Gráfico 9 - Proporção de hipertensos com avaliação da necessidade de atendimento </a:t>
            </a:r>
            <a:r>
              <a:rPr lang="pt-BR" sz="1600" dirty="0" smtClean="0"/>
              <a:t>odontológico.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2.7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/>
              <a:t>Realizar avaliação da necessidade de atendimento odontológico em 100% dos </a:t>
            </a:r>
            <a:r>
              <a:rPr lang="pt-BR" dirty="0" smtClean="0"/>
              <a:t>hipertensos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hipertensos (170)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2: Melhorar a qualidade da atenção a hipertensos e/ou diabéticos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4840" cy="639762"/>
          </a:xfrm>
        </p:spPr>
        <p:txBody>
          <a:bodyPr/>
          <a:lstStyle/>
          <a:p>
            <a:pPr algn="l"/>
            <a:r>
              <a:rPr lang="pt-BR" sz="1600" dirty="0"/>
              <a:t>Gráfico 10 - Proporção de diabéticos com avaliação da necessidade de atendimento </a:t>
            </a:r>
            <a:r>
              <a:rPr lang="pt-BR" sz="1600" dirty="0" smtClean="0"/>
              <a:t>odontológico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2.8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Realizar avaliação da necessidade de atendimento odontológico em 100% dos </a:t>
            </a:r>
            <a:r>
              <a:rPr lang="pt-BR" dirty="0" smtClean="0"/>
              <a:t>diabéticos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0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97688" cy="936104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Objetivo 3. Melhorar a adesão de hipertensos e/ou </a:t>
            </a:r>
            <a:r>
              <a:rPr lang="pt-BR" sz="3600" dirty="0" smtClean="0"/>
              <a:t>diabéticos ao programa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600" dirty="0"/>
              <a:t>Gráfico 11 - Proporção de hipertensos faltosos às consultas com busca </a:t>
            </a:r>
            <a:r>
              <a:rPr lang="pt-BR" sz="1600" dirty="0" smtClean="0"/>
              <a:t>ativa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3.1:</a:t>
            </a:r>
            <a:r>
              <a:rPr lang="pt-BR" dirty="0" smtClean="0"/>
              <a:t>  </a:t>
            </a:r>
            <a:r>
              <a:rPr lang="pt-BR" dirty="0"/>
              <a:t>Buscar 100% dos hipertensos faltosos às consultas na unidade de saúde conforme a periodicidade </a:t>
            </a:r>
            <a:r>
              <a:rPr lang="pt-BR" dirty="0" smtClean="0"/>
              <a:t>recomendada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100% </a:t>
            </a:r>
            <a:r>
              <a:rPr lang="pt-BR" dirty="0"/>
              <a:t>dos hipertensos (</a:t>
            </a:r>
            <a:r>
              <a:rPr lang="pt-BR" dirty="0" smtClean="0"/>
              <a:t>181)</a:t>
            </a: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2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Objetivo 3. Melhorar a </a:t>
            </a:r>
            <a:r>
              <a:rPr lang="pt-BR" sz="3600" dirty="0"/>
              <a:t>adesão de hipertensos e/ou </a:t>
            </a:r>
            <a:r>
              <a:rPr lang="pt-BR" sz="3600" dirty="0" smtClean="0"/>
              <a:t>diabéticos ao programa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600" dirty="0"/>
              <a:t>Gráfico 12 - Proporção de diabéticos faltosos às consultas com busca </a:t>
            </a:r>
            <a:r>
              <a:rPr lang="pt-BR" sz="1600" dirty="0" smtClean="0"/>
              <a:t>ativa</a:t>
            </a:r>
            <a:endParaRPr lang="pt-BR" sz="1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3.2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/>
              <a:t>Buscar 100% dos diabéticos faltosos às consultas na unidade de saúde conforme a periodicidade </a:t>
            </a:r>
            <a:r>
              <a:rPr lang="pt-BR" dirty="0" smtClean="0"/>
              <a:t>recomendada.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100% dos diabéticos (36)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5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4. Melhorar o registro das </a:t>
            </a:r>
            <a:r>
              <a:rPr lang="pt-BR" sz="3600" dirty="0" smtClean="0"/>
              <a:t>informações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330824" cy="639762"/>
          </a:xfrm>
        </p:spPr>
        <p:txBody>
          <a:bodyPr/>
          <a:lstStyle/>
          <a:p>
            <a:pPr algn="l"/>
            <a:r>
              <a:rPr lang="pt-BR" sz="1600" dirty="0"/>
              <a:t>Gráfico 13 - Proporção de hipertensos com registro adequado na ficha de </a:t>
            </a:r>
            <a:r>
              <a:rPr lang="pt-BR" sz="1600" dirty="0" smtClean="0"/>
              <a:t>acompanhamento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4.1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Manter ficha de acompanhamento de 100% dos hipertensos cadastrados na unidade de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94% </a:t>
            </a:r>
            <a:r>
              <a:rPr lang="pt-BR" dirty="0"/>
              <a:t>dos hipertensos </a:t>
            </a:r>
            <a:r>
              <a:rPr lang="pt-BR" dirty="0" smtClean="0"/>
              <a:t>(170)</a:t>
            </a:r>
            <a:endParaRPr lang="pt-BR" dirty="0"/>
          </a:p>
          <a:p>
            <a:pPr marL="11430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785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4. Melhorar o registro das </a:t>
            </a:r>
            <a:r>
              <a:rPr lang="pt-BR" sz="3600" dirty="0" smtClean="0"/>
              <a:t>informações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330824" cy="639762"/>
          </a:xfrm>
        </p:spPr>
        <p:txBody>
          <a:bodyPr/>
          <a:lstStyle/>
          <a:p>
            <a:pPr algn="l"/>
            <a:r>
              <a:rPr lang="pt-BR" sz="1600" dirty="0"/>
              <a:t>Gráfico 14 - Proporção de diabéticos com registro adequado na ficha de acompanhamento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4.2:</a:t>
            </a:r>
            <a:r>
              <a:rPr lang="pt-BR" dirty="0" smtClean="0"/>
              <a:t> </a:t>
            </a:r>
            <a:r>
              <a:rPr lang="pt-BR" dirty="0"/>
              <a:t>Manter ficha de acompanhamento de 100% dos </a:t>
            </a:r>
            <a:r>
              <a:rPr lang="pt-BR" dirty="0" smtClean="0"/>
              <a:t>diabéticos </a:t>
            </a:r>
            <a:r>
              <a:rPr lang="pt-BR" dirty="0"/>
              <a:t>cadastrados na unidade de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2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Objetivo 5. Mapear </a:t>
            </a:r>
            <a:r>
              <a:rPr lang="pt-BR" sz="3600" dirty="0" smtClean="0"/>
              <a:t>hipertensos e diabéticos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de </a:t>
            </a:r>
            <a:r>
              <a:rPr lang="pt-BR" sz="3600" dirty="0"/>
              <a:t>risco para doença </a:t>
            </a:r>
            <a:r>
              <a:rPr lang="pt-BR" sz="3600" dirty="0" smtClean="0"/>
              <a:t>cardiovascular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78896" cy="639762"/>
          </a:xfrm>
        </p:spPr>
        <p:txBody>
          <a:bodyPr/>
          <a:lstStyle/>
          <a:p>
            <a:pPr algn="l"/>
            <a:r>
              <a:rPr lang="pt-BR" sz="1600" dirty="0"/>
              <a:t>Gráfico 15 - Proporção de hipertensos com estratificação de risco cardiovascular por exame clínico em </a:t>
            </a:r>
            <a:r>
              <a:rPr lang="pt-BR" sz="1600" dirty="0" smtClean="0"/>
              <a:t>dia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5.1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Realizar estratificação do risco cardiovascular em 100% dos hipertensos cadastrados na unidade de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70% dos hipertensos (127)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8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Objetivo 5. </a:t>
            </a:r>
            <a:r>
              <a:rPr lang="pt-BR" sz="3600" dirty="0" smtClean="0"/>
              <a:t>Mapear hipertensos e diabéticos de risco </a:t>
            </a:r>
            <a:r>
              <a:rPr lang="pt-BR" sz="3600" dirty="0"/>
              <a:t>para doença </a:t>
            </a:r>
            <a:r>
              <a:rPr lang="pt-BR" sz="3600" dirty="0" smtClean="0"/>
              <a:t>cardiovascular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834880" cy="639762"/>
          </a:xfrm>
        </p:spPr>
        <p:txBody>
          <a:bodyPr/>
          <a:lstStyle/>
          <a:p>
            <a:pPr algn="l"/>
            <a:r>
              <a:rPr lang="pt-BR" sz="1600" dirty="0"/>
              <a:t>Gráfico 16 - Proporção de diabéticos com estratificação de risco cardiovascular por exame clínico em </a:t>
            </a:r>
            <a:r>
              <a:rPr lang="pt-BR" sz="1600" dirty="0" smtClean="0"/>
              <a:t>dia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5.2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Realizar estratificação do risco cardiovascular em 100% dos diabéticos cadastrados na unidade de </a:t>
            </a:r>
            <a:r>
              <a:rPr lang="pt-BR" dirty="0" smtClean="0"/>
              <a:t>saúde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100% dos diabéticos (36)</a:t>
            </a:r>
          </a:p>
        </p:txBody>
      </p:sp>
    </p:spTree>
    <p:extLst>
      <p:ext uri="{BB962C8B-B14F-4D97-AF65-F5344CB8AC3E}">
        <p14:creationId xmlns:p14="http://schemas.microsoft.com/office/powerpoint/2010/main" val="35113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4840" cy="639762"/>
          </a:xfrm>
        </p:spPr>
        <p:txBody>
          <a:bodyPr/>
          <a:lstStyle/>
          <a:p>
            <a:pPr algn="l"/>
            <a:r>
              <a:rPr lang="pt-BR" sz="1600" dirty="0"/>
              <a:t>Gráfico 17 - Proporção de hipertensos com orientação nutricional sobre alimentação </a:t>
            </a:r>
            <a:r>
              <a:rPr lang="pt-BR" sz="1600" dirty="0" smtClean="0"/>
              <a:t>saudável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6.1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nutricional sobre alimentação saudável a 100% dos </a:t>
            </a:r>
            <a:r>
              <a:rPr lang="pt-BR" dirty="0" smtClean="0"/>
              <a:t>hipertensos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hipertensos (170)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6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São </a:t>
            </a:r>
            <a:r>
              <a:rPr lang="pt-BR" dirty="0"/>
              <a:t>F</a:t>
            </a:r>
            <a:r>
              <a:rPr lang="pt-BR" dirty="0" smtClean="0"/>
              <a:t>rancisco do Piauí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5.570 </a:t>
            </a:r>
            <a:r>
              <a:rPr lang="pt-BR" sz="2800" dirty="0" smtClean="0"/>
              <a:t>habitantes</a:t>
            </a:r>
          </a:p>
          <a:p>
            <a:r>
              <a:rPr lang="pt-BR" sz="2800" dirty="0" smtClean="0"/>
              <a:t>3 equipes de ESF: Médico, enfermeiro, técnico de enfermagem, </a:t>
            </a:r>
            <a:r>
              <a:rPr lang="pt-BR" sz="2800" dirty="0" err="1" smtClean="0"/>
              <a:t>ACSs</a:t>
            </a:r>
            <a:r>
              <a:rPr lang="pt-BR" sz="2800" dirty="0" smtClean="0"/>
              <a:t>, cirurgião-dentista e ACD</a:t>
            </a:r>
          </a:p>
          <a:p>
            <a:r>
              <a:rPr lang="pt-BR" sz="2800" dirty="0" smtClean="0"/>
              <a:t>1 NASF: Psicóloga, fisioterapeuta e nutricionista</a:t>
            </a:r>
          </a:p>
          <a:p>
            <a:endParaRPr lang="pt-BR" sz="2800" dirty="0" smtClean="0"/>
          </a:p>
          <a:p>
            <a:r>
              <a:rPr lang="pt-BR" sz="2800" dirty="0" smtClean="0"/>
              <a:t>Um hospital de pequeno porte</a:t>
            </a:r>
          </a:p>
          <a:p>
            <a:r>
              <a:rPr lang="pt-BR" sz="2800" dirty="0" smtClean="0"/>
              <a:t>Duas ambulâncias básicas do SAMU</a:t>
            </a:r>
          </a:p>
          <a:p>
            <a:r>
              <a:rPr lang="pt-BR" sz="2800" dirty="0" smtClean="0"/>
              <a:t>CRAS, Conselho tutelar</a:t>
            </a:r>
          </a:p>
        </p:txBody>
      </p:sp>
    </p:spTree>
    <p:extLst>
      <p:ext uri="{BB962C8B-B14F-4D97-AF65-F5344CB8AC3E}">
        <p14:creationId xmlns:p14="http://schemas.microsoft.com/office/powerpoint/2010/main" val="10109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4840" cy="639762"/>
          </a:xfrm>
        </p:spPr>
        <p:txBody>
          <a:bodyPr/>
          <a:lstStyle/>
          <a:p>
            <a:pPr algn="l"/>
            <a:r>
              <a:rPr lang="pt-BR" sz="1600" dirty="0"/>
              <a:t>Gráfico 18 - Proporção de diabéticos com orientação nutricional sobre alimentação </a:t>
            </a:r>
            <a:r>
              <a:rPr lang="pt-BR" sz="1600" dirty="0" smtClean="0"/>
              <a:t>saudável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6.2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nutricional sobre alimentação saudável a 100% dos </a:t>
            </a:r>
            <a:r>
              <a:rPr lang="pt-BR" dirty="0" smtClean="0"/>
              <a:t>diabéticos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0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690864" cy="639762"/>
          </a:xfrm>
        </p:spPr>
        <p:txBody>
          <a:bodyPr/>
          <a:lstStyle/>
          <a:p>
            <a:pPr algn="l"/>
            <a:r>
              <a:rPr lang="pt-BR" sz="1600" dirty="0"/>
              <a:t>Gráfico 19 - Proporção de hipertensos com orientação sobre a prática de  atividade física </a:t>
            </a:r>
            <a:r>
              <a:rPr lang="pt-BR" sz="1600" dirty="0" smtClean="0"/>
              <a:t>regular</a:t>
            </a:r>
            <a:endParaRPr lang="pt-BR" sz="1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6.3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em relação à prática regular de atividade física a 100% dos pacientes </a:t>
            </a:r>
            <a:r>
              <a:rPr lang="pt-BR" dirty="0" smtClean="0"/>
              <a:t>hipertensos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hipertensos (170)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9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762872" cy="639762"/>
          </a:xfrm>
        </p:spPr>
        <p:txBody>
          <a:bodyPr/>
          <a:lstStyle/>
          <a:p>
            <a:pPr algn="l"/>
            <a:r>
              <a:rPr lang="pt-BR" sz="1600" dirty="0"/>
              <a:t>Gráfico 20 - Proporção de diabéticos que receberam orientação sobre a prática de atividade física </a:t>
            </a:r>
            <a:r>
              <a:rPr lang="pt-BR" sz="1600" dirty="0" smtClean="0"/>
              <a:t>regular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6.4:</a:t>
            </a:r>
            <a:r>
              <a:rPr lang="pt-BR" dirty="0" smtClean="0"/>
              <a:t> </a:t>
            </a:r>
            <a:r>
              <a:rPr lang="pt-BR" dirty="0"/>
              <a:t>Garantir orientação em relação à prática regular de atividade física a 100% dos pacientes </a:t>
            </a:r>
            <a:r>
              <a:rPr lang="pt-BR" dirty="0" smtClean="0"/>
              <a:t>diabéticos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8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618856" cy="639762"/>
          </a:xfrm>
        </p:spPr>
        <p:txBody>
          <a:bodyPr/>
          <a:lstStyle/>
          <a:p>
            <a:pPr algn="l"/>
            <a:r>
              <a:rPr lang="pt-BR" sz="1600" dirty="0"/>
              <a:t>Gráfico 21 - Proporção de hipertensos que receberam orientação sobre os riscos do </a:t>
            </a:r>
            <a:r>
              <a:rPr lang="pt-BR" sz="1600" dirty="0" smtClean="0"/>
              <a:t>tabagismo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6.5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sobre os riscos do tabagismo a 100% dos pacientes </a:t>
            </a:r>
            <a:r>
              <a:rPr lang="pt-BR" dirty="0" smtClean="0"/>
              <a:t>hipertensos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hipertensos (170)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9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/>
              <a:t>Objetivo </a:t>
            </a:r>
            <a:r>
              <a:rPr lang="pt-BR" sz="3600" dirty="0"/>
              <a:t>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46848" cy="639762"/>
          </a:xfrm>
        </p:spPr>
        <p:txBody>
          <a:bodyPr/>
          <a:lstStyle/>
          <a:p>
            <a:pPr algn="l"/>
            <a:r>
              <a:rPr lang="pt-BR" sz="1600" dirty="0"/>
              <a:t>Gráfico 22 - Proporção de diabéticos que receberam orientação sobre os riscos do </a:t>
            </a:r>
            <a:r>
              <a:rPr lang="pt-BR" sz="1600" dirty="0" smtClean="0"/>
              <a:t>tabagismo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6.6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sobre os riscos do tabagismo a 100% dos pacientes </a:t>
            </a:r>
            <a:r>
              <a:rPr lang="pt-BR" dirty="0" smtClean="0"/>
              <a:t>diabéticos.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5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639762"/>
          </a:xfrm>
        </p:spPr>
        <p:txBody>
          <a:bodyPr/>
          <a:lstStyle/>
          <a:p>
            <a:pPr algn="l"/>
            <a:r>
              <a:rPr lang="pt-BR" sz="1600" dirty="0"/>
              <a:t>Gráfico 23 - Proporção de hipertensos que receberam orientação sobre higiene </a:t>
            </a:r>
            <a:r>
              <a:rPr lang="pt-BR" sz="1600" dirty="0" smtClean="0"/>
              <a:t>bucal</a:t>
            </a:r>
            <a:endParaRPr lang="pt-BR" sz="16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6.7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sobre higiene bucal a 100% dos pacientes </a:t>
            </a:r>
            <a:r>
              <a:rPr lang="pt-BR" dirty="0" smtClean="0"/>
              <a:t>hipertensos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hipertensos (170)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Objetivo 6. Promover a saúde de hipertensos e </a:t>
            </a:r>
            <a:r>
              <a:rPr lang="pt-BR" sz="3600" dirty="0" smtClean="0"/>
              <a:t>diabéticos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98776" cy="639762"/>
          </a:xfrm>
        </p:spPr>
        <p:txBody>
          <a:bodyPr/>
          <a:lstStyle/>
          <a:p>
            <a:pPr algn="l"/>
            <a:r>
              <a:rPr lang="pt-BR" sz="1600" dirty="0"/>
              <a:t>Gráfico 24 - Proporção de diabéticos que receberam orientação sobre higiene </a:t>
            </a:r>
            <a:r>
              <a:rPr lang="pt-BR" sz="1600" dirty="0" smtClean="0"/>
              <a:t>bucal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Meta 6.8</a:t>
            </a:r>
            <a:r>
              <a:rPr lang="pt-BR" dirty="0">
                <a:solidFill>
                  <a:srgbClr val="C00000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/>
              <a:t>Garantir orientação sobre higiene bucal a 100% dos pacientes </a:t>
            </a:r>
            <a:r>
              <a:rPr lang="pt-BR" dirty="0" smtClean="0"/>
              <a:t>diabéticos</a:t>
            </a:r>
          </a:p>
          <a:p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Resultado: </a:t>
            </a:r>
            <a:r>
              <a:rPr lang="pt-BR" dirty="0" smtClean="0"/>
              <a:t>94</a:t>
            </a:r>
            <a:r>
              <a:rPr lang="pt-BR" dirty="0"/>
              <a:t>% dos diabéticos (34)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0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</a:t>
            </a:r>
            <a:r>
              <a:rPr lang="pt-BR" dirty="0" smtClean="0"/>
              <a:t>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Cobertura ampliada em 34% para HAS e DM</a:t>
            </a:r>
          </a:p>
          <a:p>
            <a:r>
              <a:rPr lang="pt-BR" sz="2400" dirty="0" smtClean="0"/>
              <a:t>Melhoria importante dos indicadores de qualidade</a:t>
            </a:r>
          </a:p>
          <a:p>
            <a:r>
              <a:rPr lang="pt-BR" sz="2400" dirty="0" smtClean="0"/>
              <a:t>Aproximação entre ações e a comunidade</a:t>
            </a:r>
          </a:p>
          <a:p>
            <a:r>
              <a:rPr lang="pt-BR" sz="2400" dirty="0" smtClean="0"/>
              <a:t>Incorporação das ações à rotina do serviço</a:t>
            </a:r>
          </a:p>
          <a:p>
            <a:r>
              <a:rPr lang="pt-BR" sz="2400" dirty="0" smtClean="0"/>
              <a:t>Experiências para a equipe de saúde</a:t>
            </a:r>
          </a:p>
          <a:p>
            <a:r>
              <a:rPr lang="pt-BR" sz="2400" dirty="0" smtClean="0"/>
              <a:t>Discussão sobre grupos educativos regulares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32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Humanização</a:t>
            </a:r>
          </a:p>
          <a:p>
            <a:r>
              <a:rPr lang="pt-BR" sz="2400" dirty="0" smtClean="0"/>
              <a:t>Visão ampliada de saúde</a:t>
            </a:r>
          </a:p>
          <a:p>
            <a:r>
              <a:rPr lang="pt-BR" sz="2400" dirty="0" smtClean="0"/>
              <a:t>Adaptação ao meio sociocultural</a:t>
            </a:r>
          </a:p>
          <a:p>
            <a:endParaRPr lang="pt-BR" sz="2400" dirty="0"/>
          </a:p>
        </p:txBody>
      </p:sp>
      <p:pic>
        <p:nvPicPr>
          <p:cNvPr id="2050" name="Picture 2" descr="C:\Users\Vanessa\Pictures\20140924_095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56992"/>
            <a:ext cx="2160240" cy="15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nessa\Pictures\out celular\20140917_10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69" y="1412776"/>
            <a:ext cx="2111818" cy="13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nessa\Pictures\out celular\20141022_105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089534"/>
            <a:ext cx="2664297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nessa\Pictures\IMG-20141015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83" y="4365104"/>
            <a:ext cx="1212052" cy="20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anessa\Pictures\out celular\20140924_0958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653136"/>
            <a:ext cx="2736305" cy="15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079894"/>
            <a:ext cx="7620000" cy="1143000"/>
          </a:xfrm>
        </p:spPr>
        <p:txBody>
          <a:bodyPr/>
          <a:lstStyle/>
          <a:p>
            <a:pPr algn="ctr"/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548680"/>
            <a:ext cx="7620000" cy="41044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i="1" dirty="0" smtClean="0"/>
          </a:p>
          <a:p>
            <a:pPr marL="114300" indent="0" algn="r">
              <a:buNone/>
            </a:pPr>
            <a:r>
              <a:rPr lang="pt-BR" sz="2800" i="1" dirty="0" smtClean="0"/>
              <a:t>“A </a:t>
            </a:r>
            <a:r>
              <a:rPr lang="pt-BR" sz="2800" i="1" dirty="0"/>
              <a:t>tarefa não é tanto ver aquilo que ninguém viu, mas pensar o que ninguém ainda pensou sobre aquilo que todo mundo vê.” </a:t>
            </a:r>
            <a:endParaRPr lang="pt-BR" sz="2800" dirty="0"/>
          </a:p>
          <a:p>
            <a:pPr marL="114300" indent="0" algn="r">
              <a:buNone/>
            </a:pPr>
            <a:r>
              <a:rPr lang="pt-BR" sz="2800" dirty="0" smtClean="0"/>
              <a:t>Arthur </a:t>
            </a:r>
            <a:r>
              <a:rPr lang="pt-BR" sz="2800" dirty="0" err="1"/>
              <a:t>Schopenhauer</a:t>
            </a:r>
            <a:r>
              <a:rPr lang="pt-BR" sz="2800" dirty="0"/>
              <a:t> </a:t>
            </a:r>
            <a:endParaRPr lang="pt-BR" sz="2800" dirty="0" smtClean="0"/>
          </a:p>
          <a:p>
            <a:pPr marL="114300" indent="0" algn="r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1026" name="Picture 2" descr="C:\Users\Vanessa\Pictures\20140715_112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6881"/>
            <a:ext cx="3672408" cy="19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PS de Melancias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Área rural</a:t>
            </a:r>
          </a:p>
          <a:p>
            <a:r>
              <a:rPr lang="pt-BR" dirty="0" smtClean="0"/>
              <a:t>1.463 habitantes</a:t>
            </a:r>
          </a:p>
          <a:p>
            <a:r>
              <a:rPr lang="pt-BR" dirty="0" smtClean="0"/>
              <a:t>Cerca de 40 localidades  </a:t>
            </a:r>
          </a:p>
          <a:p>
            <a:r>
              <a:rPr lang="pt-BR" dirty="0" smtClean="0"/>
              <a:t>ESF + NASF</a:t>
            </a:r>
          </a:p>
          <a:p>
            <a:r>
              <a:rPr lang="pt-BR" dirty="0" smtClean="0"/>
              <a:t>Dificuldades de transporte e comunicação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9099" t="25081" r="35471" b="31686"/>
          <a:stretch/>
        </p:blipFill>
        <p:spPr bwMode="auto">
          <a:xfrm>
            <a:off x="3851920" y="2060848"/>
            <a:ext cx="432048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HAS e DM no P</a:t>
            </a:r>
            <a:r>
              <a:rPr lang="pt-BR" dirty="0"/>
              <a:t>S</a:t>
            </a:r>
            <a:r>
              <a:rPr lang="pt-BR" dirty="0" smtClean="0"/>
              <a:t> de Melancias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Cobertura de 47% para HAS e 31% para DM</a:t>
            </a:r>
          </a:p>
          <a:p>
            <a:r>
              <a:rPr lang="pt-BR" sz="2800" dirty="0" smtClean="0"/>
              <a:t>Ausência de registros adequados, sem possibilidade de avaliar indicadores de qualidade</a:t>
            </a:r>
          </a:p>
          <a:p>
            <a:r>
              <a:rPr lang="pt-BR" sz="2800" dirty="0" smtClean="0"/>
              <a:t>Monitoramento e busca ativa com falhas</a:t>
            </a:r>
          </a:p>
          <a:p>
            <a:r>
              <a:rPr lang="pt-BR" sz="2800" dirty="0" smtClean="0"/>
              <a:t>Ausência de grupos educativos fixos</a:t>
            </a:r>
          </a:p>
          <a:p>
            <a:r>
              <a:rPr lang="pt-BR" sz="2800" dirty="0" smtClean="0"/>
              <a:t>Insumos insuficientes</a:t>
            </a:r>
          </a:p>
          <a:p>
            <a:r>
              <a:rPr lang="pt-BR" sz="2800" dirty="0" smtClean="0"/>
              <a:t>Farmácia na UBS com deficiências no estoque</a:t>
            </a:r>
          </a:p>
          <a:p>
            <a:r>
              <a:rPr lang="pt-BR" sz="2800" dirty="0" smtClean="0"/>
              <a:t>Exames em área urbana ou outros municípios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37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Melhorar a atenção à saúde dos portadores de hipertensão arterial sistêmica e diabetes mellitus da unidade </a:t>
            </a:r>
            <a:r>
              <a:rPr lang="pt-BR" sz="2800" dirty="0" smtClean="0"/>
              <a:t>básica de saúde </a:t>
            </a:r>
            <a:r>
              <a:rPr lang="pt-BR" sz="2800" dirty="0"/>
              <a:t>de Melancias, em São Francisco do Piauí-PI.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98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600" dirty="0" smtClean="0"/>
              <a:t/>
            </a:r>
            <a:br>
              <a:rPr lang="pt-BR" sz="4600" dirty="0" smtClean="0"/>
            </a:br>
            <a:r>
              <a:rPr lang="pt-BR" sz="4600" dirty="0" smtClean="0"/>
              <a:t/>
            </a:r>
            <a:br>
              <a:rPr lang="pt-BR" sz="4600" dirty="0" smtClean="0"/>
            </a:br>
            <a:r>
              <a:rPr lang="pt-BR" sz="4600" dirty="0" smtClean="0"/>
              <a:t/>
            </a:r>
            <a:br>
              <a:rPr lang="pt-BR" sz="4600" dirty="0" smtClean="0"/>
            </a:br>
            <a:r>
              <a:rPr lang="pt-BR" sz="4600" dirty="0" smtClean="0"/>
              <a:t>Metodologia</a:t>
            </a:r>
            <a:endParaRPr lang="pt-BR" sz="4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Projeto de intervenção realizado entre 11 de agosto e </a:t>
            </a:r>
            <a:r>
              <a:rPr lang="pt-BR" sz="2800" dirty="0"/>
              <a:t>30 de outubro de </a:t>
            </a:r>
            <a:r>
              <a:rPr lang="pt-BR" sz="2800" dirty="0" smtClean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13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Reuniões de </a:t>
            </a:r>
            <a:r>
              <a:rPr lang="pt-BR" dirty="0" smtClean="0"/>
              <a:t>equipe</a:t>
            </a:r>
            <a:endParaRPr lang="pt-BR" dirty="0"/>
          </a:p>
        </p:txBody>
      </p:sp>
      <p:pic>
        <p:nvPicPr>
          <p:cNvPr id="4" name="Espaço Reservado para Conteúdo 3" descr="C:\Users\Vanessa\AppData\Local\Microsoft\Windows\Temporary Internet Files\Content.Word\img141883137457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00808"/>
            <a:ext cx="417646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Levantamento de prontuários, atualização cadastral </a:t>
            </a:r>
            <a:r>
              <a:rPr lang="pt-BR" dirty="0"/>
              <a:t>e </a:t>
            </a:r>
            <a:r>
              <a:rPr lang="pt-BR" dirty="0" smtClean="0"/>
              <a:t>inclusão </a:t>
            </a:r>
            <a:r>
              <a:rPr lang="pt-BR" dirty="0"/>
              <a:t>no </a:t>
            </a:r>
            <a:r>
              <a:rPr lang="pt-BR" dirty="0" smtClean="0"/>
              <a:t>programa</a:t>
            </a:r>
          </a:p>
          <a:p>
            <a:r>
              <a:rPr lang="pt-BR" dirty="0" smtClean="0"/>
              <a:t>Discussão de casos </a:t>
            </a:r>
          </a:p>
          <a:p>
            <a:r>
              <a:rPr lang="pt-BR" dirty="0" smtClean="0"/>
              <a:t>Capacitação profissional</a:t>
            </a:r>
          </a:p>
          <a:p>
            <a:r>
              <a:rPr lang="pt-BR" dirty="0" smtClean="0"/>
              <a:t>Programação de estratégias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Mutirões nas localidades</a:t>
            </a:r>
            <a:endParaRPr lang="pt-BR" dirty="0"/>
          </a:p>
        </p:txBody>
      </p:sp>
      <p:pic>
        <p:nvPicPr>
          <p:cNvPr id="5" name="Espaço Reservado para Conteúdo 4" descr="C:\Users\Vanessa\Pictures\img141883018256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84784"/>
            <a:ext cx="374441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Educação em saúde</a:t>
            </a:r>
          </a:p>
          <a:p>
            <a:r>
              <a:rPr lang="pt-BR" dirty="0" smtClean="0"/>
              <a:t>Busca ativa</a:t>
            </a:r>
          </a:p>
          <a:p>
            <a:r>
              <a:rPr lang="pt-BR" dirty="0"/>
              <a:t>Rastreamento</a:t>
            </a:r>
          </a:p>
          <a:p>
            <a:r>
              <a:rPr lang="pt-BR" dirty="0" smtClean="0"/>
              <a:t>Atendimento clínico</a:t>
            </a:r>
          </a:p>
          <a:p>
            <a:r>
              <a:rPr lang="pt-BR" dirty="0" smtClean="0"/>
              <a:t>Avaliação do tratamento</a:t>
            </a:r>
          </a:p>
          <a:p>
            <a:r>
              <a:rPr lang="pt-BR" dirty="0" smtClean="0"/>
              <a:t>Estratificação do risco cardiovascular</a:t>
            </a:r>
          </a:p>
          <a:p>
            <a:r>
              <a:rPr lang="pt-BR" dirty="0" smtClean="0"/>
              <a:t>Exames complementares</a:t>
            </a:r>
          </a:p>
          <a:p>
            <a:r>
              <a:rPr lang="pt-BR" dirty="0"/>
              <a:t>S</a:t>
            </a:r>
            <a:r>
              <a:rPr lang="pt-BR" dirty="0" smtClean="0"/>
              <a:t>aúde bucal</a:t>
            </a:r>
          </a:p>
          <a:p>
            <a:pPr marL="11430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176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1655</Words>
  <Application>Microsoft Office PowerPoint</Application>
  <PresentationFormat>Apresentação na tela (4:3)</PresentationFormat>
  <Paragraphs>193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Adjacência</vt:lpstr>
      <vt:lpstr>Universidade Federal de Pelotas Especialização em saúde da família   MELHORIA DA ATENÇÃO À SAÚDE DOS PORTADORES DE HIPERTENSÃO ARTERIAL SISTÊMICA E DE DIABETES MELLITUS DA UNIDADE BÁSICA DE SAÚDE MELANCIAS, SÃO FRANCISCO DO PIAUÍ-PI  </vt:lpstr>
      <vt:lpstr>Introdução</vt:lpstr>
      <vt:lpstr>São Francisco do Piauí</vt:lpstr>
      <vt:lpstr>PS de Melancias</vt:lpstr>
      <vt:lpstr>HAS e DM no PS de Melancias</vt:lpstr>
      <vt:lpstr>Objetivo Geral</vt:lpstr>
      <vt:lpstr>   Metodologia</vt:lpstr>
      <vt:lpstr>Reuniões de equipe</vt:lpstr>
      <vt:lpstr>Mutirões nas localidades</vt:lpstr>
      <vt:lpstr>Mutirões nas localidades</vt:lpstr>
      <vt:lpstr>Visitas domiciliares</vt:lpstr>
      <vt:lpstr>    Objetivos, metas e resultados </vt:lpstr>
      <vt:lpstr>Objetivo 1: Ampliar a cobertura aos hipertensos e/ou diabéticos</vt:lpstr>
      <vt:lpstr>Objetivo 1: Ampliar a cobertura aos hipertensos e/ou diabéticos</vt:lpstr>
      <vt:lpstr>Objetivo 2: Melhorar a qualidade da atenção a hipertensos e/ou diabéticos. </vt:lpstr>
      <vt:lpstr>Objetivo 2: Melhorar a qualidade da atenção a hipertensos e/ou diabéticos </vt:lpstr>
      <vt:lpstr>Objetivo 2: Melhorar a qualidade da atenção a hipertensos e/ou diabéticos</vt:lpstr>
      <vt:lpstr>Objetivo 2: Melhorar a qualidade da atenção a hipertensos e/ou diabéticos</vt:lpstr>
      <vt:lpstr>Objetivo 2: Melhorar a qualidade da atenção a hipertensos e/ou diabéticos</vt:lpstr>
      <vt:lpstr>Objetivo 2: Melhorar a qualidade da atenção a hipertensos e/ou diabéticos</vt:lpstr>
      <vt:lpstr>Objetivo 2: Melhorar a qualidade da atenção a hipertensos e/ou diabéticos</vt:lpstr>
      <vt:lpstr>Objetivo 2: Melhorar a qualidade da atenção a hipertensos e/ou diabéticos</vt:lpstr>
      <vt:lpstr>Objetivo 3. Melhorar a adesão de hipertensos e/ou diabéticos ao programa</vt:lpstr>
      <vt:lpstr>Objetivo 3. Melhorar a adesão de hipertensos e/ou diabéticos ao programa</vt:lpstr>
      <vt:lpstr>Objetivo 4. Melhorar o registro das informações</vt:lpstr>
      <vt:lpstr>Objetivo 4. Melhorar o registro das informações</vt:lpstr>
      <vt:lpstr>Objetivo 5. Mapear hipertensos e diabéticos  de risco para doença cardiovascular</vt:lpstr>
      <vt:lpstr>Objetivo 5. Mapear hipertensos e diabéticos de risco para doença cardiovascular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Objetivo 6. Promover a saúde de hipertensos e diabéticos</vt:lpstr>
      <vt:lpstr>Discussão</vt:lpstr>
      <vt:lpstr>Reflexão crítica</vt:lpstr>
      <vt:lpstr>Obrigada!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</dc:creator>
  <cp:lastModifiedBy>Vanessa</cp:lastModifiedBy>
  <cp:revision>109</cp:revision>
  <dcterms:created xsi:type="dcterms:W3CDTF">2014-12-22T17:41:27Z</dcterms:created>
  <dcterms:modified xsi:type="dcterms:W3CDTF">2015-01-20T18:55:30Z</dcterms:modified>
</cp:coreProperties>
</file>