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3" r:id="rId11"/>
    <p:sldId id="284" r:id="rId12"/>
    <p:sldId id="285" r:id="rId13"/>
    <p:sldId id="306" r:id="rId14"/>
    <p:sldId id="286" r:id="rId15"/>
    <p:sldId id="287" r:id="rId16"/>
    <p:sldId id="288" r:id="rId17"/>
    <p:sldId id="289" r:id="rId18"/>
    <p:sldId id="307" r:id="rId19"/>
    <p:sldId id="290" r:id="rId20"/>
    <p:sldId id="308" r:id="rId21"/>
    <p:sldId id="291" r:id="rId22"/>
    <p:sldId id="292" r:id="rId23"/>
    <p:sldId id="293" r:id="rId24"/>
    <p:sldId id="294" r:id="rId25"/>
    <p:sldId id="295" r:id="rId26"/>
    <p:sldId id="296" r:id="rId27"/>
    <p:sldId id="309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10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5" autoAdjust="0"/>
  </p:normalViewPr>
  <p:slideViewPr>
    <p:cSldViewPr>
      <p:cViewPr>
        <p:scale>
          <a:sx n="82" d="100"/>
          <a:sy n="82" d="100"/>
        </p:scale>
        <p:origin x="-79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rome\Desktop\Desktop\Desktop\PLANILHA%20final%20revisad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rome\Desktop\Desktop\Desktop\PLANILHA%20final%20revisada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rome\Desktop\Desktop\Desktop\PLANILHA%20final%20revisada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rome\Desktop\Desktop\Desktop\PLANILHA%20final%20revisad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rome\Desktop\Desktop\Desktop\PLANILHA%20final%20revisad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rome\Desktop\Desktop\Desktop\PLANILHA%20final%20revisad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rome\Desktop\Desktop\Desktop\PLANILHA%20final%20revisad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rome\Desktop\Desktop\Desktop\PLANILHA%20final%20revisad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rome\Desktop\Desktop\Desktop\PLANILHA%20final%20revisad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rome\Desktop\Desktop\Desktop\PLANILHA%20final%20revisad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rome\Desktop\Desktop\Desktop\PLANILHA%20final%20revisad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rome\Desktop\Desktop\Desktop\PLANILHA%20final%20revisad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Cobertura do programa de pré-natal na UBS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0.84210526315789591</c:v>
                </c:pt>
                <c:pt idx="1">
                  <c:v>0.73684210526315785</c:v>
                </c:pt>
                <c:pt idx="2">
                  <c:v>0.73684210526315785</c:v>
                </c:pt>
                <c:pt idx="3">
                  <c:v>0.73684210526315785</c:v>
                </c:pt>
              </c:numCache>
            </c:numRef>
          </c:val>
        </c:ser>
        <c:axId val="51906048"/>
        <c:axId val="51907584"/>
      </c:barChart>
      <c:catAx>
        <c:axId val="519060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907584"/>
        <c:crosses val="autoZero"/>
        <c:auto val="1"/>
        <c:lblAlgn val="ctr"/>
        <c:lblOffset val="100"/>
      </c:catAx>
      <c:valAx>
        <c:axId val="5190758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9060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vi-VN"/>
              <a:t>Proporção de gestantes que receberam orientação nutricional do odontólogo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Indicadores!$C$146</c:f>
              <c:strCache>
                <c:ptCount val="1"/>
                <c:pt idx="0">
                  <c:v>Proporção de gestantes que receberam orientação nutricional do odontólogo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Indicadores!$D$145:$G$145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Indicadores!$D$146:$G$146</c:f>
              <c:numCache>
                <c:formatCode>0.0%</c:formatCode>
                <c:ptCount val="4"/>
                <c:pt idx="0">
                  <c:v>1</c:v>
                </c:pt>
                <c:pt idx="1">
                  <c:v>0.9285714285714286</c:v>
                </c:pt>
                <c:pt idx="2">
                  <c:v>0.9285714285714286</c:v>
                </c:pt>
                <c:pt idx="3">
                  <c:v>0.9285714285714286</c:v>
                </c:pt>
              </c:numCache>
            </c:numRef>
          </c:val>
        </c:ser>
        <c:axId val="64997632"/>
        <c:axId val="65342080"/>
      </c:barChart>
      <c:catAx>
        <c:axId val="64997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342080"/>
        <c:crosses val="autoZero"/>
        <c:auto val="1"/>
        <c:lblAlgn val="ctr"/>
        <c:lblOffset val="100"/>
      </c:catAx>
      <c:valAx>
        <c:axId val="653420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99763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Indicadores!$C$73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showVal val="1"/>
          </c:dLbls>
          <c:cat>
            <c:strRef>
              <c:f>Indicadores!$D$72:$G$72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Indicadores!$D$73:$G$73</c:f>
              <c:numCache>
                <c:formatCode>0.0%</c:formatCode>
                <c:ptCount val="4"/>
                <c:pt idx="0">
                  <c:v>1</c:v>
                </c:pt>
                <c:pt idx="1">
                  <c:v>0.9285714285714286</c:v>
                </c:pt>
                <c:pt idx="2">
                  <c:v>0.9285714285714286</c:v>
                </c:pt>
                <c:pt idx="3">
                  <c:v>0.9285714285714286</c:v>
                </c:pt>
              </c:numCache>
            </c:numRef>
          </c:val>
        </c:ser>
        <c:axId val="70027904"/>
        <c:axId val="76629120"/>
      </c:barChart>
      <c:catAx>
        <c:axId val="70027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29120"/>
        <c:crosses val="autoZero"/>
        <c:auto val="1"/>
        <c:lblAlgn val="ctr"/>
        <c:lblOffset val="100"/>
      </c:catAx>
      <c:valAx>
        <c:axId val="7662912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02790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gestantes que receberam orientação sobre aleitamento materno exclusivo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showVal val="1"/>
          </c:dLbls>
          <c:cat>
            <c:strRef>
              <c:f>Indicadores!$D$78:$G$78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Indicadores!$D$79:$G$79</c:f>
              <c:numCache>
                <c:formatCode>0.0%</c:formatCode>
                <c:ptCount val="4"/>
                <c:pt idx="0">
                  <c:v>1</c:v>
                </c:pt>
                <c:pt idx="1">
                  <c:v>0.9285714285714286</c:v>
                </c:pt>
                <c:pt idx="2">
                  <c:v>0.9285714285714286</c:v>
                </c:pt>
                <c:pt idx="3">
                  <c:v>0.9285714285714286</c:v>
                </c:pt>
              </c:numCache>
            </c:numRef>
          </c:val>
        </c:ser>
        <c:axId val="76676480"/>
        <c:axId val="76835840"/>
      </c:barChart>
      <c:catAx>
        <c:axId val="76676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835840"/>
        <c:crosses val="autoZero"/>
        <c:auto val="1"/>
        <c:lblAlgn val="ctr"/>
        <c:lblOffset val="100"/>
      </c:catAx>
      <c:valAx>
        <c:axId val="768358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7648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Indicadores!$C$122</c:f>
              <c:strCache>
                <c:ptCount val="1"/>
                <c:pt idx="0">
                  <c:v>Proporção de gestantes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Indicadores!$D$121:$G$121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Indicadores!$D$122:$G$122</c:f>
              <c:numCache>
                <c:formatCode>0.0%</c:formatCode>
                <c:ptCount val="4"/>
                <c:pt idx="0">
                  <c:v>0.84210526315790002</c:v>
                </c:pt>
                <c:pt idx="1">
                  <c:v>0.73684210526315785</c:v>
                </c:pt>
                <c:pt idx="2">
                  <c:v>0.73684210526315785</c:v>
                </c:pt>
                <c:pt idx="3">
                  <c:v>0.73684210526315785</c:v>
                </c:pt>
              </c:numCache>
            </c:numRef>
          </c:val>
        </c:ser>
        <c:axId val="52294784"/>
        <c:axId val="52296320"/>
      </c:barChart>
      <c:catAx>
        <c:axId val="52294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296320"/>
        <c:crosses val="autoZero"/>
        <c:auto val="1"/>
        <c:lblAlgn val="ctr"/>
        <c:lblOffset val="100"/>
      </c:catAx>
      <c:valAx>
        <c:axId val="5229632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29478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início do pré-natal no primeiro trimestre de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0.62500000000000111</c:v>
                </c:pt>
                <c:pt idx="1">
                  <c:v>0.6428571428571429</c:v>
                </c:pt>
                <c:pt idx="2">
                  <c:v>0.6428571428571429</c:v>
                </c:pt>
                <c:pt idx="3">
                  <c:v>0.57142857142857284</c:v>
                </c:pt>
              </c:numCache>
            </c:numRef>
          </c:val>
        </c:ser>
        <c:axId val="52546176"/>
        <c:axId val="52572928"/>
      </c:barChart>
      <c:catAx>
        <c:axId val="525461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572928"/>
        <c:crosses val="autoZero"/>
        <c:auto val="1"/>
        <c:lblAlgn val="ctr"/>
        <c:lblOffset val="100"/>
      </c:catAx>
      <c:valAx>
        <c:axId val="5257292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5461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consultas em dia de acordo com os períodos preconizados pelo protocolo 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showVal val="1"/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0.9375</c:v>
                </c:pt>
                <c:pt idx="1">
                  <c:v>0.9285714285714286</c:v>
                </c:pt>
                <c:pt idx="2">
                  <c:v>0.9285714285714286</c:v>
                </c:pt>
                <c:pt idx="3">
                  <c:v>0.9285714285714286</c:v>
                </c:pt>
              </c:numCache>
            </c:numRef>
          </c:val>
        </c:ser>
        <c:axId val="52893952"/>
        <c:axId val="53583872"/>
      </c:barChart>
      <c:catAx>
        <c:axId val="528939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583872"/>
        <c:crosses val="autoZero"/>
        <c:auto val="1"/>
        <c:lblAlgn val="ctr"/>
        <c:lblOffset val="100"/>
      </c:catAx>
      <c:valAx>
        <c:axId val="5358387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8939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Indicadores!$C$68</c:f>
              <c:strCache>
                <c:ptCount val="1"/>
                <c:pt idx="0">
                  <c:v>Proporção de gestantes com avaliação de saúde bucal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showVal val="1"/>
          </c:dLbls>
          <c:cat>
            <c:strRef>
              <c:f>Indicadores!$D$67:$G$67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Indicadores!$D$68:$G$68</c:f>
              <c:numCache>
                <c:formatCode>0.0%</c:formatCode>
                <c:ptCount val="4"/>
                <c:pt idx="0">
                  <c:v>1</c:v>
                </c:pt>
                <c:pt idx="1">
                  <c:v>0.9285714285714286</c:v>
                </c:pt>
                <c:pt idx="2">
                  <c:v>0.9285714285714286</c:v>
                </c:pt>
                <c:pt idx="3">
                  <c:v>0.9285714285714286</c:v>
                </c:pt>
              </c:numCache>
            </c:numRef>
          </c:val>
        </c:ser>
        <c:axId val="53998336"/>
        <c:axId val="54000256"/>
      </c:barChart>
      <c:catAx>
        <c:axId val="539983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000256"/>
        <c:crosses val="autoZero"/>
        <c:auto val="1"/>
        <c:lblAlgn val="ctr"/>
        <c:lblOffset val="100"/>
      </c:catAx>
      <c:valAx>
        <c:axId val="5400025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99833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gestantes com TODOS exames laboratoriais preconizados para  primeira consulta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0688256"/>
        <c:axId val="61335424"/>
      </c:barChart>
      <c:catAx>
        <c:axId val="606882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335424"/>
        <c:crosses val="autoZero"/>
        <c:auto val="1"/>
        <c:lblAlgn val="ctr"/>
        <c:lblOffset val="100"/>
      </c:catAx>
      <c:valAx>
        <c:axId val="613354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68825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gestantes com avaliação de risco na primeira consulta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Indicadores!$D$98:$G$98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Indicadores!$D$99:$G$99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2742912"/>
        <c:axId val="62745216"/>
      </c:barChart>
      <c:catAx>
        <c:axId val="627429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745216"/>
        <c:crosses val="autoZero"/>
        <c:auto val="1"/>
        <c:lblAlgn val="ctr"/>
        <c:lblOffset val="100"/>
      </c:catAx>
      <c:valAx>
        <c:axId val="627452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7429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gestantes com avaliação de risco para saúde bucal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Indicadores!$C$134</c:f>
              <c:strCache>
                <c:ptCount val="1"/>
                <c:pt idx="0">
                  <c:v>Proporção de gestantes com avaliação de risco para saúde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Indicadores!$D$133:$G$133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Indicadores!$D$134:$G$134</c:f>
              <c:numCache>
                <c:formatCode>0.0%</c:formatCode>
                <c:ptCount val="4"/>
                <c:pt idx="0">
                  <c:v>1</c:v>
                </c:pt>
                <c:pt idx="1">
                  <c:v>0.9285714285714286</c:v>
                </c:pt>
                <c:pt idx="2">
                  <c:v>0.9285714285714286</c:v>
                </c:pt>
                <c:pt idx="3">
                  <c:v>0.9285714285714286</c:v>
                </c:pt>
              </c:numCache>
            </c:numRef>
          </c:val>
        </c:ser>
        <c:axId val="63302272"/>
        <c:axId val="63337216"/>
      </c:barChart>
      <c:catAx>
        <c:axId val="633022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337216"/>
        <c:crosses val="autoZero"/>
        <c:auto val="1"/>
        <c:lblAlgn val="ctr"/>
        <c:lblOffset val="100"/>
      </c:catAx>
      <c:valAx>
        <c:axId val="633372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30227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vi-VN"/>
              <a:t>Proporção de gestantes com orientação sobre higiene bucal e prevenção de cárie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Indicadores!$C$140</c:f>
              <c:strCache>
                <c:ptCount val="1"/>
                <c:pt idx="0">
                  <c:v>Proporção de gestantes com orientação sobre higiene bucal e prevenção de cárie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Indicadores!$D$139:$G$139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Indicadores!$D$140:$G$140</c:f>
              <c:numCache>
                <c:formatCode>0.0%</c:formatCode>
                <c:ptCount val="4"/>
                <c:pt idx="0">
                  <c:v>1</c:v>
                </c:pt>
                <c:pt idx="1">
                  <c:v>0.9285714285714286</c:v>
                </c:pt>
                <c:pt idx="2">
                  <c:v>0.9285714285714286</c:v>
                </c:pt>
                <c:pt idx="3">
                  <c:v>0.9285714285714286</c:v>
                </c:pt>
              </c:numCache>
            </c:numRef>
          </c:val>
        </c:ser>
        <c:axId val="63937920"/>
        <c:axId val="64844160"/>
      </c:barChart>
      <c:catAx>
        <c:axId val="639379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844160"/>
        <c:crosses val="autoZero"/>
        <c:auto val="1"/>
        <c:lblAlgn val="ctr"/>
        <c:lblOffset val="100"/>
      </c:catAx>
      <c:valAx>
        <c:axId val="6484416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93792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FD071-B372-4F6E-B7B0-C0099514BDF3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28C59B1-2254-4641-A91F-D8E112E1AA58}">
      <dgm:prSet phldrT="[Text]" custT="1"/>
      <dgm:spPr>
        <a:solidFill>
          <a:srgbClr val="FF0000"/>
        </a:solidFill>
      </dgm:spPr>
      <dgm:t>
        <a:bodyPr/>
        <a:lstStyle/>
        <a:p>
          <a:r>
            <a:rPr lang="pt-BR" sz="1800" b="1" dirty="0" smtClean="0"/>
            <a:t>Gestantes</a:t>
          </a:r>
          <a:endParaRPr lang="pt-BR" sz="1800" b="1" dirty="0"/>
        </a:p>
      </dgm:t>
    </dgm:pt>
    <dgm:pt modelId="{3646A78A-F6C9-4329-BE06-F77DE37C21C3}" type="parTrans" cxnId="{E318C589-6CF0-4FAA-8EEB-022FB0053F65}">
      <dgm:prSet/>
      <dgm:spPr/>
      <dgm:t>
        <a:bodyPr/>
        <a:lstStyle/>
        <a:p>
          <a:endParaRPr lang="pt-BR"/>
        </a:p>
      </dgm:t>
    </dgm:pt>
    <dgm:pt modelId="{068F266F-FB5A-4B61-9D59-35E838841F6E}" type="sibTrans" cxnId="{E318C589-6CF0-4FAA-8EEB-022FB0053F65}">
      <dgm:prSet/>
      <dgm:spPr/>
      <dgm:t>
        <a:bodyPr/>
        <a:lstStyle/>
        <a:p>
          <a:endParaRPr lang="pt-BR"/>
        </a:p>
      </dgm:t>
    </dgm:pt>
    <dgm:pt modelId="{C84F6E42-C3C6-4EB2-A637-A2C030A63DC0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sz="1800" dirty="0" smtClean="0"/>
            <a:t>Problemas bucais</a:t>
          </a:r>
          <a:endParaRPr lang="pt-BR" sz="1800" dirty="0"/>
        </a:p>
      </dgm:t>
    </dgm:pt>
    <dgm:pt modelId="{5FF8CF66-DB47-49CA-B6B2-82527C39A088}" type="parTrans" cxnId="{7ED84BC9-5D6E-480B-93A0-9A17C3687903}">
      <dgm:prSet/>
      <dgm:spPr/>
      <dgm:t>
        <a:bodyPr/>
        <a:lstStyle/>
        <a:p>
          <a:endParaRPr lang="pt-BR"/>
        </a:p>
      </dgm:t>
    </dgm:pt>
    <dgm:pt modelId="{0C469AC0-7DDE-4366-99A9-B46CED84C833}" type="sibTrans" cxnId="{7ED84BC9-5D6E-480B-93A0-9A17C3687903}">
      <dgm:prSet/>
      <dgm:spPr/>
      <dgm:t>
        <a:bodyPr/>
        <a:lstStyle/>
        <a:p>
          <a:endParaRPr lang="pt-BR"/>
        </a:p>
      </dgm:t>
    </dgm:pt>
    <dgm:pt modelId="{60B26478-0F5E-4BE5-9E91-7B92C23C9F8F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sz="1800" dirty="0" smtClean="0"/>
            <a:t>Equipe desarticulada</a:t>
          </a:r>
          <a:endParaRPr lang="pt-BR" sz="1800" dirty="0"/>
        </a:p>
      </dgm:t>
    </dgm:pt>
    <dgm:pt modelId="{D05BD501-1FE0-45A0-B58C-58A53F2292F0}" type="parTrans" cxnId="{66BB165A-F326-4010-8145-47B342FD4142}">
      <dgm:prSet/>
      <dgm:spPr/>
      <dgm:t>
        <a:bodyPr/>
        <a:lstStyle/>
        <a:p>
          <a:endParaRPr lang="pt-BR"/>
        </a:p>
      </dgm:t>
    </dgm:pt>
    <dgm:pt modelId="{B35545D6-9907-4F29-A116-56F1DFD79B56}" type="sibTrans" cxnId="{66BB165A-F326-4010-8145-47B342FD4142}">
      <dgm:prSet/>
      <dgm:spPr/>
      <dgm:t>
        <a:bodyPr/>
        <a:lstStyle/>
        <a:p>
          <a:endParaRPr lang="pt-BR"/>
        </a:p>
      </dgm:t>
    </dgm:pt>
    <dgm:pt modelId="{185BC5A2-369E-46EC-8922-C9DCD4A0FE03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sz="1800" dirty="0" smtClean="0"/>
            <a:t>Sem atenção  de educação coletiva</a:t>
          </a:r>
          <a:endParaRPr lang="pt-BR" sz="1800" dirty="0"/>
        </a:p>
      </dgm:t>
    </dgm:pt>
    <dgm:pt modelId="{D90FB58E-1151-422E-8189-3C33D76DAC37}" type="parTrans" cxnId="{299EEAAE-3602-457F-A360-A48581446C12}">
      <dgm:prSet/>
      <dgm:spPr/>
      <dgm:t>
        <a:bodyPr/>
        <a:lstStyle/>
        <a:p>
          <a:endParaRPr lang="pt-BR"/>
        </a:p>
      </dgm:t>
    </dgm:pt>
    <dgm:pt modelId="{511DFCE5-967E-4059-9E1A-25F23AF4ADB6}" type="sibTrans" cxnId="{299EEAAE-3602-457F-A360-A48581446C12}">
      <dgm:prSet/>
      <dgm:spPr/>
      <dgm:t>
        <a:bodyPr/>
        <a:lstStyle/>
        <a:p>
          <a:endParaRPr lang="pt-BR"/>
        </a:p>
      </dgm:t>
    </dgm:pt>
    <dgm:pt modelId="{4DED12CF-A9CC-4A68-926E-530F56C892E9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sz="1800" dirty="0" smtClean="0"/>
            <a:t>Sem  organização dos dados</a:t>
          </a:r>
          <a:endParaRPr lang="pt-BR" sz="1800" dirty="0"/>
        </a:p>
      </dgm:t>
    </dgm:pt>
    <dgm:pt modelId="{2FB347AE-0522-45AC-9D31-82BD352BD94C}" type="parTrans" cxnId="{D2502B6A-4851-4D05-AEE4-F23CBBDD5AD2}">
      <dgm:prSet/>
      <dgm:spPr/>
      <dgm:t>
        <a:bodyPr/>
        <a:lstStyle/>
        <a:p>
          <a:endParaRPr lang="pt-BR"/>
        </a:p>
      </dgm:t>
    </dgm:pt>
    <dgm:pt modelId="{11569509-E121-4191-8495-D0510A2C8A7E}" type="sibTrans" cxnId="{D2502B6A-4851-4D05-AEE4-F23CBBDD5AD2}">
      <dgm:prSet/>
      <dgm:spPr/>
      <dgm:t>
        <a:bodyPr/>
        <a:lstStyle/>
        <a:p>
          <a:endParaRPr lang="pt-BR"/>
        </a:p>
      </dgm:t>
    </dgm:pt>
    <dgm:pt modelId="{330546FF-BABF-4913-B328-7105D18A33ED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sz="1800" dirty="0" smtClean="0"/>
            <a:t>Atendimentos em casos de urgência</a:t>
          </a:r>
          <a:endParaRPr lang="pt-BR" sz="1800" dirty="0"/>
        </a:p>
      </dgm:t>
    </dgm:pt>
    <dgm:pt modelId="{D2838D7C-E9AC-4F73-A829-C1E68BBAF5A6}" type="parTrans" cxnId="{BF473E14-6218-4AC4-BC13-B6CA6847E9AD}">
      <dgm:prSet/>
      <dgm:spPr/>
      <dgm:t>
        <a:bodyPr/>
        <a:lstStyle/>
        <a:p>
          <a:endParaRPr lang="pt-BR"/>
        </a:p>
      </dgm:t>
    </dgm:pt>
    <dgm:pt modelId="{E42BCA74-5024-4B91-97B9-8BA6949ED9FC}" type="sibTrans" cxnId="{BF473E14-6218-4AC4-BC13-B6CA6847E9AD}">
      <dgm:prSet/>
      <dgm:spPr/>
      <dgm:t>
        <a:bodyPr/>
        <a:lstStyle/>
        <a:p>
          <a:endParaRPr lang="pt-BR"/>
        </a:p>
      </dgm:t>
    </dgm:pt>
    <dgm:pt modelId="{8393E825-5CAB-4269-BB0C-3CF911E47E77}" type="pres">
      <dgm:prSet presAssocID="{319FD071-B372-4F6E-B7B0-C0099514BD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1B3F0C4-E07D-495C-A231-5192573D7F99}" type="pres">
      <dgm:prSet presAssocID="{228C59B1-2254-4641-A91F-D8E112E1AA58}" presName="centerShape" presStyleLbl="node0" presStyleIdx="0" presStyleCnt="1" custScaleX="109025" custScaleY="105688"/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703AEF94-B5F0-47D1-9753-110AAABDF5BB}" type="pres">
      <dgm:prSet presAssocID="{5FF8CF66-DB47-49CA-B6B2-82527C39A088}" presName="Name9" presStyleLbl="parChTrans1D2" presStyleIdx="0" presStyleCnt="5"/>
      <dgm:spPr/>
      <dgm:t>
        <a:bodyPr/>
        <a:lstStyle/>
        <a:p>
          <a:endParaRPr lang="pt-BR"/>
        </a:p>
      </dgm:t>
    </dgm:pt>
    <dgm:pt modelId="{DF1479DC-8014-40D2-8ABD-56BCD6DB77E0}" type="pres">
      <dgm:prSet presAssocID="{5FF8CF66-DB47-49CA-B6B2-82527C39A088}" presName="connTx" presStyleLbl="parChTrans1D2" presStyleIdx="0" presStyleCnt="5"/>
      <dgm:spPr/>
      <dgm:t>
        <a:bodyPr/>
        <a:lstStyle/>
        <a:p>
          <a:endParaRPr lang="pt-BR"/>
        </a:p>
      </dgm:t>
    </dgm:pt>
    <dgm:pt modelId="{080D5983-AC1D-467E-95F9-07F19D21CFE8}" type="pres">
      <dgm:prSet presAssocID="{C84F6E42-C3C6-4EB2-A637-A2C030A63DC0}" presName="node" presStyleLbl="node1" presStyleIdx="0" presStyleCnt="5" custScaleX="120103" custScaleY="11382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657C04-4757-481F-877A-5DC63097E2FC}" type="pres">
      <dgm:prSet presAssocID="{D05BD501-1FE0-45A0-B58C-58A53F2292F0}" presName="Name9" presStyleLbl="parChTrans1D2" presStyleIdx="1" presStyleCnt="5"/>
      <dgm:spPr/>
      <dgm:t>
        <a:bodyPr/>
        <a:lstStyle/>
        <a:p>
          <a:endParaRPr lang="pt-BR"/>
        </a:p>
      </dgm:t>
    </dgm:pt>
    <dgm:pt modelId="{B3838669-3912-4CC9-9906-4D04DE8BAB73}" type="pres">
      <dgm:prSet presAssocID="{D05BD501-1FE0-45A0-B58C-58A53F2292F0}" presName="connTx" presStyleLbl="parChTrans1D2" presStyleIdx="1" presStyleCnt="5"/>
      <dgm:spPr/>
      <dgm:t>
        <a:bodyPr/>
        <a:lstStyle/>
        <a:p>
          <a:endParaRPr lang="pt-BR"/>
        </a:p>
      </dgm:t>
    </dgm:pt>
    <dgm:pt modelId="{EC7FD68A-3A67-4C4C-885E-59AD75C6D6F6}" type="pres">
      <dgm:prSet presAssocID="{60B26478-0F5E-4BE5-9E91-7B92C23C9F8F}" presName="node" presStyleLbl="node1" presStyleIdx="1" presStyleCnt="5" custScaleX="145334" custScaleY="131026" custRadScaleRad="110564" custRadScaleInc="384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7B36DA-B20F-4CFF-9771-9EECA5EECDB8}" type="pres">
      <dgm:prSet presAssocID="{D90FB58E-1151-422E-8189-3C33D76DAC37}" presName="Name9" presStyleLbl="parChTrans1D2" presStyleIdx="2" presStyleCnt="5"/>
      <dgm:spPr/>
      <dgm:t>
        <a:bodyPr/>
        <a:lstStyle/>
        <a:p>
          <a:endParaRPr lang="pt-BR"/>
        </a:p>
      </dgm:t>
    </dgm:pt>
    <dgm:pt modelId="{79CEED58-B1C1-459D-BD13-9A1F69A8B555}" type="pres">
      <dgm:prSet presAssocID="{D90FB58E-1151-422E-8189-3C33D76DAC37}" presName="connTx" presStyleLbl="parChTrans1D2" presStyleIdx="2" presStyleCnt="5"/>
      <dgm:spPr/>
      <dgm:t>
        <a:bodyPr/>
        <a:lstStyle/>
        <a:p>
          <a:endParaRPr lang="pt-BR"/>
        </a:p>
      </dgm:t>
    </dgm:pt>
    <dgm:pt modelId="{7636F51F-2A23-4051-958D-01DC423CA8DA}" type="pres">
      <dgm:prSet presAssocID="{185BC5A2-369E-46EC-8922-C9DCD4A0FE03}" presName="node" presStyleLbl="node1" presStyleIdx="2" presStyleCnt="5" custScaleX="149760" custScaleY="12070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7415AF-0236-4A76-9351-38C063406C0C}" type="pres">
      <dgm:prSet presAssocID="{2FB347AE-0522-45AC-9D31-82BD352BD94C}" presName="Name9" presStyleLbl="parChTrans1D2" presStyleIdx="3" presStyleCnt="5"/>
      <dgm:spPr/>
      <dgm:t>
        <a:bodyPr/>
        <a:lstStyle/>
        <a:p>
          <a:endParaRPr lang="pt-BR"/>
        </a:p>
      </dgm:t>
    </dgm:pt>
    <dgm:pt modelId="{28E6C933-AC79-4F10-8144-DF07A30E083D}" type="pres">
      <dgm:prSet presAssocID="{2FB347AE-0522-45AC-9D31-82BD352BD94C}" presName="connTx" presStyleLbl="parChTrans1D2" presStyleIdx="3" presStyleCnt="5"/>
      <dgm:spPr/>
      <dgm:t>
        <a:bodyPr/>
        <a:lstStyle/>
        <a:p>
          <a:endParaRPr lang="pt-BR"/>
        </a:p>
      </dgm:t>
    </dgm:pt>
    <dgm:pt modelId="{6C255933-528F-40AC-A10D-8DF068848740}" type="pres">
      <dgm:prSet presAssocID="{4DED12CF-A9CC-4A68-926E-530F56C892E9}" presName="node" presStyleLbl="node1" presStyleIdx="3" presStyleCnt="5" custScaleX="146171" custScaleY="12507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FB87EE2-1D0E-4CC2-84A7-A2309AF889A9}" type="pres">
      <dgm:prSet presAssocID="{D2838D7C-E9AC-4F73-A829-C1E68BBAF5A6}" presName="Name9" presStyleLbl="parChTrans1D2" presStyleIdx="4" presStyleCnt="5"/>
      <dgm:spPr/>
      <dgm:t>
        <a:bodyPr/>
        <a:lstStyle/>
        <a:p>
          <a:endParaRPr lang="pt-BR"/>
        </a:p>
      </dgm:t>
    </dgm:pt>
    <dgm:pt modelId="{67F205BC-B3EA-45FB-9B48-83747414C3EA}" type="pres">
      <dgm:prSet presAssocID="{D2838D7C-E9AC-4F73-A829-C1E68BBAF5A6}" presName="connTx" presStyleLbl="parChTrans1D2" presStyleIdx="4" presStyleCnt="5"/>
      <dgm:spPr/>
      <dgm:t>
        <a:bodyPr/>
        <a:lstStyle/>
        <a:p>
          <a:endParaRPr lang="pt-BR"/>
        </a:p>
      </dgm:t>
    </dgm:pt>
    <dgm:pt modelId="{64B75024-2B8E-4A2D-B71E-4C94A52F22D0}" type="pres">
      <dgm:prSet presAssocID="{330546FF-BABF-4913-B328-7105D18A33ED}" presName="node" presStyleLbl="node1" presStyleIdx="4" presStyleCnt="5" custScaleX="150137" custScaleY="126370" custRadScaleRad="112288" custRadScaleInc="-192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5C63771-87F5-4358-A142-77275279312C}" type="presOf" srcId="{4DED12CF-A9CC-4A68-926E-530F56C892E9}" destId="{6C255933-528F-40AC-A10D-8DF068848740}" srcOrd="0" destOrd="0" presId="urn:microsoft.com/office/officeart/2005/8/layout/radial1"/>
    <dgm:cxn modelId="{DBEE0FDF-4C7C-450D-A809-11C78824D38D}" type="presOf" srcId="{330546FF-BABF-4913-B328-7105D18A33ED}" destId="{64B75024-2B8E-4A2D-B71E-4C94A52F22D0}" srcOrd="0" destOrd="0" presId="urn:microsoft.com/office/officeart/2005/8/layout/radial1"/>
    <dgm:cxn modelId="{6628B32B-740B-42D4-A52B-9E488B662973}" type="presOf" srcId="{D2838D7C-E9AC-4F73-A829-C1E68BBAF5A6}" destId="{0FB87EE2-1D0E-4CC2-84A7-A2309AF889A9}" srcOrd="0" destOrd="0" presId="urn:microsoft.com/office/officeart/2005/8/layout/radial1"/>
    <dgm:cxn modelId="{D2502B6A-4851-4D05-AEE4-F23CBBDD5AD2}" srcId="{228C59B1-2254-4641-A91F-D8E112E1AA58}" destId="{4DED12CF-A9CC-4A68-926E-530F56C892E9}" srcOrd="3" destOrd="0" parTransId="{2FB347AE-0522-45AC-9D31-82BD352BD94C}" sibTransId="{11569509-E121-4191-8495-D0510A2C8A7E}"/>
    <dgm:cxn modelId="{1EA5662E-90D8-4BBF-880B-AF15BE112E95}" type="presOf" srcId="{D05BD501-1FE0-45A0-B58C-58A53F2292F0}" destId="{48657C04-4757-481F-877A-5DC63097E2FC}" srcOrd="0" destOrd="0" presId="urn:microsoft.com/office/officeart/2005/8/layout/radial1"/>
    <dgm:cxn modelId="{7ED84BC9-5D6E-480B-93A0-9A17C3687903}" srcId="{228C59B1-2254-4641-A91F-D8E112E1AA58}" destId="{C84F6E42-C3C6-4EB2-A637-A2C030A63DC0}" srcOrd="0" destOrd="0" parTransId="{5FF8CF66-DB47-49CA-B6B2-82527C39A088}" sibTransId="{0C469AC0-7DDE-4366-99A9-B46CED84C833}"/>
    <dgm:cxn modelId="{1904BA0D-A15E-48AC-8D81-FF8D23D231CE}" type="presOf" srcId="{228C59B1-2254-4641-A91F-D8E112E1AA58}" destId="{31B3F0C4-E07D-495C-A231-5192573D7F99}" srcOrd="0" destOrd="0" presId="urn:microsoft.com/office/officeart/2005/8/layout/radial1"/>
    <dgm:cxn modelId="{3B1848D3-470F-49BB-81C4-C720352F81E1}" type="presOf" srcId="{D2838D7C-E9AC-4F73-A829-C1E68BBAF5A6}" destId="{67F205BC-B3EA-45FB-9B48-83747414C3EA}" srcOrd="1" destOrd="0" presId="urn:microsoft.com/office/officeart/2005/8/layout/radial1"/>
    <dgm:cxn modelId="{BF473E14-6218-4AC4-BC13-B6CA6847E9AD}" srcId="{228C59B1-2254-4641-A91F-D8E112E1AA58}" destId="{330546FF-BABF-4913-B328-7105D18A33ED}" srcOrd="4" destOrd="0" parTransId="{D2838D7C-E9AC-4F73-A829-C1E68BBAF5A6}" sibTransId="{E42BCA74-5024-4B91-97B9-8BA6949ED9FC}"/>
    <dgm:cxn modelId="{C149066A-5CBB-4EE8-894B-9344043EE6D2}" type="presOf" srcId="{C84F6E42-C3C6-4EB2-A637-A2C030A63DC0}" destId="{080D5983-AC1D-467E-95F9-07F19D21CFE8}" srcOrd="0" destOrd="0" presId="urn:microsoft.com/office/officeart/2005/8/layout/radial1"/>
    <dgm:cxn modelId="{66BB165A-F326-4010-8145-47B342FD4142}" srcId="{228C59B1-2254-4641-A91F-D8E112E1AA58}" destId="{60B26478-0F5E-4BE5-9E91-7B92C23C9F8F}" srcOrd="1" destOrd="0" parTransId="{D05BD501-1FE0-45A0-B58C-58A53F2292F0}" sibTransId="{B35545D6-9907-4F29-A116-56F1DFD79B56}"/>
    <dgm:cxn modelId="{B460D864-F608-4513-A1F8-E8CA547EDE32}" type="presOf" srcId="{319FD071-B372-4F6E-B7B0-C0099514BDF3}" destId="{8393E825-5CAB-4269-BB0C-3CF911E47E77}" srcOrd="0" destOrd="0" presId="urn:microsoft.com/office/officeart/2005/8/layout/radial1"/>
    <dgm:cxn modelId="{E318C589-6CF0-4FAA-8EEB-022FB0053F65}" srcId="{319FD071-B372-4F6E-B7B0-C0099514BDF3}" destId="{228C59B1-2254-4641-A91F-D8E112E1AA58}" srcOrd="0" destOrd="0" parTransId="{3646A78A-F6C9-4329-BE06-F77DE37C21C3}" sibTransId="{068F266F-FB5A-4B61-9D59-35E838841F6E}"/>
    <dgm:cxn modelId="{F032A3AB-D3BA-4BD9-A845-B0928D87B971}" type="presOf" srcId="{60B26478-0F5E-4BE5-9E91-7B92C23C9F8F}" destId="{EC7FD68A-3A67-4C4C-885E-59AD75C6D6F6}" srcOrd="0" destOrd="0" presId="urn:microsoft.com/office/officeart/2005/8/layout/radial1"/>
    <dgm:cxn modelId="{3AB2790B-10D2-4897-B259-527F3BB7E328}" type="presOf" srcId="{185BC5A2-369E-46EC-8922-C9DCD4A0FE03}" destId="{7636F51F-2A23-4051-958D-01DC423CA8DA}" srcOrd="0" destOrd="0" presId="urn:microsoft.com/office/officeart/2005/8/layout/radial1"/>
    <dgm:cxn modelId="{140C7953-D5E6-4D4D-8C84-81FF98E12935}" type="presOf" srcId="{2FB347AE-0522-45AC-9D31-82BD352BD94C}" destId="{947415AF-0236-4A76-9351-38C063406C0C}" srcOrd="0" destOrd="0" presId="urn:microsoft.com/office/officeart/2005/8/layout/radial1"/>
    <dgm:cxn modelId="{D6633DC4-A5F9-459A-BA72-D741E8EA8639}" type="presOf" srcId="{5FF8CF66-DB47-49CA-B6B2-82527C39A088}" destId="{703AEF94-B5F0-47D1-9753-110AAABDF5BB}" srcOrd="0" destOrd="0" presId="urn:microsoft.com/office/officeart/2005/8/layout/radial1"/>
    <dgm:cxn modelId="{01A005C4-C925-4CEE-9F6F-070C87E33CA9}" type="presOf" srcId="{5FF8CF66-DB47-49CA-B6B2-82527C39A088}" destId="{DF1479DC-8014-40D2-8ABD-56BCD6DB77E0}" srcOrd="1" destOrd="0" presId="urn:microsoft.com/office/officeart/2005/8/layout/radial1"/>
    <dgm:cxn modelId="{CDDBB938-80B6-47C2-9485-C43C373DAA91}" type="presOf" srcId="{D90FB58E-1151-422E-8189-3C33D76DAC37}" destId="{79CEED58-B1C1-459D-BD13-9A1F69A8B555}" srcOrd="1" destOrd="0" presId="urn:microsoft.com/office/officeart/2005/8/layout/radial1"/>
    <dgm:cxn modelId="{299EEAAE-3602-457F-A360-A48581446C12}" srcId="{228C59B1-2254-4641-A91F-D8E112E1AA58}" destId="{185BC5A2-369E-46EC-8922-C9DCD4A0FE03}" srcOrd="2" destOrd="0" parTransId="{D90FB58E-1151-422E-8189-3C33D76DAC37}" sibTransId="{511DFCE5-967E-4059-9E1A-25F23AF4ADB6}"/>
    <dgm:cxn modelId="{A7655351-8EEC-4ED5-82B7-963D7FAB25C2}" type="presOf" srcId="{D90FB58E-1151-422E-8189-3C33D76DAC37}" destId="{9C7B36DA-B20F-4CFF-9771-9EECA5EECDB8}" srcOrd="0" destOrd="0" presId="urn:microsoft.com/office/officeart/2005/8/layout/radial1"/>
    <dgm:cxn modelId="{73121EE9-695C-4717-9331-CF56BD059BD7}" type="presOf" srcId="{2FB347AE-0522-45AC-9D31-82BD352BD94C}" destId="{28E6C933-AC79-4F10-8144-DF07A30E083D}" srcOrd="1" destOrd="0" presId="urn:microsoft.com/office/officeart/2005/8/layout/radial1"/>
    <dgm:cxn modelId="{15FA63C2-359C-4CED-81A6-C1DE3C666FC4}" type="presOf" srcId="{D05BD501-1FE0-45A0-B58C-58A53F2292F0}" destId="{B3838669-3912-4CC9-9906-4D04DE8BAB73}" srcOrd="1" destOrd="0" presId="urn:microsoft.com/office/officeart/2005/8/layout/radial1"/>
    <dgm:cxn modelId="{A5E4CA64-7029-449D-A536-C3C2CDA82904}" type="presParOf" srcId="{8393E825-5CAB-4269-BB0C-3CF911E47E77}" destId="{31B3F0C4-E07D-495C-A231-5192573D7F99}" srcOrd="0" destOrd="0" presId="urn:microsoft.com/office/officeart/2005/8/layout/radial1"/>
    <dgm:cxn modelId="{8BA6F452-BF0C-4B73-B30E-8B973E623F57}" type="presParOf" srcId="{8393E825-5CAB-4269-BB0C-3CF911E47E77}" destId="{703AEF94-B5F0-47D1-9753-110AAABDF5BB}" srcOrd="1" destOrd="0" presId="urn:microsoft.com/office/officeart/2005/8/layout/radial1"/>
    <dgm:cxn modelId="{02599E20-F5AB-4669-B88C-7098CF9BFCCA}" type="presParOf" srcId="{703AEF94-B5F0-47D1-9753-110AAABDF5BB}" destId="{DF1479DC-8014-40D2-8ABD-56BCD6DB77E0}" srcOrd="0" destOrd="0" presId="urn:microsoft.com/office/officeart/2005/8/layout/radial1"/>
    <dgm:cxn modelId="{A783B3E1-B26D-415B-8A30-12455B7FA2CA}" type="presParOf" srcId="{8393E825-5CAB-4269-BB0C-3CF911E47E77}" destId="{080D5983-AC1D-467E-95F9-07F19D21CFE8}" srcOrd="2" destOrd="0" presId="urn:microsoft.com/office/officeart/2005/8/layout/radial1"/>
    <dgm:cxn modelId="{E11EA749-9252-4163-8F59-AAD124432CE5}" type="presParOf" srcId="{8393E825-5CAB-4269-BB0C-3CF911E47E77}" destId="{48657C04-4757-481F-877A-5DC63097E2FC}" srcOrd="3" destOrd="0" presId="urn:microsoft.com/office/officeart/2005/8/layout/radial1"/>
    <dgm:cxn modelId="{51C577A0-B25B-42A9-9FFE-FC765E1538C7}" type="presParOf" srcId="{48657C04-4757-481F-877A-5DC63097E2FC}" destId="{B3838669-3912-4CC9-9906-4D04DE8BAB73}" srcOrd="0" destOrd="0" presId="urn:microsoft.com/office/officeart/2005/8/layout/radial1"/>
    <dgm:cxn modelId="{1302A8FF-FE6F-4B63-88A1-6F184C5301BD}" type="presParOf" srcId="{8393E825-5CAB-4269-BB0C-3CF911E47E77}" destId="{EC7FD68A-3A67-4C4C-885E-59AD75C6D6F6}" srcOrd="4" destOrd="0" presId="urn:microsoft.com/office/officeart/2005/8/layout/radial1"/>
    <dgm:cxn modelId="{D66EF1A8-7548-41D9-8CF8-28101D93F885}" type="presParOf" srcId="{8393E825-5CAB-4269-BB0C-3CF911E47E77}" destId="{9C7B36DA-B20F-4CFF-9771-9EECA5EECDB8}" srcOrd="5" destOrd="0" presId="urn:microsoft.com/office/officeart/2005/8/layout/radial1"/>
    <dgm:cxn modelId="{6F7370B1-35B8-49F0-BD05-9D24E9F4DAC3}" type="presParOf" srcId="{9C7B36DA-B20F-4CFF-9771-9EECA5EECDB8}" destId="{79CEED58-B1C1-459D-BD13-9A1F69A8B555}" srcOrd="0" destOrd="0" presId="urn:microsoft.com/office/officeart/2005/8/layout/radial1"/>
    <dgm:cxn modelId="{EE8A5315-372D-406D-BE18-9F9AEC68E518}" type="presParOf" srcId="{8393E825-5CAB-4269-BB0C-3CF911E47E77}" destId="{7636F51F-2A23-4051-958D-01DC423CA8DA}" srcOrd="6" destOrd="0" presId="urn:microsoft.com/office/officeart/2005/8/layout/radial1"/>
    <dgm:cxn modelId="{903C30EC-B3CC-496C-89E4-E10956364D13}" type="presParOf" srcId="{8393E825-5CAB-4269-BB0C-3CF911E47E77}" destId="{947415AF-0236-4A76-9351-38C063406C0C}" srcOrd="7" destOrd="0" presId="urn:microsoft.com/office/officeart/2005/8/layout/radial1"/>
    <dgm:cxn modelId="{99C8FCC2-7E14-401C-AADC-A317ADC83D24}" type="presParOf" srcId="{947415AF-0236-4A76-9351-38C063406C0C}" destId="{28E6C933-AC79-4F10-8144-DF07A30E083D}" srcOrd="0" destOrd="0" presId="urn:microsoft.com/office/officeart/2005/8/layout/radial1"/>
    <dgm:cxn modelId="{1195EA56-D40F-477A-839F-54586B6E6109}" type="presParOf" srcId="{8393E825-5CAB-4269-BB0C-3CF911E47E77}" destId="{6C255933-528F-40AC-A10D-8DF068848740}" srcOrd="8" destOrd="0" presId="urn:microsoft.com/office/officeart/2005/8/layout/radial1"/>
    <dgm:cxn modelId="{8AFEFCBD-EE29-4139-AE56-E943279495D3}" type="presParOf" srcId="{8393E825-5CAB-4269-BB0C-3CF911E47E77}" destId="{0FB87EE2-1D0E-4CC2-84A7-A2309AF889A9}" srcOrd="9" destOrd="0" presId="urn:microsoft.com/office/officeart/2005/8/layout/radial1"/>
    <dgm:cxn modelId="{F7C59F6C-9DC6-4179-9C4C-395084105D54}" type="presParOf" srcId="{0FB87EE2-1D0E-4CC2-84A7-A2309AF889A9}" destId="{67F205BC-B3EA-45FB-9B48-83747414C3EA}" srcOrd="0" destOrd="0" presId="urn:microsoft.com/office/officeart/2005/8/layout/radial1"/>
    <dgm:cxn modelId="{6404589E-3BF6-467F-8E9C-38A9A9CDDD2A}" type="presParOf" srcId="{8393E825-5CAB-4269-BB0C-3CF911E47E77}" destId="{64B75024-2B8E-4A2D-B71E-4C94A52F22D0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704045-DC9E-4EDC-A354-118CD1CF4DB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A0803C5-8E62-422C-A43A-C18C98E5E374}">
      <dgm:prSet phldrT="[Text]" custT="1"/>
      <dgm:spPr>
        <a:solidFill>
          <a:srgbClr val="00B050"/>
        </a:solidFill>
      </dgm:spPr>
      <dgm:t>
        <a:bodyPr/>
        <a:lstStyle/>
        <a:p>
          <a:r>
            <a:rPr lang="pt-BR" sz="1800" dirty="0" smtClean="0"/>
            <a:t>Ampliação da cobertura às gestantes</a:t>
          </a:r>
          <a:endParaRPr lang="pt-BR" sz="1800" dirty="0"/>
        </a:p>
      </dgm:t>
    </dgm:pt>
    <dgm:pt modelId="{FA3D5A2D-AFAC-4F86-8CC0-8C6EB09D7935}" type="parTrans" cxnId="{17BAC59B-CCD5-4C62-B425-10A43A8153C6}">
      <dgm:prSet/>
      <dgm:spPr/>
      <dgm:t>
        <a:bodyPr/>
        <a:lstStyle/>
        <a:p>
          <a:endParaRPr lang="pt-BR"/>
        </a:p>
      </dgm:t>
    </dgm:pt>
    <dgm:pt modelId="{0477FB8B-AA2A-467A-8A47-5F5E8EC3E521}" type="sibTrans" cxnId="{17BAC59B-CCD5-4C62-B425-10A43A8153C6}">
      <dgm:prSet/>
      <dgm:spPr/>
      <dgm:t>
        <a:bodyPr/>
        <a:lstStyle/>
        <a:p>
          <a:endParaRPr lang="pt-BR"/>
        </a:p>
      </dgm:t>
    </dgm:pt>
    <dgm:pt modelId="{362C11CC-0DD5-438C-A54E-5EE208A24CA6}">
      <dgm:prSet phldrT="[Text]" custT="1"/>
      <dgm:spPr>
        <a:solidFill>
          <a:srgbClr val="FF0000"/>
        </a:solidFill>
      </dgm:spPr>
      <dgm:t>
        <a:bodyPr/>
        <a:lstStyle/>
        <a:p>
          <a:r>
            <a:rPr lang="pt-BR" sz="1800" dirty="0" smtClean="0"/>
            <a:t>Melhoria no atendimento às gestantes</a:t>
          </a:r>
          <a:endParaRPr lang="pt-BR" sz="1800" dirty="0"/>
        </a:p>
      </dgm:t>
    </dgm:pt>
    <dgm:pt modelId="{E3FDE34D-C6E3-40AC-A917-BE653E7C6768}" type="parTrans" cxnId="{72D8CE21-60DB-4C96-A9F3-668B4E93522A}">
      <dgm:prSet/>
      <dgm:spPr/>
      <dgm:t>
        <a:bodyPr/>
        <a:lstStyle/>
        <a:p>
          <a:endParaRPr lang="pt-BR"/>
        </a:p>
      </dgm:t>
    </dgm:pt>
    <dgm:pt modelId="{840145DF-2245-47E3-8831-04DBA4AEF78F}" type="sibTrans" cxnId="{72D8CE21-60DB-4C96-A9F3-668B4E93522A}">
      <dgm:prSet/>
      <dgm:spPr/>
      <dgm:t>
        <a:bodyPr/>
        <a:lstStyle/>
        <a:p>
          <a:endParaRPr lang="pt-BR"/>
        </a:p>
      </dgm:t>
    </dgm:pt>
    <dgm:pt modelId="{B777FEE7-8506-4C6C-A0C4-55E231B5A39A}">
      <dgm:prSet phldrT="[Text]" custT="1"/>
      <dgm:spPr>
        <a:solidFill>
          <a:srgbClr val="00B0F0"/>
        </a:solidFill>
      </dgm:spPr>
      <dgm:t>
        <a:bodyPr/>
        <a:lstStyle/>
        <a:p>
          <a:r>
            <a:rPr lang="pt-BR" sz="1800" dirty="0" smtClean="0"/>
            <a:t>Integração da equipe</a:t>
          </a:r>
          <a:endParaRPr lang="pt-BR" sz="1800" dirty="0"/>
        </a:p>
      </dgm:t>
    </dgm:pt>
    <dgm:pt modelId="{27E260D3-E5F6-42ED-849C-3D176227D893}" type="parTrans" cxnId="{6FEA4301-401F-4248-AAA2-AB4FB1D14E63}">
      <dgm:prSet/>
      <dgm:spPr/>
      <dgm:t>
        <a:bodyPr/>
        <a:lstStyle/>
        <a:p>
          <a:endParaRPr lang="pt-BR"/>
        </a:p>
      </dgm:t>
    </dgm:pt>
    <dgm:pt modelId="{EDFA7C74-ABAA-4682-8236-13E69E912B03}" type="sibTrans" cxnId="{6FEA4301-401F-4248-AAA2-AB4FB1D14E63}">
      <dgm:prSet/>
      <dgm:spPr/>
      <dgm:t>
        <a:bodyPr/>
        <a:lstStyle/>
        <a:p>
          <a:endParaRPr lang="pt-BR"/>
        </a:p>
      </dgm:t>
    </dgm:pt>
    <dgm:pt modelId="{74D86D2A-C464-4964-B1A3-04A47BF69C6A}">
      <dgm:prSet phldrT="[Text]" custT="1"/>
      <dgm:spPr>
        <a:solidFill>
          <a:srgbClr val="FFC000"/>
        </a:solidFill>
      </dgm:spPr>
      <dgm:t>
        <a:bodyPr/>
        <a:lstStyle/>
        <a:p>
          <a:r>
            <a:rPr lang="pt-BR" sz="1800" dirty="0" smtClean="0"/>
            <a:t>Melhoria do acesso à informação pela comunidade</a:t>
          </a:r>
          <a:endParaRPr lang="pt-BR" sz="1800" dirty="0"/>
        </a:p>
      </dgm:t>
    </dgm:pt>
    <dgm:pt modelId="{70DF0F2E-88F9-4B44-B00F-AE274F4CF0F0}" type="parTrans" cxnId="{378FB2FE-449D-4F1C-B559-17B299F20272}">
      <dgm:prSet/>
      <dgm:spPr/>
      <dgm:t>
        <a:bodyPr/>
        <a:lstStyle/>
        <a:p>
          <a:endParaRPr lang="pt-BR"/>
        </a:p>
      </dgm:t>
    </dgm:pt>
    <dgm:pt modelId="{305EC438-0B17-4183-B24E-621CC7799B85}" type="sibTrans" cxnId="{378FB2FE-449D-4F1C-B559-17B299F20272}">
      <dgm:prSet/>
      <dgm:spPr/>
      <dgm:t>
        <a:bodyPr/>
        <a:lstStyle/>
        <a:p>
          <a:endParaRPr lang="pt-BR"/>
        </a:p>
      </dgm:t>
    </dgm:pt>
    <dgm:pt modelId="{111495F2-7DF1-4593-9906-D629A94721F4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1800" dirty="0" err="1" smtClean="0"/>
            <a:t>Atibuições</a:t>
          </a:r>
          <a:r>
            <a:rPr lang="pt-BR" sz="1800" dirty="0" smtClean="0"/>
            <a:t> dos membros da equipe</a:t>
          </a:r>
          <a:endParaRPr lang="pt-BR" sz="1800" dirty="0"/>
        </a:p>
      </dgm:t>
    </dgm:pt>
    <dgm:pt modelId="{653DE4F8-9604-408A-ADFF-11AC961D81F6}" type="parTrans" cxnId="{02047476-531C-4B22-B6F8-7275F6B32101}">
      <dgm:prSet/>
      <dgm:spPr/>
      <dgm:t>
        <a:bodyPr/>
        <a:lstStyle/>
        <a:p>
          <a:endParaRPr lang="pt-BR"/>
        </a:p>
      </dgm:t>
    </dgm:pt>
    <dgm:pt modelId="{4A84E4CF-A4B5-4258-8F9E-8367C130781E}" type="sibTrans" cxnId="{02047476-531C-4B22-B6F8-7275F6B32101}">
      <dgm:prSet/>
      <dgm:spPr/>
      <dgm:t>
        <a:bodyPr/>
        <a:lstStyle/>
        <a:p>
          <a:endParaRPr lang="pt-BR"/>
        </a:p>
      </dgm:t>
    </dgm:pt>
    <dgm:pt modelId="{9F3FF6C0-C7C8-41B3-8361-A04E92372DE5}" type="pres">
      <dgm:prSet presAssocID="{19704045-DC9E-4EDC-A354-118CD1CF4D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DAD4501-27B5-4950-A0E3-019F4107C91F}" type="pres">
      <dgm:prSet presAssocID="{CA0803C5-8E62-422C-A43A-C18C98E5E374}" presName="node" presStyleLbl="node1" presStyleIdx="0" presStyleCnt="5" custScaleX="144260" custScaleY="1001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7422C6-13CB-4B5E-8DD8-99C52949753E}" type="pres">
      <dgm:prSet presAssocID="{0477FB8B-AA2A-467A-8A47-5F5E8EC3E521}" presName="sibTrans" presStyleLbl="sibTrans2D1" presStyleIdx="0" presStyleCnt="5"/>
      <dgm:spPr/>
      <dgm:t>
        <a:bodyPr/>
        <a:lstStyle/>
        <a:p>
          <a:endParaRPr lang="pt-BR"/>
        </a:p>
      </dgm:t>
    </dgm:pt>
    <dgm:pt modelId="{5C34A83C-28A8-4165-8470-F72A66385265}" type="pres">
      <dgm:prSet presAssocID="{0477FB8B-AA2A-467A-8A47-5F5E8EC3E521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2704041C-7C5C-46B7-8B58-A9E57E924266}" type="pres">
      <dgm:prSet presAssocID="{362C11CC-0DD5-438C-A54E-5EE208A24CA6}" presName="node" presStyleLbl="node1" presStyleIdx="1" presStyleCnt="5" custScaleX="144762" custScaleY="96335" custRadScaleRad="112201" custRadScaleInc="10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E320C8-D7CB-4AC8-A4D0-5C2A4EC8CAA5}" type="pres">
      <dgm:prSet presAssocID="{840145DF-2245-47E3-8831-04DBA4AEF78F}" presName="sibTrans" presStyleLbl="sibTrans2D1" presStyleIdx="1" presStyleCnt="5"/>
      <dgm:spPr/>
      <dgm:t>
        <a:bodyPr/>
        <a:lstStyle/>
        <a:p>
          <a:endParaRPr lang="pt-BR"/>
        </a:p>
      </dgm:t>
    </dgm:pt>
    <dgm:pt modelId="{5D82DED4-52B4-45CD-98A7-F0D02F1C1A94}" type="pres">
      <dgm:prSet presAssocID="{840145DF-2245-47E3-8831-04DBA4AEF78F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3D1456FD-8013-4710-9A01-644F820729A3}" type="pres">
      <dgm:prSet presAssocID="{B777FEE7-8506-4C6C-A0C4-55E231B5A39A}" presName="node" presStyleLbl="node1" presStyleIdx="2" presStyleCnt="5" custScaleX="142725" custScaleY="934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9ED60B-8BA5-42BC-8454-7B33327281B9}" type="pres">
      <dgm:prSet presAssocID="{EDFA7C74-ABAA-4682-8236-13E69E912B03}" presName="sibTrans" presStyleLbl="sibTrans2D1" presStyleIdx="2" presStyleCnt="5"/>
      <dgm:spPr/>
      <dgm:t>
        <a:bodyPr/>
        <a:lstStyle/>
        <a:p>
          <a:endParaRPr lang="pt-BR"/>
        </a:p>
      </dgm:t>
    </dgm:pt>
    <dgm:pt modelId="{2CC9C9B0-7BD0-4508-8CB9-20DE8D31AC1D}" type="pres">
      <dgm:prSet presAssocID="{EDFA7C74-ABAA-4682-8236-13E69E912B03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444076B6-A17C-4EA1-A62B-7DC89DA0E0E4}" type="pres">
      <dgm:prSet presAssocID="{74D86D2A-C464-4964-B1A3-04A47BF69C6A}" presName="node" presStyleLbl="node1" presStyleIdx="3" presStyleCnt="5" custScaleX="134028" custScaleY="10242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985404-B7F6-41FC-8C04-91B9EDCEAE85}" type="pres">
      <dgm:prSet presAssocID="{305EC438-0B17-4183-B24E-621CC7799B85}" presName="sibTrans" presStyleLbl="sibTrans2D1" presStyleIdx="3" presStyleCnt="5"/>
      <dgm:spPr/>
      <dgm:t>
        <a:bodyPr/>
        <a:lstStyle/>
        <a:p>
          <a:endParaRPr lang="pt-BR"/>
        </a:p>
      </dgm:t>
    </dgm:pt>
    <dgm:pt modelId="{A979FBC9-6CA8-428A-AF3C-95DFD9E290F4}" type="pres">
      <dgm:prSet presAssocID="{305EC438-0B17-4183-B24E-621CC7799B85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52962E46-B52B-4BA9-A0A5-BAB1728400B9}" type="pres">
      <dgm:prSet presAssocID="{111495F2-7DF1-4593-9906-D629A94721F4}" presName="node" presStyleLbl="node1" presStyleIdx="4" presStyleCnt="5" custScaleX="140413" custScaleY="113157" custRadScaleRad="114331" custRadScaleInc="-644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9D637E3-A83D-44C5-9874-2494978136EF}" type="pres">
      <dgm:prSet presAssocID="{4A84E4CF-A4B5-4258-8F9E-8367C130781E}" presName="sibTrans" presStyleLbl="sibTrans2D1" presStyleIdx="4" presStyleCnt="5"/>
      <dgm:spPr/>
      <dgm:t>
        <a:bodyPr/>
        <a:lstStyle/>
        <a:p>
          <a:endParaRPr lang="pt-BR"/>
        </a:p>
      </dgm:t>
    </dgm:pt>
    <dgm:pt modelId="{B54BB6AC-0666-44B8-A6B8-BAB858C82CC4}" type="pres">
      <dgm:prSet presAssocID="{4A84E4CF-A4B5-4258-8F9E-8367C130781E}" presName="connectorText" presStyleLbl="sibTrans2D1" presStyleIdx="4" presStyleCnt="5"/>
      <dgm:spPr/>
      <dgm:t>
        <a:bodyPr/>
        <a:lstStyle/>
        <a:p>
          <a:endParaRPr lang="pt-BR"/>
        </a:p>
      </dgm:t>
    </dgm:pt>
  </dgm:ptLst>
  <dgm:cxnLst>
    <dgm:cxn modelId="{8AE33ADD-6BC0-4B43-90C9-1846A0CE37CA}" type="presOf" srcId="{B777FEE7-8506-4C6C-A0C4-55E231B5A39A}" destId="{3D1456FD-8013-4710-9A01-644F820729A3}" srcOrd="0" destOrd="0" presId="urn:microsoft.com/office/officeart/2005/8/layout/cycle2"/>
    <dgm:cxn modelId="{6B06F0D2-2705-43F6-86D6-A7262369F17A}" type="presOf" srcId="{74D86D2A-C464-4964-B1A3-04A47BF69C6A}" destId="{444076B6-A17C-4EA1-A62B-7DC89DA0E0E4}" srcOrd="0" destOrd="0" presId="urn:microsoft.com/office/officeart/2005/8/layout/cycle2"/>
    <dgm:cxn modelId="{25D9353B-3CBD-4A0C-AC64-0E2181290284}" type="presOf" srcId="{0477FB8B-AA2A-467A-8A47-5F5E8EC3E521}" destId="{9F7422C6-13CB-4B5E-8DD8-99C52949753E}" srcOrd="0" destOrd="0" presId="urn:microsoft.com/office/officeart/2005/8/layout/cycle2"/>
    <dgm:cxn modelId="{E1DAF240-78E3-45C2-AE53-EBDC70A11938}" type="presOf" srcId="{EDFA7C74-ABAA-4682-8236-13E69E912B03}" destId="{819ED60B-8BA5-42BC-8454-7B33327281B9}" srcOrd="0" destOrd="0" presId="urn:microsoft.com/office/officeart/2005/8/layout/cycle2"/>
    <dgm:cxn modelId="{28FCD4DC-563B-4D19-A5CF-9813B5082EA3}" type="presOf" srcId="{EDFA7C74-ABAA-4682-8236-13E69E912B03}" destId="{2CC9C9B0-7BD0-4508-8CB9-20DE8D31AC1D}" srcOrd="1" destOrd="0" presId="urn:microsoft.com/office/officeart/2005/8/layout/cycle2"/>
    <dgm:cxn modelId="{72D8CE21-60DB-4C96-A9F3-668B4E93522A}" srcId="{19704045-DC9E-4EDC-A354-118CD1CF4DBF}" destId="{362C11CC-0DD5-438C-A54E-5EE208A24CA6}" srcOrd="1" destOrd="0" parTransId="{E3FDE34D-C6E3-40AC-A917-BE653E7C6768}" sibTransId="{840145DF-2245-47E3-8831-04DBA4AEF78F}"/>
    <dgm:cxn modelId="{6FEA4301-401F-4248-AAA2-AB4FB1D14E63}" srcId="{19704045-DC9E-4EDC-A354-118CD1CF4DBF}" destId="{B777FEE7-8506-4C6C-A0C4-55E231B5A39A}" srcOrd="2" destOrd="0" parTransId="{27E260D3-E5F6-42ED-849C-3D176227D893}" sibTransId="{EDFA7C74-ABAA-4682-8236-13E69E912B03}"/>
    <dgm:cxn modelId="{17BAC59B-CCD5-4C62-B425-10A43A8153C6}" srcId="{19704045-DC9E-4EDC-A354-118CD1CF4DBF}" destId="{CA0803C5-8E62-422C-A43A-C18C98E5E374}" srcOrd="0" destOrd="0" parTransId="{FA3D5A2D-AFAC-4F86-8CC0-8C6EB09D7935}" sibTransId="{0477FB8B-AA2A-467A-8A47-5F5E8EC3E521}"/>
    <dgm:cxn modelId="{7FFC3160-7E34-417D-B945-F2550859299F}" type="presOf" srcId="{111495F2-7DF1-4593-9906-D629A94721F4}" destId="{52962E46-B52B-4BA9-A0A5-BAB1728400B9}" srcOrd="0" destOrd="0" presId="urn:microsoft.com/office/officeart/2005/8/layout/cycle2"/>
    <dgm:cxn modelId="{57E48035-651D-4167-98E0-9493A9AE6026}" type="presOf" srcId="{362C11CC-0DD5-438C-A54E-5EE208A24CA6}" destId="{2704041C-7C5C-46B7-8B58-A9E57E924266}" srcOrd="0" destOrd="0" presId="urn:microsoft.com/office/officeart/2005/8/layout/cycle2"/>
    <dgm:cxn modelId="{97B05262-D207-42AF-9E4B-27DBD1F9AB6D}" type="presOf" srcId="{840145DF-2245-47E3-8831-04DBA4AEF78F}" destId="{92E320C8-D7CB-4AC8-A4D0-5C2A4EC8CAA5}" srcOrd="0" destOrd="0" presId="urn:microsoft.com/office/officeart/2005/8/layout/cycle2"/>
    <dgm:cxn modelId="{7271888C-E8A2-4AFB-83FF-127100A5E32B}" type="presOf" srcId="{4A84E4CF-A4B5-4258-8F9E-8367C130781E}" destId="{29D637E3-A83D-44C5-9874-2494978136EF}" srcOrd="0" destOrd="0" presId="urn:microsoft.com/office/officeart/2005/8/layout/cycle2"/>
    <dgm:cxn modelId="{02047476-531C-4B22-B6F8-7275F6B32101}" srcId="{19704045-DC9E-4EDC-A354-118CD1CF4DBF}" destId="{111495F2-7DF1-4593-9906-D629A94721F4}" srcOrd="4" destOrd="0" parTransId="{653DE4F8-9604-408A-ADFF-11AC961D81F6}" sibTransId="{4A84E4CF-A4B5-4258-8F9E-8367C130781E}"/>
    <dgm:cxn modelId="{BCFF5598-AA49-4672-80B7-ADCD405B2D16}" type="presOf" srcId="{19704045-DC9E-4EDC-A354-118CD1CF4DBF}" destId="{9F3FF6C0-C7C8-41B3-8361-A04E92372DE5}" srcOrd="0" destOrd="0" presId="urn:microsoft.com/office/officeart/2005/8/layout/cycle2"/>
    <dgm:cxn modelId="{D21DCAC5-4DAD-475B-B3C3-E5482CD10E20}" type="presOf" srcId="{305EC438-0B17-4183-B24E-621CC7799B85}" destId="{A979FBC9-6CA8-428A-AF3C-95DFD9E290F4}" srcOrd="1" destOrd="0" presId="urn:microsoft.com/office/officeart/2005/8/layout/cycle2"/>
    <dgm:cxn modelId="{10B0830C-8180-48B4-983F-77F6FCE17A54}" type="presOf" srcId="{0477FB8B-AA2A-467A-8A47-5F5E8EC3E521}" destId="{5C34A83C-28A8-4165-8470-F72A66385265}" srcOrd="1" destOrd="0" presId="urn:microsoft.com/office/officeart/2005/8/layout/cycle2"/>
    <dgm:cxn modelId="{3D1FD161-3154-4F8D-BF24-E0CF9E181202}" type="presOf" srcId="{CA0803C5-8E62-422C-A43A-C18C98E5E374}" destId="{0DAD4501-27B5-4950-A0E3-019F4107C91F}" srcOrd="0" destOrd="0" presId="urn:microsoft.com/office/officeart/2005/8/layout/cycle2"/>
    <dgm:cxn modelId="{378FB2FE-449D-4F1C-B559-17B299F20272}" srcId="{19704045-DC9E-4EDC-A354-118CD1CF4DBF}" destId="{74D86D2A-C464-4964-B1A3-04A47BF69C6A}" srcOrd="3" destOrd="0" parTransId="{70DF0F2E-88F9-4B44-B00F-AE274F4CF0F0}" sibTransId="{305EC438-0B17-4183-B24E-621CC7799B85}"/>
    <dgm:cxn modelId="{A7B4B8EE-9138-4EBD-A7E6-3A0B42221AA7}" type="presOf" srcId="{4A84E4CF-A4B5-4258-8F9E-8367C130781E}" destId="{B54BB6AC-0666-44B8-A6B8-BAB858C82CC4}" srcOrd="1" destOrd="0" presId="urn:microsoft.com/office/officeart/2005/8/layout/cycle2"/>
    <dgm:cxn modelId="{B639D8FE-53C3-47BC-A6C4-46EC9AE01ED8}" type="presOf" srcId="{305EC438-0B17-4183-B24E-621CC7799B85}" destId="{97985404-B7F6-41FC-8C04-91B9EDCEAE85}" srcOrd="0" destOrd="0" presId="urn:microsoft.com/office/officeart/2005/8/layout/cycle2"/>
    <dgm:cxn modelId="{BD671CD3-8434-4811-8252-8F9CBA0F08E5}" type="presOf" srcId="{840145DF-2245-47E3-8831-04DBA4AEF78F}" destId="{5D82DED4-52B4-45CD-98A7-F0D02F1C1A94}" srcOrd="1" destOrd="0" presId="urn:microsoft.com/office/officeart/2005/8/layout/cycle2"/>
    <dgm:cxn modelId="{EB1B991C-2967-444F-A513-D3C9A98600CB}" type="presParOf" srcId="{9F3FF6C0-C7C8-41B3-8361-A04E92372DE5}" destId="{0DAD4501-27B5-4950-A0E3-019F4107C91F}" srcOrd="0" destOrd="0" presId="urn:microsoft.com/office/officeart/2005/8/layout/cycle2"/>
    <dgm:cxn modelId="{0E8336DB-A933-4B33-82AB-A62EA70BAD9D}" type="presParOf" srcId="{9F3FF6C0-C7C8-41B3-8361-A04E92372DE5}" destId="{9F7422C6-13CB-4B5E-8DD8-99C52949753E}" srcOrd="1" destOrd="0" presId="urn:microsoft.com/office/officeart/2005/8/layout/cycle2"/>
    <dgm:cxn modelId="{33AEC40D-C239-4F27-BD4B-E78C9C483C7C}" type="presParOf" srcId="{9F7422C6-13CB-4B5E-8DD8-99C52949753E}" destId="{5C34A83C-28A8-4165-8470-F72A66385265}" srcOrd="0" destOrd="0" presId="urn:microsoft.com/office/officeart/2005/8/layout/cycle2"/>
    <dgm:cxn modelId="{AAA0D354-E80D-4033-8D66-025E2B6E4B29}" type="presParOf" srcId="{9F3FF6C0-C7C8-41B3-8361-A04E92372DE5}" destId="{2704041C-7C5C-46B7-8B58-A9E57E924266}" srcOrd="2" destOrd="0" presId="urn:microsoft.com/office/officeart/2005/8/layout/cycle2"/>
    <dgm:cxn modelId="{EB20B51E-B88B-471C-83BA-343AE88742BE}" type="presParOf" srcId="{9F3FF6C0-C7C8-41B3-8361-A04E92372DE5}" destId="{92E320C8-D7CB-4AC8-A4D0-5C2A4EC8CAA5}" srcOrd="3" destOrd="0" presId="urn:microsoft.com/office/officeart/2005/8/layout/cycle2"/>
    <dgm:cxn modelId="{CCA0F162-DCB6-47CC-9001-E9726CFDDE21}" type="presParOf" srcId="{92E320C8-D7CB-4AC8-A4D0-5C2A4EC8CAA5}" destId="{5D82DED4-52B4-45CD-98A7-F0D02F1C1A94}" srcOrd="0" destOrd="0" presId="urn:microsoft.com/office/officeart/2005/8/layout/cycle2"/>
    <dgm:cxn modelId="{2F5667E5-3C96-47A7-AA5D-207142EEB554}" type="presParOf" srcId="{9F3FF6C0-C7C8-41B3-8361-A04E92372DE5}" destId="{3D1456FD-8013-4710-9A01-644F820729A3}" srcOrd="4" destOrd="0" presId="urn:microsoft.com/office/officeart/2005/8/layout/cycle2"/>
    <dgm:cxn modelId="{B5F8C919-D492-4E05-9CCE-4DE5CA4B182D}" type="presParOf" srcId="{9F3FF6C0-C7C8-41B3-8361-A04E92372DE5}" destId="{819ED60B-8BA5-42BC-8454-7B33327281B9}" srcOrd="5" destOrd="0" presId="urn:microsoft.com/office/officeart/2005/8/layout/cycle2"/>
    <dgm:cxn modelId="{89F03FAD-85EE-4B17-95A6-121ED0ADAF8A}" type="presParOf" srcId="{819ED60B-8BA5-42BC-8454-7B33327281B9}" destId="{2CC9C9B0-7BD0-4508-8CB9-20DE8D31AC1D}" srcOrd="0" destOrd="0" presId="urn:microsoft.com/office/officeart/2005/8/layout/cycle2"/>
    <dgm:cxn modelId="{181DD529-0D08-4456-B755-B54BDA2C42E9}" type="presParOf" srcId="{9F3FF6C0-C7C8-41B3-8361-A04E92372DE5}" destId="{444076B6-A17C-4EA1-A62B-7DC89DA0E0E4}" srcOrd="6" destOrd="0" presId="urn:microsoft.com/office/officeart/2005/8/layout/cycle2"/>
    <dgm:cxn modelId="{2DA92DAC-4EBF-4FF8-9AEF-A8F734B6C03C}" type="presParOf" srcId="{9F3FF6C0-C7C8-41B3-8361-A04E92372DE5}" destId="{97985404-B7F6-41FC-8C04-91B9EDCEAE85}" srcOrd="7" destOrd="0" presId="urn:microsoft.com/office/officeart/2005/8/layout/cycle2"/>
    <dgm:cxn modelId="{D4C96879-C80C-47B0-A85C-FA1851A71E3C}" type="presParOf" srcId="{97985404-B7F6-41FC-8C04-91B9EDCEAE85}" destId="{A979FBC9-6CA8-428A-AF3C-95DFD9E290F4}" srcOrd="0" destOrd="0" presId="urn:microsoft.com/office/officeart/2005/8/layout/cycle2"/>
    <dgm:cxn modelId="{EF4BA4C6-0785-4F76-9117-802ED535177C}" type="presParOf" srcId="{9F3FF6C0-C7C8-41B3-8361-A04E92372DE5}" destId="{52962E46-B52B-4BA9-A0A5-BAB1728400B9}" srcOrd="8" destOrd="0" presId="urn:microsoft.com/office/officeart/2005/8/layout/cycle2"/>
    <dgm:cxn modelId="{8FD31159-A514-42B3-B28B-8E33EA064B24}" type="presParOf" srcId="{9F3FF6C0-C7C8-41B3-8361-A04E92372DE5}" destId="{29D637E3-A83D-44C5-9874-2494978136EF}" srcOrd="9" destOrd="0" presId="urn:microsoft.com/office/officeart/2005/8/layout/cycle2"/>
    <dgm:cxn modelId="{422BCE25-FC77-4B81-A844-FDE6F4DC8E96}" type="presParOf" srcId="{29D637E3-A83D-44C5-9874-2494978136EF}" destId="{B54BB6AC-0666-44B8-A6B8-BAB858C82CC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B3F0C4-E07D-495C-A231-5192573D7F99}">
      <dsp:nvSpPr>
        <dsp:cNvPr id="0" name=""/>
        <dsp:cNvSpPr/>
      </dsp:nvSpPr>
      <dsp:spPr>
        <a:xfrm>
          <a:off x="3401687" y="1684784"/>
          <a:ext cx="1458347" cy="141371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Gestantes</a:t>
          </a:r>
          <a:endParaRPr lang="pt-BR" sz="1800" b="1" kern="1200" dirty="0"/>
        </a:p>
      </dsp:txBody>
      <dsp:txXfrm>
        <a:off x="3401687" y="1684784"/>
        <a:ext cx="1458347" cy="1413711"/>
      </dsp:txXfrm>
    </dsp:sp>
    <dsp:sp modelId="{703AEF94-B5F0-47D1-9753-110AAABDF5BB}">
      <dsp:nvSpPr>
        <dsp:cNvPr id="0" name=""/>
        <dsp:cNvSpPr/>
      </dsp:nvSpPr>
      <dsp:spPr>
        <a:xfrm rot="16200000">
          <a:off x="3994100" y="1533395"/>
          <a:ext cx="273521" cy="29256"/>
        </a:xfrm>
        <a:custGeom>
          <a:avLst/>
          <a:gdLst/>
          <a:ahLst/>
          <a:cxnLst/>
          <a:rect l="0" t="0" r="0" b="0"/>
          <a:pathLst>
            <a:path>
              <a:moveTo>
                <a:pt x="0" y="14628"/>
              </a:moveTo>
              <a:lnTo>
                <a:pt x="273521" y="14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6200000">
        <a:off x="4124023" y="1541186"/>
        <a:ext cx="13676" cy="13676"/>
      </dsp:txXfrm>
    </dsp:sp>
    <dsp:sp modelId="{080D5983-AC1D-467E-95F9-07F19D21CFE8}">
      <dsp:nvSpPr>
        <dsp:cNvPr id="0" name=""/>
        <dsp:cNvSpPr/>
      </dsp:nvSpPr>
      <dsp:spPr>
        <a:xfrm>
          <a:off x="3327596" y="-111223"/>
          <a:ext cx="1606530" cy="1522487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Problemas bucais</a:t>
          </a:r>
          <a:endParaRPr lang="pt-BR" sz="1800" kern="1200" dirty="0"/>
        </a:p>
      </dsp:txBody>
      <dsp:txXfrm>
        <a:off x="3327596" y="-111223"/>
        <a:ext cx="1606530" cy="1522487"/>
      </dsp:txXfrm>
    </dsp:sp>
    <dsp:sp modelId="{48657C04-4757-481F-877A-5DC63097E2FC}">
      <dsp:nvSpPr>
        <dsp:cNvPr id="0" name=""/>
        <dsp:cNvSpPr/>
      </dsp:nvSpPr>
      <dsp:spPr>
        <a:xfrm rot="20603074">
          <a:off x="4822850" y="2135403"/>
          <a:ext cx="235347" cy="29256"/>
        </a:xfrm>
        <a:custGeom>
          <a:avLst/>
          <a:gdLst/>
          <a:ahLst/>
          <a:cxnLst/>
          <a:rect l="0" t="0" r="0" b="0"/>
          <a:pathLst>
            <a:path>
              <a:moveTo>
                <a:pt x="0" y="14628"/>
              </a:moveTo>
              <a:lnTo>
                <a:pt x="235347" y="14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20603074">
        <a:off x="4934640" y="2144148"/>
        <a:ext cx="11767" cy="11767"/>
      </dsp:txXfrm>
    </dsp:sp>
    <dsp:sp modelId="{EC7FD68A-3A67-4C4C-885E-59AD75C6D6F6}">
      <dsp:nvSpPr>
        <dsp:cNvPr id="0" name=""/>
        <dsp:cNvSpPr/>
      </dsp:nvSpPr>
      <dsp:spPr>
        <a:xfrm>
          <a:off x="5004050" y="964700"/>
          <a:ext cx="1944026" cy="1752639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Equipe desarticulada</a:t>
          </a:r>
          <a:endParaRPr lang="pt-BR" sz="1800" kern="1200" dirty="0"/>
        </a:p>
      </dsp:txBody>
      <dsp:txXfrm>
        <a:off x="5004050" y="964700"/>
        <a:ext cx="1944026" cy="1752639"/>
      </dsp:txXfrm>
    </dsp:sp>
    <dsp:sp modelId="{9C7B36DA-B20F-4CFF-9771-9EECA5EECDB8}">
      <dsp:nvSpPr>
        <dsp:cNvPr id="0" name=""/>
        <dsp:cNvSpPr/>
      </dsp:nvSpPr>
      <dsp:spPr>
        <a:xfrm rot="3240000">
          <a:off x="4516481" y="3022147"/>
          <a:ext cx="166196" cy="29256"/>
        </a:xfrm>
        <a:custGeom>
          <a:avLst/>
          <a:gdLst/>
          <a:ahLst/>
          <a:cxnLst/>
          <a:rect l="0" t="0" r="0" b="0"/>
          <a:pathLst>
            <a:path>
              <a:moveTo>
                <a:pt x="0" y="14628"/>
              </a:moveTo>
              <a:lnTo>
                <a:pt x="166196" y="14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3240000">
        <a:off x="4595424" y="3032621"/>
        <a:ext cx="8309" cy="8309"/>
      </dsp:txXfrm>
    </dsp:sp>
    <dsp:sp modelId="{7636F51F-2A23-4051-958D-01DC423CA8DA}">
      <dsp:nvSpPr>
        <dsp:cNvPr id="0" name=""/>
        <dsp:cNvSpPr/>
      </dsp:nvSpPr>
      <dsp:spPr>
        <a:xfrm>
          <a:off x="4152945" y="2993349"/>
          <a:ext cx="2003230" cy="1614582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Sem atenção  de educação coletiva</a:t>
          </a:r>
          <a:endParaRPr lang="pt-BR" sz="1800" kern="1200" dirty="0"/>
        </a:p>
      </dsp:txBody>
      <dsp:txXfrm>
        <a:off x="4152945" y="2993349"/>
        <a:ext cx="2003230" cy="1614582"/>
      </dsp:txXfrm>
    </dsp:sp>
    <dsp:sp modelId="{947415AF-0236-4A76-9351-38C063406C0C}">
      <dsp:nvSpPr>
        <dsp:cNvPr id="0" name=""/>
        <dsp:cNvSpPr/>
      </dsp:nvSpPr>
      <dsp:spPr>
        <a:xfrm rot="7560000">
          <a:off x="3592588" y="3015246"/>
          <a:ext cx="149136" cy="29256"/>
        </a:xfrm>
        <a:custGeom>
          <a:avLst/>
          <a:gdLst/>
          <a:ahLst/>
          <a:cxnLst/>
          <a:rect l="0" t="0" r="0" b="0"/>
          <a:pathLst>
            <a:path>
              <a:moveTo>
                <a:pt x="0" y="14628"/>
              </a:moveTo>
              <a:lnTo>
                <a:pt x="149136" y="14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7560000">
        <a:off x="3663428" y="3026146"/>
        <a:ext cx="7456" cy="7456"/>
      </dsp:txXfrm>
    </dsp:sp>
    <dsp:sp modelId="{6C255933-528F-40AC-A10D-8DF068848740}">
      <dsp:nvSpPr>
        <dsp:cNvPr id="0" name=""/>
        <dsp:cNvSpPr/>
      </dsp:nvSpPr>
      <dsp:spPr>
        <a:xfrm>
          <a:off x="2129551" y="2964095"/>
          <a:ext cx="1955222" cy="167309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Sem  organização dos dados</a:t>
          </a:r>
          <a:endParaRPr lang="pt-BR" sz="1800" kern="1200" dirty="0"/>
        </a:p>
      </dsp:txBody>
      <dsp:txXfrm>
        <a:off x="2129551" y="2964095"/>
        <a:ext cx="1955222" cy="1673090"/>
      </dsp:txXfrm>
    </dsp:sp>
    <dsp:sp modelId="{0FB87EE2-1D0E-4CC2-84A7-A2309AF889A9}">
      <dsp:nvSpPr>
        <dsp:cNvPr id="0" name=""/>
        <dsp:cNvSpPr/>
      </dsp:nvSpPr>
      <dsp:spPr>
        <a:xfrm rot="11838377">
          <a:off x="3199967" y="2124689"/>
          <a:ext cx="242180" cy="29256"/>
        </a:xfrm>
        <a:custGeom>
          <a:avLst/>
          <a:gdLst/>
          <a:ahLst/>
          <a:cxnLst/>
          <a:rect l="0" t="0" r="0" b="0"/>
          <a:pathLst>
            <a:path>
              <a:moveTo>
                <a:pt x="0" y="14628"/>
              </a:moveTo>
              <a:lnTo>
                <a:pt x="242180" y="14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1838377">
        <a:off x="3315003" y="2133262"/>
        <a:ext cx="12109" cy="12109"/>
      </dsp:txXfrm>
    </dsp:sp>
    <dsp:sp modelId="{64B75024-2B8E-4A2D-B71E-4C94A52F22D0}">
      <dsp:nvSpPr>
        <dsp:cNvPr id="0" name=""/>
        <dsp:cNvSpPr/>
      </dsp:nvSpPr>
      <dsp:spPr>
        <a:xfrm>
          <a:off x="1259629" y="964700"/>
          <a:ext cx="2008273" cy="1690359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Atendimentos em casos de urgência</a:t>
          </a:r>
          <a:endParaRPr lang="pt-BR" sz="1800" kern="1200" dirty="0"/>
        </a:p>
      </dsp:txBody>
      <dsp:txXfrm>
        <a:off x="1259629" y="964700"/>
        <a:ext cx="2008273" cy="16903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AD4501-27B5-4950-A0E3-019F4107C91F}">
      <dsp:nvSpPr>
        <dsp:cNvPr id="0" name=""/>
        <dsp:cNvSpPr/>
      </dsp:nvSpPr>
      <dsp:spPr>
        <a:xfrm>
          <a:off x="2945302" y="-9247"/>
          <a:ext cx="2304261" cy="1598959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Ampliação da cobertura às gestantes</a:t>
          </a:r>
          <a:endParaRPr lang="pt-BR" sz="1800" kern="1200" dirty="0"/>
        </a:p>
      </dsp:txBody>
      <dsp:txXfrm>
        <a:off x="2945302" y="-9247"/>
        <a:ext cx="2304261" cy="1598959"/>
      </dsp:txXfrm>
    </dsp:sp>
    <dsp:sp modelId="{9F7422C6-13CB-4B5E-8DD8-99C52949753E}">
      <dsp:nvSpPr>
        <dsp:cNvPr id="0" name=""/>
        <dsp:cNvSpPr/>
      </dsp:nvSpPr>
      <dsp:spPr>
        <a:xfrm rot="1901891">
          <a:off x="5040254" y="1194024"/>
          <a:ext cx="294964" cy="5390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300" kern="1200"/>
        </a:p>
      </dsp:txBody>
      <dsp:txXfrm rot="1901891">
        <a:off x="5040254" y="1194024"/>
        <a:ext cx="294964" cy="539088"/>
      </dsp:txXfrm>
    </dsp:sp>
    <dsp:sp modelId="{2704041C-7C5C-46B7-8B58-A9E57E924266}">
      <dsp:nvSpPr>
        <dsp:cNvPr id="0" name=""/>
        <dsp:cNvSpPr/>
      </dsp:nvSpPr>
      <dsp:spPr>
        <a:xfrm>
          <a:off x="5122903" y="1368148"/>
          <a:ext cx="2312280" cy="153875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Melhoria no atendimento às gestantes</a:t>
          </a:r>
          <a:endParaRPr lang="pt-BR" sz="1800" kern="1200" dirty="0"/>
        </a:p>
      </dsp:txBody>
      <dsp:txXfrm>
        <a:off x="5122903" y="1368148"/>
        <a:ext cx="2312280" cy="1538756"/>
      </dsp:txXfrm>
    </dsp:sp>
    <dsp:sp modelId="{92E320C8-D7CB-4AC8-A4D0-5C2A4EC8CAA5}">
      <dsp:nvSpPr>
        <dsp:cNvPr id="0" name=""/>
        <dsp:cNvSpPr/>
      </dsp:nvSpPr>
      <dsp:spPr>
        <a:xfrm rot="6764892">
          <a:off x="5535139" y="3037185"/>
          <a:ext cx="507319" cy="5390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300" kern="1200"/>
        </a:p>
      </dsp:txBody>
      <dsp:txXfrm rot="6764892">
        <a:off x="5535139" y="3037185"/>
        <a:ext cx="507319" cy="539088"/>
      </dsp:txXfrm>
    </dsp:sp>
    <dsp:sp modelId="{3D1456FD-8013-4710-9A01-644F820729A3}">
      <dsp:nvSpPr>
        <dsp:cNvPr id="0" name=""/>
        <dsp:cNvSpPr/>
      </dsp:nvSpPr>
      <dsp:spPr>
        <a:xfrm>
          <a:off x="4156674" y="3734752"/>
          <a:ext cx="2279743" cy="1491940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Integração da equipe</a:t>
          </a:r>
          <a:endParaRPr lang="pt-BR" sz="1800" kern="1200" dirty="0"/>
        </a:p>
      </dsp:txBody>
      <dsp:txXfrm>
        <a:off x="4156674" y="3734752"/>
        <a:ext cx="2279743" cy="1491940"/>
      </dsp:txXfrm>
    </dsp:sp>
    <dsp:sp modelId="{819ED60B-8BA5-42BC-8454-7B33327281B9}">
      <dsp:nvSpPr>
        <dsp:cNvPr id="0" name=""/>
        <dsp:cNvSpPr/>
      </dsp:nvSpPr>
      <dsp:spPr>
        <a:xfrm rot="10800000">
          <a:off x="4015718" y="4211178"/>
          <a:ext cx="99609" cy="5390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300" kern="1200"/>
        </a:p>
      </dsp:txBody>
      <dsp:txXfrm rot="10800000">
        <a:off x="4015718" y="4211178"/>
        <a:ext cx="99609" cy="539088"/>
      </dsp:txXfrm>
    </dsp:sp>
    <dsp:sp modelId="{444076B6-A17C-4EA1-A62B-7DC89DA0E0E4}">
      <dsp:nvSpPr>
        <dsp:cNvPr id="0" name=""/>
        <dsp:cNvSpPr/>
      </dsp:nvSpPr>
      <dsp:spPr>
        <a:xfrm>
          <a:off x="1827906" y="3662746"/>
          <a:ext cx="2140826" cy="163595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Melhoria do acesso à informação pela comunidade</a:t>
          </a:r>
          <a:endParaRPr lang="pt-BR" sz="1800" kern="1200" dirty="0"/>
        </a:p>
      </dsp:txBody>
      <dsp:txXfrm>
        <a:off x="1827906" y="3662746"/>
        <a:ext cx="2140826" cy="1635952"/>
      </dsp:txXfrm>
    </dsp:sp>
    <dsp:sp modelId="{97985404-B7F6-41FC-8C04-91B9EDCEAE85}">
      <dsp:nvSpPr>
        <dsp:cNvPr id="0" name=""/>
        <dsp:cNvSpPr/>
      </dsp:nvSpPr>
      <dsp:spPr>
        <a:xfrm rot="14721220">
          <a:off x="2204188" y="3118537"/>
          <a:ext cx="385624" cy="5390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300" kern="1200"/>
        </a:p>
      </dsp:txBody>
      <dsp:txXfrm rot="14721220">
        <a:off x="2204188" y="3118537"/>
        <a:ext cx="385624" cy="539088"/>
      </dsp:txXfrm>
    </dsp:sp>
    <dsp:sp modelId="{52962E46-B52B-4BA9-A0A5-BAB1728400B9}">
      <dsp:nvSpPr>
        <dsp:cNvPr id="0" name=""/>
        <dsp:cNvSpPr/>
      </dsp:nvSpPr>
      <dsp:spPr>
        <a:xfrm>
          <a:off x="730424" y="1296140"/>
          <a:ext cx="2242813" cy="1807454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/>
            <a:t>Atibuições</a:t>
          </a:r>
          <a:r>
            <a:rPr lang="pt-BR" sz="1800" kern="1200" dirty="0" smtClean="0"/>
            <a:t> dos membros da equipe</a:t>
          </a:r>
          <a:endParaRPr lang="pt-BR" sz="1800" kern="1200" dirty="0"/>
        </a:p>
      </dsp:txBody>
      <dsp:txXfrm>
        <a:off x="730424" y="1296140"/>
        <a:ext cx="2242813" cy="1807454"/>
      </dsp:txXfrm>
    </dsp:sp>
    <dsp:sp modelId="{29D637E3-A83D-44C5-9874-2494978136EF}">
      <dsp:nvSpPr>
        <dsp:cNvPr id="0" name=""/>
        <dsp:cNvSpPr/>
      </dsp:nvSpPr>
      <dsp:spPr>
        <a:xfrm rot="19672931">
          <a:off x="2823698" y="1220769"/>
          <a:ext cx="316957" cy="5390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300" kern="1200"/>
        </a:p>
      </dsp:txBody>
      <dsp:txXfrm rot="19672931">
        <a:off x="2823698" y="1220769"/>
        <a:ext cx="316957" cy="539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27620-481E-4598-9890-2C559F90B952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BC788-AA76-40EA-BFFE-C51A3C552C6E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423C-D526-4D50-B0E9-D22AB58830FD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63A7-FD69-4A2E-9858-978498F1FAB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423C-D526-4D50-B0E9-D22AB58830FD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63A7-FD69-4A2E-9858-978498F1FAB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423C-D526-4D50-B0E9-D22AB58830FD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63A7-FD69-4A2E-9858-978498F1FAB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423C-D526-4D50-B0E9-D22AB58830FD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63A7-FD69-4A2E-9858-978498F1FAB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423C-D526-4D50-B0E9-D22AB58830FD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63A7-FD69-4A2E-9858-978498F1FAB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423C-D526-4D50-B0E9-D22AB58830FD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63A7-FD69-4A2E-9858-978498F1FAB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423C-D526-4D50-B0E9-D22AB58830FD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63A7-FD69-4A2E-9858-978498F1FAB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423C-D526-4D50-B0E9-D22AB58830FD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63A7-FD69-4A2E-9858-978498F1FAB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423C-D526-4D50-B0E9-D22AB58830FD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63A7-FD69-4A2E-9858-978498F1FAB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423C-D526-4D50-B0E9-D22AB58830FD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63A7-FD69-4A2E-9858-978498F1FAB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423C-D526-4D50-B0E9-D22AB58830FD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63A7-FD69-4A2E-9858-978498F1FAB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D423C-D526-4D50-B0E9-D22AB58830FD}" type="datetimeFigureOut">
              <a:rPr lang="pt-BR" smtClean="0"/>
              <a:pPr/>
              <a:t>05/03/2014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E63A7-FD69-4A2E-9858-978498F1FABC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estant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91037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Calibri" pitchFamily="34" charset="0"/>
                <a:cs typeface="Times New Roman" pitchFamily="18" charset="0"/>
              </a:rPr>
              <a:t>Sa</a:t>
            </a:r>
            <a:r>
              <a:rPr lang="pt-BR" sz="3200" b="1" dirty="0" err="1" smtClean="0">
                <a:latin typeface="Calibri" pitchFamily="34" charset="0"/>
                <a:cs typeface="Times New Roman" pitchFamily="18" charset="0"/>
              </a:rPr>
              <a:t>úde</a:t>
            </a:r>
            <a:r>
              <a:rPr lang="pt-BR" sz="3200" b="1" dirty="0" smtClean="0">
                <a:latin typeface="Calibri" pitchFamily="34" charset="0"/>
                <a:cs typeface="Times New Roman" pitchFamily="18" charset="0"/>
              </a:rPr>
              <a:t> Bucal no Pré-natal e </a:t>
            </a:r>
            <a:r>
              <a:rPr lang="pt-BR" sz="3200" b="1" dirty="0" err="1" smtClean="0">
                <a:latin typeface="Calibri" pitchFamily="34" charset="0"/>
                <a:cs typeface="Times New Roman" pitchFamily="18" charset="0"/>
              </a:rPr>
              <a:t>Puerpério</a:t>
            </a:r>
            <a:r>
              <a:rPr lang="pt-BR" sz="3200" b="1" dirty="0" smtClean="0">
                <a:latin typeface="Calibri" pitchFamily="34" charset="0"/>
                <a:cs typeface="Times New Roman" pitchFamily="18" charset="0"/>
              </a:rPr>
              <a:t> na Unidade de Saúde da Família do </a:t>
            </a:r>
            <a:r>
              <a:rPr lang="pt-BR" sz="3200" b="1" dirty="0" err="1" smtClean="0">
                <a:latin typeface="Calibri" pitchFamily="34" charset="0"/>
                <a:cs typeface="Times New Roman" pitchFamily="18" charset="0"/>
              </a:rPr>
              <a:t>Caji</a:t>
            </a:r>
            <a:r>
              <a:rPr lang="pt-BR" sz="3200" b="1" dirty="0" smtClean="0">
                <a:latin typeface="Calibri" pitchFamily="34" charset="0"/>
                <a:cs typeface="Times New Roman" pitchFamily="18" charset="0"/>
              </a:rPr>
              <a:t>/Vida </a:t>
            </a:r>
            <a:r>
              <a:rPr lang="pt-BR" sz="3200" b="1" dirty="0" err="1" smtClean="0">
                <a:latin typeface="Calibri" pitchFamily="34" charset="0"/>
                <a:cs typeface="Times New Roman" pitchFamily="18" charset="0"/>
              </a:rPr>
              <a:t>Nova-Lauro</a:t>
            </a:r>
            <a:r>
              <a:rPr lang="pt-BR" sz="3200" b="1" dirty="0" smtClean="0">
                <a:latin typeface="Calibri" pitchFamily="34" charset="0"/>
                <a:cs typeface="Times New Roman" pitchFamily="18" charset="0"/>
              </a:rPr>
              <a:t> de Freitas/BA</a:t>
            </a:r>
            <a:endParaRPr lang="pt-BR" sz="32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131840" y="3886200"/>
            <a:ext cx="4640560" cy="982960"/>
          </a:xfrm>
        </p:spPr>
        <p:txBody>
          <a:bodyPr>
            <a:normAutofit/>
          </a:bodyPr>
          <a:lstStyle/>
          <a:p>
            <a:pPr algn="r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Orientanda: Vanessa Santos Estrela</a:t>
            </a:r>
          </a:p>
          <a:p>
            <a:pPr algn="r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Orientadora: Camila de Lima Sarmento</a:t>
            </a:r>
            <a:endParaRPr lang="pt-BR" sz="20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60350"/>
            <a:ext cx="143986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172400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332656"/>
            <a:ext cx="17272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843808" y="4766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4" name="Retângulo 4"/>
          <p:cNvSpPr/>
          <p:nvPr/>
        </p:nvSpPr>
        <p:spPr>
          <a:xfrm>
            <a:off x="2411760" y="260648"/>
            <a:ext cx="4520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Trabalho de Conclusão de Curso (TCC)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Curso de Especialização em Saúde da Família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Universidade Federal de Pelotas (UFPEL)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9912" y="6021288"/>
            <a:ext cx="172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Fevereiro 2014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estant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3568" y="2852936"/>
            <a:ext cx="8218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Resultados da Intervenção</a:t>
            </a:r>
            <a:endParaRPr lang="pt-BR" sz="4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Calibri" pitchFamily="34" charset="0"/>
              </a:rPr>
              <a:t>OBJETIVO 1- Ampliar a cobertura de atenção a Saúde das Gestantes.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1: </a:t>
            </a:r>
            <a:r>
              <a:rPr lang="pt-BR" sz="2400" dirty="0" smtClean="0"/>
              <a:t> Ampliar a cobertura do programa de pré-natal na UBS para 70% das gestantes.</a:t>
            </a:r>
          </a:p>
          <a:p>
            <a:pPr algn="just"/>
            <a:r>
              <a:rPr lang="pt-BR" sz="2400" dirty="0" smtClean="0"/>
              <a:t>Indicador 1: Proporção de gestantes que frequentam o programa de pré-natal na USF.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  <a:p>
            <a:endParaRPr lang="pt-BR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339752" y="3501008"/>
          <a:ext cx="4503420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Calibri" pitchFamily="34" charset="0"/>
              </a:rPr>
              <a:t>OBJETIVO 1- Ampliar a cobertura de atenção a Saúde das Gestantes.</a:t>
            </a:r>
            <a:endParaRPr lang="pt-B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2:</a:t>
            </a:r>
            <a:r>
              <a:rPr lang="pt-BR" sz="2400" dirty="0" smtClean="0"/>
              <a:t> Ampliar a cobertura de primeira consulta odontológica para 70% das gestantes.</a:t>
            </a:r>
          </a:p>
          <a:p>
            <a:pPr algn="just"/>
            <a:r>
              <a:rPr lang="pt-BR" sz="2400" dirty="0" smtClean="0"/>
              <a:t>Indicador: Proporção de gestantes com primeira consulta odontológica.</a:t>
            </a:r>
          </a:p>
          <a:p>
            <a:pPr algn="just">
              <a:buNone/>
            </a:pPr>
            <a:endParaRPr lang="pt-BR" sz="2400" dirty="0" smtClean="0"/>
          </a:p>
          <a:p>
            <a:endParaRPr lang="pt-B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835696" y="3284984"/>
          <a:ext cx="5181600" cy="272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Aç</a:t>
            </a:r>
            <a:r>
              <a:rPr lang="pt-BR" b="1" dirty="0" smtClean="0"/>
              <a:t>ões</a:t>
            </a:r>
            <a:endParaRPr lang="pt-BR" b="1" dirty="0"/>
          </a:p>
        </p:txBody>
      </p:sp>
      <p:pic>
        <p:nvPicPr>
          <p:cNvPr id="4" name="Imagem 1" descr="C:\Users\Pedro\AppData\Local\Temp\foto palestra sobre parto 1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2"/>
            <a:ext cx="5472607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91680" y="5661248"/>
            <a:ext cx="3104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Arquivos da intervenção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Calibri" pitchFamily="34" charset="0"/>
              </a:rPr>
              <a:t>OBJETIVO 1- Ampliar a cobertura de atenção a Saúde das Gestantes.</a:t>
            </a:r>
            <a:endParaRPr lang="pt-B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Meta 3: Realizar visita domiciliar em 100% das gestantes e recém-nascidos acamados ou com problemas de mobilidade física.</a:t>
            </a:r>
          </a:p>
          <a:p>
            <a:pPr algn="just"/>
            <a:r>
              <a:rPr lang="pt-BR" sz="2400" dirty="0" smtClean="0"/>
              <a:t>Indicador: Proporção de gestantes que frequentam o programa de pré-natal na USF. </a:t>
            </a:r>
          </a:p>
          <a:p>
            <a:pPr algn="just"/>
            <a:r>
              <a:rPr lang="pt-BR" sz="2400" dirty="0" smtClean="0"/>
              <a:t>Esta meta não foi cumprida, pois não houve disponibilização, por parte da gestão de carro para conduzir os profissionais até as residências destas pacientes.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 smtClean="0"/>
              <a:t>OBJETIVO 2- Melhorar a adesão ao cuidado com a Saúde das Gestantes.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4:</a:t>
            </a:r>
            <a:r>
              <a:rPr lang="pt-BR" sz="2400" dirty="0" smtClean="0"/>
              <a:t>  Captar 70% das gestantes da área de abrangência sem atenção ao pré-natal na UBS ou em outro serviço, até o primeiro trimestre de gestação</a:t>
            </a:r>
          </a:p>
          <a:p>
            <a:pPr algn="just"/>
            <a:r>
              <a:rPr lang="pt-BR" sz="2400" dirty="0" smtClean="0"/>
              <a:t>Indicador: Proporção de gestantes com início do pré-natal no primeiro trimestre de gestação.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  <a:p>
            <a:endParaRPr lang="pt-BR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67744" y="3717032"/>
          <a:ext cx="4469130" cy="2491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 smtClean="0"/>
              <a:t>OBJETIVO 3 - Melhorar a qualidade do cuidado em saúde das gestantes e recém-nascidos.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5:</a:t>
            </a:r>
            <a:r>
              <a:rPr lang="pt-BR" sz="2400" dirty="0" smtClean="0"/>
              <a:t> Realizar consultas em dia de acordo com os períodos preconizados pelo protocolo em 100% das gestantes cadastradas.</a:t>
            </a:r>
          </a:p>
          <a:p>
            <a:pPr algn="just"/>
            <a:r>
              <a:rPr lang="pt-BR" sz="2400" dirty="0" smtClean="0"/>
              <a:t>Indicador: Proporção de gestantes com consultas em dia de acordo com os períodos preconizados pelo protocolo.</a:t>
            </a:r>
          </a:p>
          <a:p>
            <a:pPr algn="just">
              <a:buNone/>
            </a:pPr>
            <a:endParaRPr lang="pt-BR" sz="2400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339752" y="3717032"/>
          <a:ext cx="4446270" cy="244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OBJETIVO 3 - Melhorar a qualidade do cuidado em saúde das gestantes e recém-nascidos.</a:t>
            </a:r>
            <a:endParaRPr lang="pt-B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400" b="1" dirty="0" smtClean="0"/>
              <a:t>Meta 6: </a:t>
            </a:r>
            <a:r>
              <a:rPr lang="pt-BR" sz="2400" dirty="0" smtClean="0"/>
              <a:t>Capacitar 100% dos profissionais da equipe para o atendimento integral em saúde da gestante e do recém-nascido</a:t>
            </a:r>
          </a:p>
          <a:p>
            <a:pPr algn="just"/>
            <a:r>
              <a:rPr lang="pt-BR" sz="2400" dirty="0" smtClean="0"/>
              <a:t>Indicador: Proporção de profissionais da equipe capacitados para o atendimento integral em saúde da gestante e do recém-nascido.</a:t>
            </a:r>
          </a:p>
          <a:p>
            <a:pPr algn="just"/>
            <a:r>
              <a:rPr lang="pt-BR" sz="2400" dirty="0" smtClean="0"/>
              <a:t>A equipe possui 13 profissionais. As qualificações ocorreram em 3 momentos distintos durante o primeiro mês da realização da intervenção, nos dias 10.10.2012, 24.10.2012 e 31.10.2012, durante a reunião de equipe. Obtivemos um resultado de 84,61%, 92,3% e 100%, respectivamente. Os faltosos justificaram e procuraram se informar sobre os assuntos que foram abordados.</a:t>
            </a:r>
          </a:p>
          <a:p>
            <a:pPr algn="just"/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Ações</a:t>
            </a:r>
            <a:endParaRPr lang="pt-BR" b="1" dirty="0"/>
          </a:p>
        </p:txBody>
      </p:sp>
      <p:pic>
        <p:nvPicPr>
          <p:cNvPr id="4" name="Content Placeholder 3" descr="C:\Users\Jerome\Desktop\Desktop\Desktop\foto 2 reuniao de equipe dia 31.10.2012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484784"/>
            <a:ext cx="6048671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03648" y="5661248"/>
            <a:ext cx="3608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Qualificação dos profissionais da ESF</a:t>
            </a:r>
            <a:endParaRPr lang="pt-BR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5949280"/>
            <a:ext cx="317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Arquivos da intervenção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 smtClean="0"/>
              <a:t>OBJETIVO 3 - Melhorar a qualidade do cuidado em saúde das gestantes e recém-nascidos.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7:</a:t>
            </a:r>
            <a:r>
              <a:rPr lang="pt-BR" sz="2400" dirty="0" smtClean="0"/>
              <a:t> Realizar exame bucal adequado em 100% das gestantes cadastradas.</a:t>
            </a:r>
          </a:p>
          <a:p>
            <a:pPr algn="just"/>
            <a:r>
              <a:rPr lang="pt-BR" sz="2400" dirty="0" smtClean="0"/>
              <a:t>Indicador: Proporção de gestantes com avaliação de saúde bucal.</a:t>
            </a:r>
          </a:p>
          <a:p>
            <a:pPr algn="just">
              <a:buNone/>
            </a:pPr>
            <a:endParaRPr lang="pt-BR" sz="2400" dirty="0" smtClean="0"/>
          </a:p>
          <a:p>
            <a:endParaRPr lang="pt-B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691680" y="3356992"/>
          <a:ext cx="5286375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estant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71"/>
            <a:ext cx="9144000" cy="684342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95736" y="3068960"/>
            <a:ext cx="45254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smtClean="0">
                <a:latin typeface="Calibri" pitchFamily="34" charset="0"/>
                <a:cs typeface="Times New Roman" pitchFamily="18" charset="0"/>
              </a:rPr>
              <a:t>Introdução</a:t>
            </a:r>
            <a:endParaRPr lang="pt-BR" sz="66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60350"/>
            <a:ext cx="143986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668344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404664"/>
            <a:ext cx="17272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2051720" y="260648"/>
            <a:ext cx="4752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Calibri" pitchFamily="34" charset="0"/>
                <a:cs typeface="Times New Roman" pitchFamily="18" charset="0"/>
              </a:rPr>
              <a:t>Trabalho de Conclusão de Curso (TCC)</a:t>
            </a:r>
          </a:p>
          <a:p>
            <a:pPr algn="just"/>
            <a:r>
              <a:rPr lang="pt-BR" dirty="0" smtClean="0">
                <a:latin typeface="Calibri" pitchFamily="34" charset="0"/>
                <a:cs typeface="Times New Roman" pitchFamily="18" charset="0"/>
              </a:rPr>
              <a:t>Curso de Especialização em Saúde da Família</a:t>
            </a:r>
          </a:p>
          <a:p>
            <a:pPr algn="just"/>
            <a:r>
              <a:rPr lang="pt-BR" dirty="0" smtClean="0">
                <a:latin typeface="Calibri" pitchFamily="34" charset="0"/>
                <a:cs typeface="Times New Roman" pitchFamily="18" charset="0"/>
              </a:rPr>
              <a:t>Universidade Federal de Pelotas (UFPEL)</a:t>
            </a:r>
            <a:endParaRPr lang="pt-BR" dirty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Ações</a:t>
            </a:r>
            <a:endParaRPr lang="pt-BR" b="1" dirty="0"/>
          </a:p>
        </p:txBody>
      </p:sp>
      <p:pic>
        <p:nvPicPr>
          <p:cNvPr id="4" name="Content Placeholder 3" descr="C:\Users\Jerome\Desktop\Desktop\Desktop\Vanessa\ESPECIALIZAÇÃO SAÚDE DA FAMÍLIA UFPEL\Diários de intervenção, planilhas de dados e anexos-UFPEL\foto 1 gestante dia 31.10.2012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844824"/>
            <a:ext cx="568863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47664" y="5517232"/>
            <a:ext cx="7354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Realização de exame clínico para detecção das necessidades de tratamento.</a:t>
            </a:r>
          </a:p>
          <a:p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5877272"/>
            <a:ext cx="317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Arquivos da intervenção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 smtClean="0"/>
              <a:t>OBJETIVO 3 - Melhorar a qualidade do cuidado em saúde das gestantes e recém-nascidos.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8:</a:t>
            </a:r>
            <a:r>
              <a:rPr lang="pt-BR" sz="2400" dirty="0" smtClean="0"/>
              <a:t>  Encaminhar à realização de exames complementares 100% das gestantes cadastradas.</a:t>
            </a:r>
          </a:p>
          <a:p>
            <a:pPr algn="just"/>
            <a:r>
              <a:rPr lang="pt-BR" sz="2400" dirty="0" smtClean="0"/>
              <a:t>Indicador: Proporção de gestantes com TODOS exames laboratoriais preconizados para  primeira consulta do pré-natal.</a:t>
            </a:r>
          </a:p>
          <a:p>
            <a:pPr algn="just">
              <a:buNone/>
            </a:pPr>
            <a:endParaRPr lang="pt-BR" sz="2400" dirty="0" smtClean="0"/>
          </a:p>
          <a:p>
            <a:endParaRPr lang="pt-B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835696" y="3645024"/>
          <a:ext cx="5248275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 smtClean="0"/>
              <a:t>Objetivo 4</a:t>
            </a:r>
            <a:r>
              <a:rPr lang="pt-BR" sz="3100" dirty="0" smtClean="0"/>
              <a:t> :</a:t>
            </a:r>
            <a:r>
              <a:rPr lang="pt-BR" sz="3100" b="1" dirty="0" smtClean="0"/>
              <a:t>Melhorar a qualidade dos registros do Programa do Pré-natal e </a:t>
            </a:r>
            <a:r>
              <a:rPr lang="pt-BR" sz="3100" b="1" dirty="0" err="1" smtClean="0"/>
              <a:t>puerpério</a:t>
            </a:r>
            <a:r>
              <a:rPr lang="pt-BR" sz="3100" b="1" dirty="0" smtClean="0"/>
              <a:t>.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/>
              <a:t>Meta 9:</a:t>
            </a:r>
            <a:r>
              <a:rPr lang="pt-BR" sz="2400" dirty="0" smtClean="0"/>
              <a:t>  Manter registro atualizado em planilha e/ou prontuário de 100% das gestantes que frequentaram o programa na UBS.</a:t>
            </a:r>
          </a:p>
          <a:p>
            <a:pPr algn="just"/>
            <a:r>
              <a:rPr lang="pt-BR" sz="2400" b="1" dirty="0" smtClean="0"/>
              <a:t>Indicador:</a:t>
            </a:r>
            <a:r>
              <a:rPr lang="pt-BR" sz="2400" dirty="0" smtClean="0"/>
              <a:t> Proporção de registro atualizado em planilha e/ou prontuário no atendimento integral em saúde da gestante.</a:t>
            </a:r>
          </a:p>
          <a:p>
            <a:pPr algn="just"/>
            <a:r>
              <a:rPr lang="pt-BR" sz="2400" b="1" dirty="0" smtClean="0"/>
              <a:t>Meta 10:</a:t>
            </a:r>
            <a:r>
              <a:rPr lang="pt-BR" sz="2400" dirty="0" smtClean="0"/>
              <a:t> Preencher a caderneta de Saúde do recém-nascido para 100%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que frequentam o programa na UBS.</a:t>
            </a:r>
          </a:p>
          <a:p>
            <a:pPr algn="just"/>
            <a:r>
              <a:rPr lang="pt-BR" sz="2400" b="1" dirty="0" smtClean="0"/>
              <a:t>Indicador: </a:t>
            </a:r>
            <a:r>
              <a:rPr lang="pt-BR" sz="2400" dirty="0" smtClean="0"/>
              <a:t>Proporção de cadernetas de recém-nascidos com informações sobre saúde bucal.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Objetivo 4:Melhorar a qualidade dos registros do Programa do Pré-natal e </a:t>
            </a:r>
            <a:r>
              <a:rPr lang="pt-BR" sz="2800" b="1" dirty="0" err="1" smtClean="0"/>
              <a:t>puerpério</a:t>
            </a:r>
            <a:r>
              <a:rPr lang="pt-BR" sz="2800" b="1" dirty="0" smtClean="0"/>
              <a:t>.</a:t>
            </a:r>
            <a:endParaRPr lang="pt-B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Todos os recém-nascidos que estiveram na unidade, ou seja 100%, tiveram sua caderneta preenchida com informações de saúde bucal, visto que, a equipe está consciente na importância deste preenchimento para a organização do processo de trabalho do serviço.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/>
          </a:p>
        </p:txBody>
      </p:sp>
      <p:pic>
        <p:nvPicPr>
          <p:cNvPr id="4" name="Picture 3" descr="C:\Users\Jerome\Desktop\Desktop\Desktop\Vanessa\ESPECIALIZAÇÃO SAÚDE DA FAMÍLIA UFPEL\Diários de intervenção, planilhas de dados e anexos-UFPEL\FOTO PUERPERA 1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01008"/>
            <a:ext cx="413321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76056" y="5661248"/>
            <a:ext cx="239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Orientações à puérpera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6093296"/>
            <a:ext cx="3104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Arquivos da intervenção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 smtClean="0"/>
              <a:t>Objetivo 5</a:t>
            </a:r>
            <a:r>
              <a:rPr lang="pt-BR" sz="3100" b="1" dirty="0" smtClean="0"/>
              <a:t>:</a:t>
            </a:r>
            <a:r>
              <a:rPr lang="pt-BR" sz="3100" dirty="0" smtClean="0"/>
              <a:t> </a:t>
            </a:r>
            <a:r>
              <a:rPr lang="pt-BR" sz="3100" b="1" dirty="0" smtClean="0"/>
              <a:t>Realizar mapeamento de risco na Saúde das gestantes da área de abrangência. 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11:</a:t>
            </a:r>
            <a:r>
              <a:rPr lang="pt-BR" sz="2400" dirty="0" smtClean="0"/>
              <a:t> Identificar e acompanhar 100% das gestantes com acúmulo de fatores de risco para sua saúde.</a:t>
            </a:r>
          </a:p>
          <a:p>
            <a:pPr algn="just"/>
            <a:r>
              <a:rPr lang="pt-BR" sz="2400" dirty="0" smtClean="0"/>
              <a:t>Indicador: Proporção de gestantes com avaliação de risco na primeira consulta do Pré-natal.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  <a:p>
            <a:endParaRPr lang="pt-BR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339752" y="3429000"/>
          <a:ext cx="4469130" cy="235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/>
              <a:t>Objetivo 5:</a:t>
            </a:r>
            <a:r>
              <a:rPr lang="pt-BR" sz="2800" dirty="0" smtClean="0"/>
              <a:t> </a:t>
            </a:r>
            <a:r>
              <a:rPr lang="pt-BR" sz="2800" b="1" dirty="0" smtClean="0"/>
              <a:t>Realizar mapeamento de risco na Saúde das gestantes da área de abrangência.</a:t>
            </a:r>
            <a:endParaRPr lang="pt-B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12:</a:t>
            </a:r>
            <a:r>
              <a:rPr lang="pt-BR" sz="2400" dirty="0" smtClean="0"/>
              <a:t> Identificar e acompanhar 100% das gestantes com acúmulo de fatores de risco para sua saúde bucal.</a:t>
            </a:r>
          </a:p>
          <a:p>
            <a:pPr algn="just"/>
            <a:r>
              <a:rPr lang="pt-BR" sz="2400" dirty="0" smtClean="0"/>
              <a:t>Indicador: Proporção de gestantes com avaliação de risco para saúde bucal.</a:t>
            </a:r>
          </a:p>
          <a:p>
            <a:pPr algn="just">
              <a:buNone/>
            </a:pPr>
            <a:endParaRPr lang="pt-BR" sz="2400" dirty="0" smtClean="0"/>
          </a:p>
          <a:p>
            <a:endParaRPr lang="pt-B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979712" y="3284984"/>
          <a:ext cx="5038725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 smtClean="0"/>
              <a:t>Objetivo 6:</a:t>
            </a:r>
            <a:r>
              <a:rPr lang="pt-BR" sz="3100" dirty="0" smtClean="0"/>
              <a:t> </a:t>
            </a:r>
            <a:r>
              <a:rPr lang="pt-BR" sz="3100" b="1" dirty="0" smtClean="0"/>
              <a:t>Promover a saúde das gestantes e recém-nascidos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 smtClean="0"/>
              <a:t>Meta 13: Dar orientações para 100% das gestantes com relação a sua higiene bucal e prevenção da cárie.</a:t>
            </a:r>
          </a:p>
          <a:p>
            <a:pPr algn="just"/>
            <a:r>
              <a:rPr lang="pt-BR" sz="2400" dirty="0" smtClean="0"/>
              <a:t>Indicador: Proporção de gestantes com orientação sobre higiene bucal e prevenção.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907704" y="3501008"/>
          <a:ext cx="51816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Ações</a:t>
            </a:r>
            <a:endParaRPr lang="pt-BR" b="1" dirty="0"/>
          </a:p>
        </p:txBody>
      </p:sp>
      <p:pic>
        <p:nvPicPr>
          <p:cNvPr id="4" name="Content Placeholder 3" descr="C:\Users\Jerome\Desktop\Desktop\Desktop\Vanessa\ESPECIALIZAÇÃO SAÚDE DA FAMÍLIA UFPEL\Diários de intervenção, planilhas de dados e anexos-UFPEL\foto 2 gestante dia 31.10.2012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340768"/>
            <a:ext cx="561662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91680" y="5517232"/>
            <a:ext cx="6805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Atendimento individual à gestante para orientação sobre saúde bucal.</a:t>
            </a:r>
          </a:p>
          <a:p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5949280"/>
            <a:ext cx="3248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Arquivos da intervenção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 smtClean="0"/>
              <a:t>Objetivo 6:</a:t>
            </a:r>
            <a:r>
              <a:rPr lang="pt-BR" sz="3100" dirty="0" smtClean="0"/>
              <a:t> </a:t>
            </a:r>
            <a:r>
              <a:rPr lang="pt-BR" sz="3100" b="1" dirty="0" smtClean="0"/>
              <a:t>Promover a saúde das gestantes e recém-nascidos 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14</a:t>
            </a:r>
            <a:r>
              <a:rPr lang="pt-BR" sz="2400" dirty="0" smtClean="0"/>
              <a:t>: Promover orientação nutricional pelo odontólogo para </a:t>
            </a:r>
            <a:r>
              <a:rPr lang="pt-BR" sz="2400" u="sng" dirty="0" smtClean="0"/>
              <a:t>100</a:t>
            </a:r>
            <a:r>
              <a:rPr lang="pt-BR" sz="2400" dirty="0" smtClean="0"/>
              <a:t>% </a:t>
            </a:r>
            <a:r>
              <a:rPr lang="pt-BR" sz="2400" dirty="0" smtClean="0"/>
              <a:t>das gestantes.</a:t>
            </a:r>
          </a:p>
          <a:p>
            <a:pPr algn="just"/>
            <a:r>
              <a:rPr lang="pt-BR" sz="2400" dirty="0" smtClean="0"/>
              <a:t>Indicador: Proporção de gestantes que receberam orientação nutricional do </a:t>
            </a:r>
            <a:r>
              <a:rPr lang="pt-BR" sz="2400" dirty="0" err="1" smtClean="0"/>
              <a:t>odontólogo</a:t>
            </a:r>
            <a:r>
              <a:rPr lang="pt-BR" sz="2400" dirty="0" smtClean="0"/>
              <a:t>.</a:t>
            </a:r>
          </a:p>
          <a:p>
            <a:pPr algn="just">
              <a:buNone/>
            </a:pPr>
            <a:endParaRPr lang="pt-BR" sz="2400" dirty="0" smtClean="0"/>
          </a:p>
          <a:p>
            <a:endParaRPr lang="pt-B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835696" y="3429000"/>
          <a:ext cx="5267325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/>
              <a:t>Objetivo 6:</a:t>
            </a:r>
            <a:r>
              <a:rPr lang="pt-BR" sz="2800" dirty="0" smtClean="0"/>
              <a:t> </a:t>
            </a:r>
            <a:r>
              <a:rPr lang="pt-BR" sz="2800" b="1" dirty="0" smtClean="0"/>
              <a:t>Promover a saúde das gestantes e recém-nascidos</a:t>
            </a:r>
            <a:endParaRPr lang="pt-B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15</a:t>
            </a:r>
            <a:r>
              <a:rPr lang="pt-BR" sz="2400" dirty="0" smtClean="0"/>
              <a:t>: Promover orientação nutricional para 100% das gestantes.</a:t>
            </a:r>
          </a:p>
          <a:p>
            <a:pPr algn="just"/>
            <a:r>
              <a:rPr lang="pt-BR" sz="2400" dirty="0" smtClean="0"/>
              <a:t>Indicador: Proporção de gestantes que receberam orientação nutricional.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835696" y="3645024"/>
          <a:ext cx="5181600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Calibri" pitchFamily="34" charset="0"/>
                <a:cs typeface="Times New Roman" pitchFamily="18" charset="0"/>
              </a:rPr>
              <a:t>Introdução</a:t>
            </a:r>
            <a:endParaRPr lang="pt-BR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Calibri" pitchFamily="34" charset="0"/>
                <a:cs typeface="Times New Roman" pitchFamily="18" charset="0"/>
              </a:rPr>
              <a:t>Na </a:t>
            </a:r>
            <a:r>
              <a:rPr lang="pt-BR" sz="2400" dirty="0">
                <a:latin typeface="Calibri" pitchFamily="34" charset="0"/>
                <a:cs typeface="Times New Roman" pitchFamily="18" charset="0"/>
              </a:rPr>
              <a:t>atenção integral à saúde da mulher, os programas de pré-natal e </a:t>
            </a:r>
            <a:r>
              <a:rPr lang="pt-BR" sz="2400" dirty="0" smtClean="0">
                <a:latin typeface="Calibri" pitchFamily="34" charset="0"/>
                <a:cs typeface="Times New Roman" pitchFamily="18" charset="0"/>
              </a:rPr>
              <a:t>puerperal </a:t>
            </a:r>
            <a:r>
              <a:rPr lang="pt-BR" sz="2400" dirty="0">
                <a:latin typeface="Calibri" pitchFamily="34" charset="0"/>
                <a:cs typeface="Times New Roman" pitchFamily="18" charset="0"/>
              </a:rPr>
              <a:t>devem ser organizados de forma a atender às reais necessidades das mulheres durante a gestação e o </a:t>
            </a:r>
            <a:r>
              <a:rPr lang="pt-BR" sz="2400" dirty="0" err="1" smtClean="0">
                <a:latin typeface="Calibri" pitchFamily="34" charset="0"/>
                <a:cs typeface="Times New Roman" pitchFamily="18" charset="0"/>
              </a:rPr>
              <a:t>puerpério</a:t>
            </a:r>
            <a:r>
              <a:rPr lang="pt-BR" sz="2400" dirty="0" smtClean="0">
                <a:latin typeface="Calibri" pitchFamily="34" charset="0"/>
                <a:cs typeface="Times New Roman" pitchFamily="18" charset="0"/>
              </a:rPr>
              <a:t>. Dessa forma, o </a:t>
            </a:r>
            <a:r>
              <a:rPr lang="pt-BR" sz="2400" dirty="0">
                <a:latin typeface="Calibri" pitchFamily="34" charset="0"/>
                <a:cs typeface="Times New Roman" pitchFamily="18" charset="0"/>
              </a:rPr>
              <a:t>estado de saúde bucal apresentado durante a gestação tem relação com a saúde geral da gestante e </a:t>
            </a:r>
            <a:r>
              <a:rPr lang="pt-BR" sz="2400" dirty="0" smtClean="0">
                <a:latin typeface="Calibri" pitchFamily="34" charset="0"/>
                <a:cs typeface="Times New Roman" pitchFamily="18" charset="0"/>
              </a:rPr>
              <a:t>pode </a:t>
            </a:r>
            <a:r>
              <a:rPr lang="pt-BR" sz="2400" dirty="0">
                <a:latin typeface="Calibri" pitchFamily="34" charset="0"/>
                <a:cs typeface="Times New Roman" pitchFamily="18" charset="0"/>
              </a:rPr>
              <a:t>influenciar na saúde geral e bucal do bebê. </a:t>
            </a:r>
            <a:endParaRPr lang="pt-BR" sz="2400" dirty="0" smtClean="0">
              <a:latin typeface="Calibri" pitchFamily="34" charset="0"/>
              <a:cs typeface="Times New Roman" pitchFamily="18" charset="0"/>
            </a:endParaRPr>
          </a:p>
          <a:p>
            <a:pPr algn="r">
              <a:buNone/>
            </a:pPr>
            <a:r>
              <a:rPr lang="pt-BR" sz="2400" dirty="0" smtClean="0">
                <a:latin typeface="Calibri" pitchFamily="34" charset="0"/>
                <a:cs typeface="Times New Roman" pitchFamily="18" charset="0"/>
              </a:rPr>
              <a:t>(Ministério da Saúde, 2008 e 2012)</a:t>
            </a:r>
            <a:endParaRPr lang="pt-BR" sz="2400" dirty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/>
              <a:t>Objetivo 6:</a:t>
            </a:r>
            <a:r>
              <a:rPr lang="pt-BR" sz="2800" dirty="0" smtClean="0"/>
              <a:t> </a:t>
            </a:r>
            <a:r>
              <a:rPr lang="pt-BR" sz="2800" b="1" dirty="0" smtClean="0"/>
              <a:t>Promover a saúde das gestantes e recém-nascidos</a:t>
            </a:r>
            <a:endParaRPr lang="pt-B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16</a:t>
            </a:r>
            <a:r>
              <a:rPr lang="pt-BR" sz="2400" dirty="0" smtClean="0"/>
              <a:t>: Promover orientações sobre aleitamento materno para 100% das gestantes</a:t>
            </a:r>
          </a:p>
          <a:p>
            <a:pPr algn="just"/>
            <a:r>
              <a:rPr lang="pt-BR" sz="2400" dirty="0" smtClean="0"/>
              <a:t>Indicador: Proporção de gestantes que receberam orientação sobre aleitamento materno exclusivo.</a:t>
            </a:r>
          </a:p>
          <a:p>
            <a:pPr algn="just">
              <a:buNone/>
            </a:pPr>
            <a:endParaRPr lang="pt-BR" sz="2400" dirty="0" smtClean="0"/>
          </a:p>
          <a:p>
            <a:endParaRPr lang="pt-B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835696" y="3429000"/>
          <a:ext cx="5276850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estant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24762" y="2996952"/>
            <a:ext cx="44194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smtClean="0"/>
              <a:t>Discussão</a:t>
            </a:r>
            <a:endParaRPr lang="pt-BR" sz="66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A intervenção na USF de Vida Nova, exigiu que a equipe participasse de uma qualificação para seguir os protocolos do Ministério da Saúde relativos à necessidade de rastreamento, diagnóstico, tratamento e monitoramento das gestantes, cadastradas, com necessidades de tratamento em saúde bucal, com o intuito de qualificar e melhorar o acolhimento e adesão aos atendimentos dessas pacientes.</a:t>
            </a:r>
            <a:endParaRPr lang="pt-BR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estant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13472" y="2852936"/>
            <a:ext cx="4286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smtClean="0"/>
              <a:t>Reflexão</a:t>
            </a:r>
            <a:endParaRPr lang="pt-BR" sz="66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b="1" dirty="0" smtClean="0"/>
              <a:t>Reflexão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Este curso de especialização ajudou a organizar o processo de trabalho, na prática profissional, permitindo uma sincronia no planejamento, execução, monitoramento e avaliação das ações desenvolvidas que poderão ser utilizadas para outros grupos. </a:t>
            </a:r>
          </a:p>
          <a:p>
            <a:pPr algn="just"/>
            <a:r>
              <a:rPr lang="pt-BR" sz="2400" dirty="0" smtClean="0"/>
              <a:t>A sistematização que estas tarefas nos proporcionaram nos permite fazer uma análise crítica do quanto precisamos criar estratégias de intervenção para a melhoria dos serviços prestados à população e, desta forma, promover ações para abranger, de forma integral, o cuidar.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t-BR" b="1" dirty="0" smtClean="0"/>
              <a:t>Referências Bibliográficas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pt-BR" sz="3500" dirty="0" smtClean="0"/>
              <a:t>BRASIL. Ministério da Saúde. </a:t>
            </a:r>
            <a:r>
              <a:rPr lang="pt-BR" sz="3500" b="1" dirty="0" smtClean="0"/>
              <a:t>Pré-natal e </a:t>
            </a:r>
            <a:r>
              <a:rPr lang="pt-BR" sz="3500" b="1" dirty="0" err="1" smtClean="0"/>
              <a:t>Puerpério</a:t>
            </a:r>
            <a:r>
              <a:rPr lang="pt-BR" sz="3500" b="1" dirty="0" smtClean="0"/>
              <a:t>: atenção qualificada e humanizada – manual técnico</a:t>
            </a:r>
            <a:r>
              <a:rPr lang="pt-BR" sz="3500" dirty="0" smtClean="0"/>
              <a:t>. Secretaria de Atenção à Saúde, Departamento de Ações Programáticas Estratégicas. Brasília, 2005. Disponível em:&lt;http:www.saude.gov.br&gt;&gt; Acesso em: 05 de agosto de 2012.</a:t>
            </a:r>
          </a:p>
          <a:p>
            <a:pPr algn="just"/>
            <a:r>
              <a:rPr lang="pt-BR" sz="3500" dirty="0" smtClean="0"/>
              <a:t> </a:t>
            </a:r>
          </a:p>
          <a:p>
            <a:pPr algn="just"/>
            <a:r>
              <a:rPr lang="pt-BR" sz="3500" dirty="0" smtClean="0"/>
              <a:t>BRASIL. Ministério da Saúde. </a:t>
            </a:r>
            <a:r>
              <a:rPr lang="pt-BR" sz="3500" b="1" dirty="0" smtClean="0"/>
              <a:t>Caderno de Atenção Básica: Saúde Bucal</a:t>
            </a:r>
            <a:r>
              <a:rPr lang="pt-BR" sz="3500" dirty="0" smtClean="0"/>
              <a:t>. Secretaria de Atenção à Saúde. Departamento de Atenção Básica. Brasília, 2008. </a:t>
            </a:r>
          </a:p>
          <a:p>
            <a:pPr algn="just"/>
            <a:r>
              <a:rPr lang="pt-BR" sz="3500" dirty="0" smtClean="0"/>
              <a:t> </a:t>
            </a:r>
          </a:p>
          <a:p>
            <a:pPr algn="just"/>
            <a:r>
              <a:rPr lang="pt-BR" sz="3500" dirty="0" smtClean="0"/>
              <a:t>BRASIL. Ministério da Saúde. </a:t>
            </a:r>
            <a:r>
              <a:rPr lang="pt-BR" sz="3500" b="1" dirty="0" smtClean="0"/>
              <a:t>Caderno de Atenção Básica: Atenção ao Pré-natal de baixo risco</a:t>
            </a:r>
            <a:r>
              <a:rPr lang="pt-BR" sz="3500" dirty="0" smtClean="0"/>
              <a:t>. Secretaria de Atenção à Saúde, Departamento de Atenção Básica. Brasília, 2012. Disponível em:&lt;http:www.saude.gov.br&gt; Acesso em: 06 de agosto de 2012.</a:t>
            </a:r>
          </a:p>
          <a:p>
            <a:pPr algn="just"/>
            <a:r>
              <a:rPr lang="pt-BR" sz="3500" dirty="0" smtClean="0"/>
              <a:t> </a:t>
            </a:r>
          </a:p>
          <a:p>
            <a:pPr algn="just"/>
            <a:r>
              <a:rPr lang="pt-BR" sz="3500" dirty="0" smtClean="0"/>
              <a:t>BRASIL. Ministério da Saúde. </a:t>
            </a:r>
            <a:r>
              <a:rPr lang="pt-BR" sz="3500" b="1" dirty="0" smtClean="0"/>
              <a:t>Manual Técnico Pré-Natal e </a:t>
            </a:r>
            <a:r>
              <a:rPr lang="pt-BR" sz="3500" b="1" dirty="0" err="1" smtClean="0"/>
              <a:t>Puerpério</a:t>
            </a:r>
            <a:r>
              <a:rPr lang="pt-BR" sz="3500" b="1" dirty="0" smtClean="0"/>
              <a:t>.</a:t>
            </a:r>
            <a:r>
              <a:rPr lang="pt-BR" sz="3500" dirty="0" smtClean="0"/>
              <a:t> Secretaria de Atenção Básica. Departamento de Atenção Básica. Brasília, 2006.</a:t>
            </a:r>
          </a:p>
          <a:p>
            <a:pPr algn="just"/>
            <a:r>
              <a:rPr lang="pt-BR" sz="3500" dirty="0" smtClean="0"/>
              <a:t> </a:t>
            </a:r>
          </a:p>
          <a:p>
            <a:pPr algn="just"/>
            <a:r>
              <a:rPr lang="pt-BR" sz="3500" dirty="0" smtClean="0"/>
              <a:t>BRASIL. Ministério da Saúde. </a:t>
            </a:r>
            <a:r>
              <a:rPr lang="pt-BR" sz="3500" b="1" dirty="0" smtClean="0"/>
              <a:t>Diretrizes da política nacional de Saúde Bucal. </a:t>
            </a:r>
            <a:r>
              <a:rPr lang="pt-BR" sz="3500" dirty="0" smtClean="0"/>
              <a:t>Secretaria de Atenção à Saúde. Departamento de Atenção Básica. Brasília, 2006.</a:t>
            </a:r>
          </a:p>
          <a:p>
            <a:pPr algn="just"/>
            <a:r>
              <a:rPr lang="pt-BR" sz="3500" dirty="0" smtClean="0"/>
              <a:t> </a:t>
            </a:r>
          </a:p>
          <a:p>
            <a:pPr algn="just"/>
            <a:r>
              <a:rPr lang="pt-BR" sz="3500" dirty="0" smtClean="0"/>
              <a:t>MARTINS, </a:t>
            </a:r>
            <a:r>
              <a:rPr lang="pt-BR" sz="3500" dirty="0" err="1" smtClean="0"/>
              <a:t>V.F.</a:t>
            </a:r>
            <a:r>
              <a:rPr lang="pt-BR" sz="3500" dirty="0" smtClean="0"/>
              <a:t> </a:t>
            </a:r>
            <a:r>
              <a:rPr lang="pt-BR" sz="3500" b="1" dirty="0" smtClean="0"/>
              <a:t>A importância da Odontologia para as gestantes</a:t>
            </a:r>
            <a:r>
              <a:rPr lang="pt-BR" sz="3500" dirty="0" smtClean="0"/>
              <a:t>. Jornal da APCD. Set, 2004, p. 8-9. </a:t>
            </a:r>
          </a:p>
          <a:p>
            <a:pPr algn="just"/>
            <a:r>
              <a:rPr lang="pt-BR" sz="3500" dirty="0" smtClean="0"/>
              <a:t> </a:t>
            </a:r>
          </a:p>
          <a:p>
            <a:pPr algn="just"/>
            <a:r>
              <a:rPr lang="pt-BR" sz="3500" dirty="0" smtClean="0"/>
              <a:t>MR, DEISE; RP, DANIELA; MBF, HELENA; CPJ, MARIA; ELM, MARI; GS, MILTON. </a:t>
            </a:r>
            <a:r>
              <a:rPr lang="pt-BR" sz="3500" b="1" dirty="0" smtClean="0"/>
              <a:t>Educação em saúde como estratégia de promoção de saúde bucal em gestantes</a:t>
            </a:r>
            <a:r>
              <a:rPr lang="pt-BR" sz="3500" dirty="0" smtClean="0"/>
              <a:t>. Ciência &amp; Saúde Coletiva, 15(1):269-276, 2010.</a:t>
            </a:r>
          </a:p>
          <a:p>
            <a:pPr algn="just"/>
            <a:r>
              <a:rPr lang="pt-BR" sz="3500" dirty="0" smtClean="0"/>
              <a:t> </a:t>
            </a:r>
          </a:p>
          <a:p>
            <a:pPr algn="just"/>
            <a:r>
              <a:rPr lang="pt-BR" sz="3500" dirty="0" smtClean="0"/>
              <a:t>PREFEITURA MUNICIPAL DE LAURO DE FREITAS. Disponível em: &lt;http:www.lauro de </a:t>
            </a:r>
            <a:r>
              <a:rPr lang="pt-BR" sz="3500" dirty="0" err="1" smtClean="0"/>
              <a:t>freitas</a:t>
            </a:r>
            <a:r>
              <a:rPr lang="pt-BR" sz="3500" dirty="0" smtClean="0"/>
              <a:t>.</a:t>
            </a:r>
            <a:r>
              <a:rPr lang="pt-BR" sz="3500" dirty="0" err="1" smtClean="0"/>
              <a:t>ba</a:t>
            </a:r>
            <a:r>
              <a:rPr lang="pt-BR" sz="3500" dirty="0" smtClean="0"/>
              <a:t>.</a:t>
            </a:r>
            <a:r>
              <a:rPr lang="pt-BR" sz="3500" dirty="0" err="1" smtClean="0"/>
              <a:t>gov.br</a:t>
            </a:r>
            <a:r>
              <a:rPr lang="pt-BR" sz="3500" dirty="0" smtClean="0"/>
              <a:t>&gt; Acesso em: 05 de Agosto de 2012.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estant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47664" y="2708920"/>
            <a:ext cx="540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smtClean="0"/>
              <a:t>Obrigada!</a:t>
            </a:r>
            <a:endParaRPr lang="pt-BR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Calibri" pitchFamily="34" charset="0"/>
                <a:cs typeface="Times New Roman" pitchFamily="18" charset="0"/>
              </a:rPr>
              <a:t>Lauro de Freitas-Ba</a:t>
            </a:r>
            <a:endParaRPr lang="pt-BR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Calibri" pitchFamily="34" charset="0"/>
                <a:cs typeface="Times New Roman" pitchFamily="18" charset="0"/>
              </a:rPr>
              <a:t>População total: Cerca de 163.449 hab.</a:t>
            </a:r>
          </a:p>
          <a:p>
            <a:r>
              <a:rPr lang="pt-BR" sz="2400" dirty="0" smtClean="0">
                <a:latin typeface="Calibri" pitchFamily="34" charset="0"/>
                <a:cs typeface="Times New Roman" pitchFamily="18" charset="0"/>
              </a:rPr>
              <a:t>13 USF totalizando 22 ESF com </a:t>
            </a:r>
            <a:r>
              <a:rPr lang="pt-BR" sz="2400" dirty="0" smtClean="0">
                <a:latin typeface="Calibri" pitchFamily="34" charset="0"/>
                <a:cs typeface="Times New Roman" pitchFamily="18" charset="0"/>
              </a:rPr>
              <a:t>ESB</a:t>
            </a:r>
            <a:endParaRPr lang="pt-BR" sz="2400" dirty="0">
              <a:latin typeface="Calibri" pitchFamily="34" charset="0"/>
              <a:cs typeface="Times New Roman" pitchFamily="18" charset="0"/>
            </a:endParaRPr>
          </a:p>
          <a:p>
            <a:r>
              <a:rPr lang="pt-BR" sz="2400" dirty="0" smtClean="0">
                <a:latin typeface="Calibri" pitchFamily="34" charset="0"/>
                <a:cs typeface="Times New Roman" pitchFamily="18" charset="0"/>
              </a:rPr>
              <a:t>Unidade de referência de fisioterapia especial, tuberculose e hanseníase, NASF, CREAS, CAPS AD e infantil, CEO e 02 Hospitais (Municipal e Estadual).</a:t>
            </a: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Jerome\Desktop\Desktop\Desktop\mapa lauro de freita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429000"/>
            <a:ext cx="4876800" cy="25336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67744" y="6021288"/>
            <a:ext cx="6624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itchFamily="34" charset="0"/>
                <a:cs typeface="Times New Roman" pitchFamily="18" charset="0"/>
              </a:rPr>
              <a:t>Figura 1: Mapa Região Metropolitana de salvador (Lauro de Freitas)</a:t>
            </a:r>
            <a:endParaRPr lang="pt-BR" dirty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stante 4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>
                <a:latin typeface="Calibri" pitchFamily="34" charset="0"/>
                <a:cs typeface="Times New Roman" pitchFamily="18" charset="0"/>
              </a:rPr>
              <a:t>USF-Caji</a:t>
            </a:r>
            <a:r>
              <a:rPr lang="pt-BR" b="1" dirty="0" smtClean="0">
                <a:latin typeface="Calibri" pitchFamily="34" charset="0"/>
                <a:cs typeface="Times New Roman" pitchFamily="18" charset="0"/>
              </a:rPr>
              <a:t>/Vida Nova</a:t>
            </a:r>
            <a:endParaRPr lang="pt-BR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Pertencente à zona urbana com população de 3.116 cadastradas, sendo 1.442 do sexo masculino e 1,674, feminino (SIAB,2011);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03 ESF e 01 PACS;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04 médicos, 04 enfermeiras, 03 dentistas, 03 ASB, 04 técnicas de enfermagem, 03 recepcionistas, 01 Assistente Social, NASF (01 psicóloga, 01 </a:t>
            </a:r>
            <a:r>
              <a:rPr lang="pt-BR" sz="2400" dirty="0" err="1" smtClean="0">
                <a:latin typeface="Calibri" pitchFamily="34" charset="0"/>
              </a:rPr>
              <a:t>terapêuta</a:t>
            </a:r>
            <a:r>
              <a:rPr lang="pt-BR" sz="2400" dirty="0" smtClean="0">
                <a:latin typeface="Calibri" pitchFamily="34" charset="0"/>
              </a:rPr>
              <a:t> ocupacional, 01 educadora física, </a:t>
            </a:r>
            <a:r>
              <a:rPr lang="pt-BR" sz="2400" dirty="0">
                <a:latin typeface="Calibri" pitchFamily="34" charset="0"/>
              </a:rPr>
              <a:t>0</a:t>
            </a:r>
            <a:r>
              <a:rPr lang="pt-BR" sz="2400" dirty="0" smtClean="0">
                <a:latin typeface="Calibri" pitchFamily="34" charset="0"/>
              </a:rPr>
              <a:t>1 nutricionista), 02 fisioterapeutas, 01 técnico de farmácia, 01 guarda municipal, 02 auxiliares de serviços gerais, 01 coordenador administrativo, 01 apoiadora institucional e </a:t>
            </a:r>
            <a:r>
              <a:rPr lang="pt-BR" sz="2400" dirty="0" smtClean="0">
                <a:latin typeface="Calibri" pitchFamily="34" charset="0"/>
              </a:rPr>
              <a:t>28 </a:t>
            </a:r>
            <a:r>
              <a:rPr lang="pt-BR" sz="2400" dirty="0" smtClean="0">
                <a:latin typeface="Calibri" pitchFamily="34" charset="0"/>
              </a:rPr>
              <a:t>ACS</a:t>
            </a:r>
            <a:r>
              <a:rPr lang="pt-BR" sz="2400" dirty="0" smtClean="0">
                <a:latin typeface="Calibri" pitchFamily="34" charset="0"/>
              </a:rPr>
              <a:t>.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pt-BR" b="1" dirty="0" smtClean="0">
                <a:latin typeface="Calibri" pitchFamily="34" charset="0"/>
              </a:rPr>
              <a:t>Público-alvo</a:t>
            </a:r>
            <a:endParaRPr lang="pt-BR" b="1" dirty="0">
              <a:latin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estant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65242" y="3284984"/>
            <a:ext cx="35357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600" b="1" dirty="0" smtClean="0"/>
              <a:t>Objetivos</a:t>
            </a:r>
            <a:endParaRPr lang="pt-BR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Calibri" pitchFamily="34" charset="0"/>
              </a:rPr>
              <a:t>Objetivo geral</a:t>
            </a:r>
            <a:endParaRPr lang="pt-BR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pt-BR" sz="2800" dirty="0">
                <a:latin typeface="Calibri" pitchFamily="34" charset="0"/>
              </a:rPr>
              <a:t>Melhorar a atenção à Saúde das Gestantes e recém-nascidos das áreas cadastradas pelos ACS na Unidade de Saúde do </a:t>
            </a:r>
            <a:r>
              <a:rPr lang="pt-BR" sz="2800" dirty="0" err="1">
                <a:latin typeface="Calibri" pitchFamily="34" charset="0"/>
              </a:rPr>
              <a:t>Caji</a:t>
            </a:r>
            <a:r>
              <a:rPr lang="pt-BR" sz="2800" dirty="0">
                <a:latin typeface="Calibri" pitchFamily="34" charset="0"/>
              </a:rPr>
              <a:t>/Vida Nova do Município de Lauro de Freitas – Bahia.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stante 2.jpg"/>
          <p:cNvPicPr>
            <a:picLocks noChangeAspect="1"/>
          </p:cNvPicPr>
          <p:nvPr/>
        </p:nvPicPr>
        <p:blipFill>
          <a:blip r:embed="rId2" cstate="print">
            <a:lum bright="29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 específicos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4176465"/>
          </a:xfrm>
        </p:spPr>
        <p:txBody>
          <a:bodyPr>
            <a:normAutofit/>
          </a:bodyPr>
          <a:lstStyle/>
          <a:p>
            <a:pPr lvl="0" algn="just"/>
            <a:r>
              <a:rPr lang="pt-BR" sz="2400" dirty="0"/>
              <a:t>Ampliar a cobertura da atenção à Saúde das Gestantes</a:t>
            </a:r>
            <a:r>
              <a:rPr lang="pt-BR" sz="2400" dirty="0" smtClean="0"/>
              <a:t>;</a:t>
            </a:r>
            <a:endParaRPr lang="pt-BR" sz="2400" dirty="0"/>
          </a:p>
          <a:p>
            <a:pPr lvl="0" algn="just"/>
            <a:r>
              <a:rPr lang="pt-BR" sz="2400" dirty="0"/>
              <a:t>Melhorar a adesão ao cuidado com a Saúde das Gestantes;</a:t>
            </a:r>
          </a:p>
          <a:p>
            <a:pPr lvl="0" algn="just"/>
            <a:r>
              <a:rPr lang="pt-BR" sz="2400" dirty="0"/>
              <a:t>Melhorar a qualidade do cuidado em saúde das gestantes;</a:t>
            </a:r>
          </a:p>
          <a:p>
            <a:pPr lvl="0" algn="just"/>
            <a:r>
              <a:rPr lang="pt-BR" sz="2400" dirty="0"/>
              <a:t>Melhorar a qualidade dos registros do Programa do Pré-natal e </a:t>
            </a:r>
            <a:r>
              <a:rPr lang="pt-BR" sz="2400" dirty="0" err="1"/>
              <a:t>puerpério</a:t>
            </a:r>
            <a:r>
              <a:rPr lang="pt-BR" sz="2400" dirty="0"/>
              <a:t>;</a:t>
            </a:r>
          </a:p>
          <a:p>
            <a:pPr lvl="0" algn="just"/>
            <a:r>
              <a:rPr lang="pt-BR" sz="2400" dirty="0"/>
              <a:t>Realizar mapeamento de risco na saúde das gestantes da área de abrangência;</a:t>
            </a:r>
          </a:p>
          <a:p>
            <a:pPr lvl="0" algn="just"/>
            <a:r>
              <a:rPr lang="pt-BR" sz="2400" dirty="0"/>
              <a:t>Promover a saúde das gestantes e recém-nascidos.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1596</Words>
  <Application>Microsoft Office PowerPoint</Application>
  <PresentationFormat>On-screen Show (4:3)</PresentationFormat>
  <Paragraphs>151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Saúde Bucal no Pré-natal e Puerpério na Unidade de Saúde da Família do Caji/Vida Nova-Lauro de Freitas/BA</vt:lpstr>
      <vt:lpstr>Slide 2</vt:lpstr>
      <vt:lpstr>Introdução</vt:lpstr>
      <vt:lpstr>Lauro de Freitas-Ba</vt:lpstr>
      <vt:lpstr>USF-Caji/Vida Nova</vt:lpstr>
      <vt:lpstr>Público-alvo</vt:lpstr>
      <vt:lpstr>Slide 7</vt:lpstr>
      <vt:lpstr>Objetivo geral</vt:lpstr>
      <vt:lpstr>Objetivos específicos</vt:lpstr>
      <vt:lpstr>Slide 10</vt:lpstr>
      <vt:lpstr>OBJETIVO 1- Ampliar a cobertura de atenção a Saúde das Gestantes.</vt:lpstr>
      <vt:lpstr>OBJETIVO 1- Ampliar a cobertura de atenção a Saúde das Gestantes.</vt:lpstr>
      <vt:lpstr>Ações</vt:lpstr>
      <vt:lpstr>OBJETIVO 1- Ampliar a cobertura de atenção a Saúde das Gestantes.</vt:lpstr>
      <vt:lpstr> OBJETIVO 2- Melhorar a adesão ao cuidado com a Saúde das Gestantes. </vt:lpstr>
      <vt:lpstr> OBJETIVO 3 - Melhorar a qualidade do cuidado em saúde das gestantes e recém-nascidos. </vt:lpstr>
      <vt:lpstr>OBJETIVO 3 - Melhorar a qualidade do cuidado em saúde das gestantes e recém-nascidos.</vt:lpstr>
      <vt:lpstr>Ações</vt:lpstr>
      <vt:lpstr> OBJETIVO 3 - Melhorar a qualidade do cuidado em saúde das gestantes e recém-nascidos. </vt:lpstr>
      <vt:lpstr>Ações</vt:lpstr>
      <vt:lpstr> OBJETIVO 3 - Melhorar a qualidade do cuidado em saúde das gestantes e recém-nascidos. </vt:lpstr>
      <vt:lpstr> Objetivo 4 :Melhorar a qualidade dos registros do Programa do Pré-natal e puerpério. </vt:lpstr>
      <vt:lpstr>Objetivo 4:Melhorar a qualidade dos registros do Programa do Pré-natal e puerpério.</vt:lpstr>
      <vt:lpstr> Objetivo 5: Realizar mapeamento de risco na Saúde das gestantes da área de abrangência.  </vt:lpstr>
      <vt:lpstr>Objetivo 5: Realizar mapeamento de risco na Saúde das gestantes da área de abrangência.</vt:lpstr>
      <vt:lpstr> Objetivo 6: Promover a saúde das gestantes e recém-nascidos  </vt:lpstr>
      <vt:lpstr>Ações</vt:lpstr>
      <vt:lpstr> Objetivo 6: Promover a saúde das gestantes e recém-nascidos  </vt:lpstr>
      <vt:lpstr>Objetivo 6: Promover a saúde das gestantes e recém-nascidos</vt:lpstr>
      <vt:lpstr>Objetivo 6: Promover a saúde das gestantes e recém-nascidos</vt:lpstr>
      <vt:lpstr>Slide 31</vt:lpstr>
      <vt:lpstr>Slide 32</vt:lpstr>
      <vt:lpstr>Discussão</vt:lpstr>
      <vt:lpstr>Slide 34</vt:lpstr>
      <vt:lpstr>Reflexão</vt:lpstr>
      <vt:lpstr>Referências Bibliográficas</vt:lpstr>
      <vt:lpstr>Slide 37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Bucal no Pré-natal e Puerpério na Unidade de Saúde da Família do Caji/Vida Nova-Lauro de Freitas/BA</dc:title>
  <dc:creator>Amarante</dc:creator>
  <cp:lastModifiedBy>Amarante</cp:lastModifiedBy>
  <cp:revision>125</cp:revision>
  <dcterms:created xsi:type="dcterms:W3CDTF">2014-02-19T12:32:45Z</dcterms:created>
  <dcterms:modified xsi:type="dcterms:W3CDTF">2014-03-06T02:29:44Z</dcterms:modified>
</cp:coreProperties>
</file>