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85ABD-9CE0-4D5F-89D3-EC002D70B89B}" type="datetimeFigureOut">
              <a:rPr lang="pt-BR" smtClean="0"/>
              <a:t>26/02/2014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10669-CF1B-4732-B18C-4FCC14601A05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pt-BR" sz="2600" b="0" cap="none" dirty="0" smtClean="0">
                <a:solidFill>
                  <a:schemeClr val="bg1"/>
                </a:solidFill>
              </a:rPr>
              <a:t>Universidade Aberta do SUS – UNASUS</a:t>
            </a:r>
            <a:br>
              <a:rPr lang="pt-BR" sz="2600" b="0" cap="none" dirty="0" smtClean="0">
                <a:solidFill>
                  <a:schemeClr val="bg1"/>
                </a:solidFill>
              </a:rPr>
            </a:br>
            <a:r>
              <a:rPr lang="pt-BR" sz="2600" b="0" cap="none" dirty="0" smtClean="0">
                <a:solidFill>
                  <a:schemeClr val="bg1"/>
                </a:solidFill>
              </a:rPr>
              <a:t>Universidade Federal de Pelotas</a:t>
            </a:r>
            <a:br>
              <a:rPr lang="pt-BR" sz="2600" b="0" cap="none" dirty="0" smtClean="0">
                <a:solidFill>
                  <a:schemeClr val="bg1"/>
                </a:solidFill>
              </a:rPr>
            </a:br>
            <a:r>
              <a:rPr lang="pt-BR" sz="2600" b="0" cap="none" dirty="0" smtClean="0">
                <a:solidFill>
                  <a:schemeClr val="bg1"/>
                </a:solidFill>
              </a:rPr>
              <a:t>Especialização em Saúde da Família</a:t>
            </a:r>
            <a:br>
              <a:rPr lang="pt-BR" sz="2600" b="0" cap="none" dirty="0" smtClean="0">
                <a:solidFill>
                  <a:schemeClr val="bg1"/>
                </a:solidFill>
              </a:rPr>
            </a:br>
            <a:r>
              <a:rPr lang="pt-BR" sz="2600" b="0" cap="none" dirty="0" smtClean="0">
                <a:solidFill>
                  <a:schemeClr val="bg1"/>
                </a:solidFill>
              </a:rPr>
              <a:t>Departamento de Medicina Social</a:t>
            </a:r>
            <a:endParaRPr lang="pt-BR" sz="2600" b="0" cap="none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715304" cy="350046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A Qualificação do cuidado no Pré-Natal e Puerpério na </a:t>
            </a:r>
            <a:r>
              <a:rPr lang="pt-BR" sz="3200" b="1" dirty="0" smtClean="0">
                <a:solidFill>
                  <a:schemeClr val="bg1"/>
                </a:solidFill>
              </a:rPr>
              <a:t>ESF Santa </a:t>
            </a:r>
            <a:r>
              <a:rPr lang="pt-BR" sz="3200" b="1" dirty="0">
                <a:solidFill>
                  <a:schemeClr val="bg1"/>
                </a:solidFill>
              </a:rPr>
              <a:t>Marta no município de Passo Fundo– </a:t>
            </a:r>
            <a:r>
              <a:rPr lang="pt-BR" sz="3200" b="1" dirty="0" smtClean="0">
                <a:solidFill>
                  <a:schemeClr val="bg1"/>
                </a:solidFill>
              </a:rPr>
              <a:t>RS</a:t>
            </a:r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Aluna: Vanessa </a:t>
            </a:r>
            <a:r>
              <a:rPr lang="pt-BR" sz="2000" b="1" dirty="0">
                <a:solidFill>
                  <a:schemeClr val="bg1"/>
                </a:solidFill>
              </a:rPr>
              <a:t>Sperotto </a:t>
            </a:r>
            <a:r>
              <a:rPr lang="pt-BR" sz="2000" b="1" dirty="0" smtClean="0">
                <a:solidFill>
                  <a:schemeClr val="bg1"/>
                </a:solidFill>
              </a:rPr>
              <a:t>Varalo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Orientadora: </a:t>
            </a:r>
            <a:r>
              <a:rPr lang="pt-BR" sz="2000" b="1" dirty="0">
                <a:solidFill>
                  <a:schemeClr val="bg1"/>
                </a:solidFill>
              </a:rPr>
              <a:t>Francieli Cristina Sponchiado</a:t>
            </a:r>
            <a:endParaRPr lang="pt-BR" sz="2000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2.2</a:t>
            </a:r>
            <a:r>
              <a:rPr lang="pt-BR" sz="2400" dirty="0"/>
              <a:t> Fazer busca ativa de 100% das gestantes, com primeira consulta odontológica programática, faltosas às consultas. </a:t>
            </a: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82550" indent="-82550">
              <a:buFont typeface="Wingdings" pitchFamily="2" charset="2"/>
              <a:buChar char="Ø"/>
            </a:pPr>
            <a:r>
              <a:rPr lang="pt-BR" sz="2400" b="1" dirty="0"/>
              <a:t>Objetivo 3.</a:t>
            </a:r>
            <a:r>
              <a:rPr lang="pt-BR" sz="2400" dirty="0"/>
              <a:t> Melhorar a qualidade da atenção ao pré-natal e puerpério realizado na </a:t>
            </a:r>
            <a:r>
              <a:rPr lang="pt-BR" sz="2400" dirty="0" smtClean="0"/>
              <a:t>Unidade</a:t>
            </a:r>
            <a:endParaRPr lang="pt-BR" sz="2400" dirty="0"/>
          </a:p>
          <a:p>
            <a:pPr marL="82550" indent="-82550">
              <a:buFont typeface="Wingdings" pitchFamily="2" charset="2"/>
              <a:buChar char="Ø"/>
            </a:pPr>
            <a:r>
              <a:rPr lang="pt-BR" sz="2400" b="1" dirty="0"/>
              <a:t>Meta 3.1.</a:t>
            </a:r>
            <a:r>
              <a:rPr lang="pt-BR" sz="2400" dirty="0"/>
              <a:t> Realizar pelo menos um exame ginecológico por trimestre em 100% das gestantes durante o pré-natal.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14488"/>
            <a:ext cx="7643866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786322"/>
            <a:ext cx="7715304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3.2. </a:t>
            </a:r>
            <a:r>
              <a:rPr lang="pt-BR" sz="2400" dirty="0"/>
              <a:t>Realizar pelo menos um exame de mamas em 100% das gestantes durante o pré-natal</a:t>
            </a:r>
            <a:r>
              <a:rPr lang="pt-BR" sz="2400" dirty="0" smtClean="0"/>
              <a:t>.</a:t>
            </a:r>
          </a:p>
          <a:p>
            <a:pPr marL="0" indent="0">
              <a:buFont typeface="Wingdings" pitchFamily="2" charset="2"/>
              <a:buChar char="Ø"/>
            </a:pPr>
            <a:endParaRPr lang="pt-BR" sz="2400" dirty="0"/>
          </a:p>
          <a:p>
            <a:pPr marL="0" indent="0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>
              <a:buFont typeface="Wingdings" pitchFamily="2" charset="2"/>
              <a:buChar char="Ø"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Font typeface="Wingdings" pitchFamily="2" charset="2"/>
              <a:buChar char="Ø"/>
            </a:pPr>
            <a:r>
              <a:rPr lang="pt-BR" sz="2400" b="1" dirty="0"/>
              <a:t>Meta 3.3.</a:t>
            </a:r>
            <a:r>
              <a:rPr lang="pt-BR" sz="2400" dirty="0"/>
              <a:t> Garantir a 100% das gestantes a prescrição de suplementação de sulfato ferroso e ácido fólico conforme protocolo.</a:t>
            </a:r>
            <a:endParaRPr lang="pt-BR" sz="2400" dirty="0" smtClean="0"/>
          </a:p>
          <a:p>
            <a:pPr marL="0" indent="0">
              <a:buFont typeface="Wingdings" pitchFamily="2" charset="2"/>
              <a:buChar char="Ø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500174"/>
            <a:ext cx="7143800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4786322"/>
            <a:ext cx="7143800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86478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Meta </a:t>
            </a:r>
            <a:r>
              <a:rPr lang="pt-BR" sz="2400" b="1" dirty="0"/>
              <a:t>3.4.</a:t>
            </a:r>
            <a:r>
              <a:rPr lang="pt-BR" sz="2400" dirty="0"/>
              <a:t> Garantir a 100% das gestantes a solicitação de ABO-Rh, na primeira consulta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/>
              <a:t> 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3.5. </a:t>
            </a:r>
            <a:r>
              <a:rPr lang="pt-BR" sz="2400" dirty="0"/>
              <a:t>Garantir a 100% das gestantes a solicitação de hemoglobina/hematócrito em dia (um na primeira consulta e outro próximo à 30ª semana de gestação).</a:t>
            </a:r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357298"/>
            <a:ext cx="7643866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4357694"/>
            <a:ext cx="7500990" cy="200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Char char="Ø"/>
            </a:pPr>
            <a:endParaRPr lang="pt-BR" sz="2400" b="1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3.6.</a:t>
            </a:r>
            <a:r>
              <a:rPr lang="pt-BR" sz="2400" dirty="0" smtClean="0"/>
              <a:t> Garantir a 100% das gestantes a solicitação de glicemia de jejum em dia (um na primeira consulta e outro próximo à 30ª semana de gestação).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/>
              <a:t>	</a:t>
            </a: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3.7.</a:t>
            </a:r>
            <a:r>
              <a:rPr lang="pt-BR" sz="2400" dirty="0" smtClean="0"/>
              <a:t> Garantir a 100% das gestantes a solicitação de VDRL em dia (um na primeira consulta e outro próximo à 30ª semana de gestação).</a:t>
            </a: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	</a:t>
            </a:r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071678"/>
            <a:ext cx="7929618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5000636"/>
            <a:ext cx="7715304" cy="14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3.8.</a:t>
            </a:r>
            <a:r>
              <a:rPr lang="pt-BR" sz="2400" dirty="0"/>
              <a:t> Garantir a 100% das gestantes a solicitação de exame de Urina tipo 1 com urocultura e antibiograma em dia (um na primeira consulta e outro próximo à 30ª semana de gestação</a:t>
            </a:r>
            <a:r>
              <a:rPr lang="pt-BR" sz="2400" dirty="0" smtClean="0"/>
              <a:t>).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3.9.</a:t>
            </a:r>
            <a:r>
              <a:rPr lang="pt-BR" sz="2400" dirty="0"/>
              <a:t> Garantir a 100% das gestantes solicitação de testagem anti-HIV em dia (um na primeira consulta e outro próximo à 30ª semana de gestação).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071679"/>
            <a:ext cx="7858180" cy="142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5000636"/>
            <a:ext cx="7572428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3.10.</a:t>
            </a:r>
            <a:r>
              <a:rPr lang="pt-BR" sz="2400" dirty="0"/>
              <a:t> Garantir a 100% das gestantes a solicitação de sorologia para hepatite B (HBsAg), na primeira consulta</a:t>
            </a:r>
            <a:r>
              <a:rPr lang="pt-BR" sz="2400" dirty="0" smtClean="0"/>
              <a:t>.</a:t>
            </a: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3.11.</a:t>
            </a:r>
            <a:r>
              <a:rPr lang="pt-BR" sz="2400" dirty="0"/>
              <a:t> Garantir a 100% das gestantes a solicitação de sorologia para toxoplasmose (IgG e IgM), na primeira consulta (se disponível). Exame essencial em áreas de alta prevalência de toxoplasmose.	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928934"/>
            <a:ext cx="7572428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786322"/>
            <a:ext cx="7572428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3.12.</a:t>
            </a:r>
            <a:r>
              <a:rPr lang="pt-BR" sz="2400" dirty="0"/>
              <a:t> Garantir que 100% das gestantes completem o esquema da vacina antitetânica.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3.13.</a:t>
            </a:r>
            <a:r>
              <a:rPr lang="pt-BR" sz="2400" dirty="0"/>
              <a:t> Garantir que 100% das gestantes completem o esquema da vacina de Hepatite B. </a:t>
            </a: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214554"/>
            <a:ext cx="7572428" cy="171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4143380"/>
            <a:ext cx="7500990" cy="17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3.14</a:t>
            </a:r>
            <a:r>
              <a:rPr lang="pt-BR" sz="2400" dirty="0"/>
              <a:t>.  Realizar avaliação de saúde bucal em 100% das gestantes durante o pré-natal. </a:t>
            </a:r>
            <a:endParaRPr lang="pt-BR" sz="2400" dirty="0" smtClean="0"/>
          </a:p>
          <a:p>
            <a:pPr marL="0" lvl="0" indent="0" algn="just">
              <a:buFont typeface="Wingdings" pitchFamily="2" charset="2"/>
              <a:buChar char="Ø"/>
              <a:tabLst>
                <a:tab pos="449263" algn="l"/>
              </a:tabLst>
            </a:pPr>
            <a:r>
              <a:rPr lang="pt-BR" sz="2400" b="1" dirty="0" smtClean="0"/>
              <a:t>Meta </a:t>
            </a:r>
            <a:r>
              <a:rPr lang="pt-BR" sz="2400" b="1" dirty="0"/>
              <a:t>3.15.</a:t>
            </a:r>
            <a:r>
              <a:rPr lang="pt-BR" sz="2400" dirty="0"/>
              <a:t> Realizar exame de puerpério em 100% das gestantes entre o </a:t>
            </a:r>
            <a:r>
              <a:rPr lang="pt-BR" sz="2400" dirty="0" smtClean="0"/>
              <a:t>30º e </a:t>
            </a:r>
            <a:r>
              <a:rPr lang="pt-BR" sz="2400" dirty="0"/>
              <a:t>42º dia do pós-parto.	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214554"/>
            <a:ext cx="7286676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286256"/>
            <a:ext cx="7286676" cy="1593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3.16.</a:t>
            </a:r>
            <a:r>
              <a:rPr lang="pt-BR" sz="2400" dirty="0"/>
              <a:t> Concluir o tratamento dentário em 100% das gestantes com primeira consulta odontológica</a:t>
            </a:r>
            <a:r>
              <a:rPr lang="pt-BR" sz="2400" dirty="0" smtClean="0"/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Objetivo 4.</a:t>
            </a:r>
            <a:r>
              <a:rPr lang="pt-BR" sz="2400" dirty="0"/>
              <a:t> Melhorar registro das </a:t>
            </a:r>
            <a:r>
              <a:rPr lang="pt-BR" sz="2400" dirty="0" smtClean="0"/>
              <a:t>informações</a:t>
            </a: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4.1</a:t>
            </a:r>
            <a:r>
              <a:rPr lang="pt-BR" sz="2400" dirty="0"/>
              <a:t> Manter registro na ficha espelho de pré-natal/vacinação em 100% das gestantes.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357298"/>
            <a:ext cx="7286676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4714884"/>
            <a:ext cx="7429552" cy="153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pt-BR" sz="2400" b="1" dirty="0" smtClean="0"/>
              <a:t>Objetivo </a:t>
            </a:r>
            <a:r>
              <a:rPr lang="pt-BR" sz="2400" b="1" dirty="0"/>
              <a:t>5.</a:t>
            </a:r>
            <a:r>
              <a:rPr lang="pt-BR" sz="2400" dirty="0"/>
              <a:t> Mapear as gestantes de risco</a:t>
            </a:r>
            <a:r>
              <a:rPr lang="pt-BR" sz="2400" dirty="0" smtClean="0"/>
              <a:t>.</a:t>
            </a:r>
            <a:r>
              <a:rPr lang="pt-BR" sz="2400" dirty="0"/>
              <a:t>	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400" b="1" dirty="0"/>
              <a:t>Meta 5.1.</a:t>
            </a:r>
            <a:r>
              <a:rPr lang="pt-BR" sz="2400" dirty="0"/>
              <a:t> Avaliar risco gestacional em 100% das gestantes.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5.2.</a:t>
            </a:r>
            <a:r>
              <a:rPr lang="pt-BR" sz="2400" dirty="0"/>
              <a:t> Realizar avaliação da prioridade de atendimento odontológico em 100% das gestantes cadastradas na unidade de saúde.	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357430"/>
            <a:ext cx="7072362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357694"/>
            <a:ext cx="7000924" cy="16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pPr algn="l"/>
            <a:r>
              <a:rPr lang="pt-BR" sz="2800" b="1" dirty="0" smtClean="0"/>
              <a:t>Introdução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35785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 A gestação é um período de muitas transformações na vida da mulher. Portanto, um acompanhamento pré-natal de qualidade é de fundamental importância para preservar a saúde da mãe e de seu bebê. Assim, a </a:t>
            </a:r>
            <a:r>
              <a:rPr lang="pt-BR" sz="2400" dirty="0"/>
              <a:t>intervenção </a:t>
            </a:r>
            <a:r>
              <a:rPr lang="pt-BR" sz="2400" dirty="0" smtClean="0"/>
              <a:t>buscou reorganizar e qualificar a atenção </a:t>
            </a:r>
            <a:r>
              <a:rPr lang="pt-BR" sz="2400" dirty="0"/>
              <a:t>ao pré-natal e no </a:t>
            </a:r>
            <a:r>
              <a:rPr lang="pt-BR" sz="2400" dirty="0" smtClean="0"/>
              <a:t>puerpério;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/>
              <a:t> </a:t>
            </a:r>
            <a:r>
              <a:rPr lang="pt-BR" sz="2400" dirty="0" smtClean="0"/>
              <a:t>Passo </a:t>
            </a:r>
            <a:r>
              <a:rPr lang="pt-BR" sz="2400" dirty="0"/>
              <a:t>Fundo, </a:t>
            </a:r>
            <a:r>
              <a:rPr lang="pt-BR" sz="2400" dirty="0" smtClean="0"/>
              <a:t>RS -180 </a:t>
            </a:r>
            <a:r>
              <a:rPr lang="pt-BR" sz="2400" dirty="0"/>
              <a:t>mil </a:t>
            </a:r>
            <a:r>
              <a:rPr lang="pt-BR" sz="2400" dirty="0" smtClean="0"/>
              <a:t>habitantes;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 </a:t>
            </a:r>
            <a:r>
              <a:rPr lang="pt-BR" sz="2400" dirty="0"/>
              <a:t>O sistema de gestão do município está habilitado na Gestão Plena da Atenção </a:t>
            </a:r>
            <a:r>
              <a:rPr lang="pt-BR" sz="2400" dirty="0" smtClean="0"/>
              <a:t>Básica;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ESF Santa Marta: 01 medica, 01 enfermeira, 01 dentista, 01 farmacêutica, 01 recepcionista, 02 tec. de enfermagem, 02 ACS e 01 sanificadora;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População adstrita de aprox. 4000 hab.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Objetivo </a:t>
            </a:r>
            <a:r>
              <a:rPr lang="pt-BR" sz="2400" b="1" dirty="0"/>
              <a:t>6.</a:t>
            </a:r>
            <a:r>
              <a:rPr lang="pt-BR" sz="2400" dirty="0"/>
              <a:t> Promover a Saúde no pré-natal.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6.1.</a:t>
            </a:r>
            <a:r>
              <a:rPr lang="pt-BR" sz="2400" dirty="0"/>
              <a:t> Garantir a 100% das gestantes orientação nutricional durante a gestação</a:t>
            </a:r>
            <a:r>
              <a:rPr lang="pt-BR" sz="2400" dirty="0" smtClean="0"/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6.2.</a:t>
            </a:r>
            <a:r>
              <a:rPr lang="pt-BR" sz="2400" dirty="0"/>
              <a:t> Promover o aleitamento materno junto a 100% das gestantes. 	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500306"/>
            <a:ext cx="7215238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4500570"/>
            <a:ext cx="7215238" cy="1543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pt-BR" sz="2400" b="1" dirty="0"/>
              <a:t>Meta 6.3.</a:t>
            </a:r>
            <a:r>
              <a:rPr lang="pt-BR" sz="2400" dirty="0"/>
              <a:t> Orientar 100% das gestantes sobre os cuidados com o recém-nascido (teste do pezinho, decúbito dorsal para dormir). 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400" b="1" dirty="0"/>
              <a:t>Meta 6.4.</a:t>
            </a:r>
            <a:r>
              <a:rPr lang="pt-BR" sz="2400" dirty="0"/>
              <a:t> Orientar 100%das gestantes sobre anticoncepção após o parto. </a:t>
            </a:r>
          </a:p>
          <a:p>
            <a:pPr marL="0" indent="0">
              <a:buNone/>
            </a:pPr>
            <a:r>
              <a:rPr lang="pt-BR" sz="2400" dirty="0"/>
              <a:t>	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500306"/>
            <a:ext cx="7143800" cy="1571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429132"/>
            <a:ext cx="7143800" cy="145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6.5.</a:t>
            </a:r>
            <a:r>
              <a:rPr lang="pt-BR" sz="2400" dirty="0"/>
              <a:t> Orientar 100% das gestantes sobre os riscos do tabagismo e do uso de álcool e drogas na gestação</a:t>
            </a:r>
            <a:r>
              <a:rPr lang="pt-BR" sz="2400" dirty="0" smtClean="0"/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400" b="1" dirty="0"/>
              <a:t>Meta 6.6.</a:t>
            </a:r>
            <a:r>
              <a:rPr lang="pt-BR" sz="2400" dirty="0"/>
              <a:t> Dar orientações para 100% das gestantes e puérperas com primeira consulta odontológica em relação a sua higiene bucal.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643182"/>
            <a:ext cx="7143800" cy="146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429132"/>
            <a:ext cx="7215238" cy="1763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0075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De </a:t>
            </a:r>
            <a:r>
              <a:rPr lang="pt-BR" sz="2400" dirty="0"/>
              <a:t>acordo com os indicadores apresentados,  o PI esta em conformidade com o que preconiza o Ministério da Saúde em </a:t>
            </a:r>
            <a:r>
              <a:rPr lang="pt-BR" sz="2400" dirty="0" smtClean="0"/>
              <a:t>contrapartida a UBS está respondendo à necessidade da comunidade.</a:t>
            </a:r>
          </a:p>
          <a:p>
            <a:pPr marL="0" indent="0" algn="just">
              <a:buNone/>
            </a:pPr>
            <a:r>
              <a:rPr lang="pt-BR" sz="2400" dirty="0" smtClean="0"/>
              <a:t>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/>
              <a:t>Portanto, conforme a exposição quantitativa da avaliação dos programas desenvolvidos ao longo de 03 meses </a:t>
            </a:r>
            <a:r>
              <a:rPr lang="pt-BR" sz="2400" dirty="0" smtClean="0"/>
              <a:t>com </a:t>
            </a:r>
            <a:r>
              <a:rPr lang="pt-BR" sz="2400" dirty="0"/>
              <a:t>a </a:t>
            </a:r>
            <a:r>
              <a:rPr lang="pt-BR" sz="2400" dirty="0" smtClean="0"/>
              <a:t>intervenção as metas  foram cumpridas e estão pactuadas na rotina da UBS. 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Sob o aspecto qualitativo está o empenho da equipe na pactuação,  orientando, e captando a comunidade adstrita.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   Discussão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Antes da realização da intervenção as atividades de atenção à gestante estavam restritas à clinica médica;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 smtClean="0"/>
              <a:t>A </a:t>
            </a:r>
            <a:r>
              <a:rPr lang="pt-BR" sz="2400" dirty="0"/>
              <a:t>intervenção </a:t>
            </a:r>
            <a:r>
              <a:rPr lang="pt-BR" sz="2400" dirty="0" smtClean="0"/>
              <a:t>na UBS  </a:t>
            </a:r>
            <a:r>
              <a:rPr lang="pt-BR" sz="2400" dirty="0"/>
              <a:t>propiciou à ampliação da cobertura da atenção ao pré-natal e puerpério, com melhoria nos registros e qualificação no </a:t>
            </a:r>
            <a:r>
              <a:rPr lang="pt-BR" sz="2400" dirty="0" smtClean="0"/>
              <a:t>atendimento;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dirty="0"/>
              <a:t>T</a:t>
            </a:r>
            <a:r>
              <a:rPr lang="pt-BR" sz="2400" dirty="0" smtClean="0"/>
              <a:t>eve </a:t>
            </a:r>
            <a:r>
              <a:rPr lang="pt-BR" sz="2400" dirty="0"/>
              <a:t>como um dos resultados positivos a distribuição das </a:t>
            </a:r>
            <a:r>
              <a:rPr lang="pt-BR" sz="2400" dirty="0" smtClean="0"/>
              <a:t>atribuições entre a equipe </a:t>
            </a:r>
            <a:r>
              <a:rPr lang="pt-BR" sz="2400" dirty="0"/>
              <a:t>multidisciplinar, intensificando o atendimento, o acolhimento e consequente implementação das ações programáticas propostas a partir da pactuação das metas à serem </a:t>
            </a:r>
            <a:r>
              <a:rPr lang="pt-BR" sz="2400" dirty="0" smtClean="0"/>
              <a:t>atingidas.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   Reflexão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+mj-lt"/>
              </a:rPr>
              <a:t>No inicio acreditava que a população e as gestantes não teriam uma boa aceitação, ou que a equipe teria um pouco de resistência em desenvolver as atividades propostas, mas felizmente me enganei, todos eles foram muito participativos e cooperaram prontamente para o sucesso do trabalho.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+mj-lt"/>
              </a:rPr>
              <a:t>Acredito que minha participação neste curso foi de fundamental importância, primeiramente para comprovar que as mudanças são possíveis quando se tem empenho e dedicação para isso, uma vez que conseguimos melhorar significativamente a qualidade do pré-natal na ESF Santa </a:t>
            </a:r>
            <a:r>
              <a:rPr lang="pt-BR" dirty="0" smtClean="0">
                <a:latin typeface="+mj-lt"/>
              </a:rPr>
              <a:t>Marta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Antes da intervenção a </a:t>
            </a:r>
            <a:r>
              <a:rPr lang="pt-BR" sz="2400" dirty="0"/>
              <a:t>qualidade da atenção ao pré-natal não </a:t>
            </a:r>
            <a:r>
              <a:rPr lang="pt-BR" sz="2400" dirty="0" smtClean="0"/>
              <a:t>estava </a:t>
            </a:r>
            <a:r>
              <a:rPr lang="pt-BR" sz="2400" dirty="0"/>
              <a:t>adequada a realidade da </a:t>
            </a:r>
            <a:r>
              <a:rPr lang="pt-BR" sz="2400" dirty="0" smtClean="0"/>
              <a:t>ESF;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Necessitando da </a:t>
            </a:r>
            <a:r>
              <a:rPr lang="pt-BR" sz="2400" dirty="0"/>
              <a:t>implementação de ações à</a:t>
            </a:r>
            <a:r>
              <a:rPr lang="pt-BR" sz="2400" dirty="0" smtClean="0"/>
              <a:t> </a:t>
            </a:r>
            <a:r>
              <a:rPr lang="pt-BR" sz="2400" dirty="0"/>
              <a:t>gestante e puérpera na sua integralidade</a:t>
            </a:r>
            <a:r>
              <a:rPr lang="pt-BR" sz="2400" dirty="0" smtClean="0"/>
              <a:t>,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 viabilidade  somente é possível com o engajamento da equipe multidisciplinar, </a:t>
            </a:r>
            <a:r>
              <a:rPr lang="pt-BR" sz="2400" dirty="0"/>
              <a:t>através da priorização do </a:t>
            </a:r>
            <a:r>
              <a:rPr lang="pt-BR" sz="2400" dirty="0" smtClean="0"/>
              <a:t>cuidado.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Objetivo da intervenção 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Melhorar </a:t>
            </a:r>
            <a:r>
              <a:rPr lang="pt-BR" sz="2400" dirty="0"/>
              <a:t>a atenção ao pré-natal e puerpério na Unidade de Saúde da Família Santa Marta, município de Passo Fundo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Metodologi</a:t>
            </a:r>
            <a:r>
              <a:rPr lang="pt-BR" sz="3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t-BR" sz="2400" b="1" dirty="0" smtClean="0"/>
              <a:t>Ações programáticas </a:t>
            </a:r>
          </a:p>
          <a:p>
            <a:pPr lvl="0" algn="ctr">
              <a:buNone/>
            </a:pPr>
            <a:endParaRPr lang="pt-BR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Ampliar </a:t>
            </a:r>
            <a:r>
              <a:rPr lang="pt-BR" sz="2400" dirty="0"/>
              <a:t>a cobertura do Pré-Natal;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Melhorar a adesão ao Pré-Natal; 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Melhorar a qualidade da atenção ao Pré-Natal e </a:t>
            </a:r>
            <a:r>
              <a:rPr lang="pt-BR" sz="2400" dirty="0" smtClean="0"/>
              <a:t>Puerpério realizado </a:t>
            </a:r>
            <a:r>
              <a:rPr lang="pt-BR" sz="2400" dirty="0"/>
              <a:t>na </a:t>
            </a:r>
            <a:r>
              <a:rPr lang="pt-BR" sz="2400" dirty="0" smtClean="0"/>
              <a:t>UBS;</a:t>
            </a:r>
            <a:endParaRPr lang="pt-BR" sz="2400" dirty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Qualificar o </a:t>
            </a:r>
            <a:r>
              <a:rPr lang="pt-BR" sz="2400" dirty="0"/>
              <a:t>registro das informações;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Mapear as gestantes de risco;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Promover a saúde no Pré-Natal;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Promover aprática do aleitamento materno exclusivo ate os seis meses de idade pela equipe multidisciplinar;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dirty="0"/>
              <a:t>Realizar ações de promoção da saúde.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943848" cy="71438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3300" b="1" dirty="0" smtClean="0">
                <a:solidFill>
                  <a:schemeClr val="tx1"/>
                </a:solidFill>
              </a:rPr>
              <a:t>Logística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2800" dirty="0"/>
              <a:t>Para </a:t>
            </a:r>
            <a:r>
              <a:rPr lang="pt-BR" sz="2800" dirty="0" smtClean="0"/>
              <a:t>realizar a </a:t>
            </a:r>
            <a:r>
              <a:rPr lang="pt-BR" sz="2800" dirty="0"/>
              <a:t>intervenção </a:t>
            </a:r>
            <a:r>
              <a:rPr lang="pt-BR" sz="2800" dirty="0" smtClean="0"/>
              <a:t>foi utilizado  </a:t>
            </a:r>
            <a:r>
              <a:rPr lang="pt-BR" sz="2800" dirty="0"/>
              <a:t>o Manual Técnico de Pré-Natal e Puerpério do </a:t>
            </a:r>
            <a:r>
              <a:rPr lang="pt-BR" sz="2800" dirty="0" smtClean="0"/>
              <a:t>Ministério </a:t>
            </a:r>
            <a:r>
              <a:rPr lang="pt-BR" sz="2800" dirty="0"/>
              <a:t>da Saúde, </a:t>
            </a:r>
            <a:r>
              <a:rPr lang="pt-BR" sz="2800" dirty="0" smtClean="0"/>
              <a:t>2006;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Utilizado a </a:t>
            </a:r>
            <a:r>
              <a:rPr lang="pt-BR" sz="2800" dirty="0"/>
              <a:t>ficha de gestante e </a:t>
            </a:r>
            <a:r>
              <a:rPr lang="pt-BR" sz="2800" dirty="0" smtClean="0"/>
              <a:t> </a:t>
            </a:r>
            <a:r>
              <a:rPr lang="pt-BR" sz="2800" dirty="0"/>
              <a:t>ficha </a:t>
            </a:r>
            <a:r>
              <a:rPr lang="pt-BR" sz="2800" dirty="0" smtClean="0"/>
              <a:t>espelho com </a:t>
            </a:r>
            <a:r>
              <a:rPr lang="pt-BR" sz="2800" dirty="0"/>
              <a:t>informações relacionadas à coleta de dados sobre saúde bucal, exame ginecológico, exame de mamas, exames de sangue e ultrassonografia, uso de sulfato ferroso e acido </a:t>
            </a:r>
            <a:r>
              <a:rPr lang="pt-BR" sz="2800" dirty="0" smtClean="0"/>
              <a:t>fólico;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Protocolo </a:t>
            </a:r>
            <a:r>
              <a:rPr lang="pt-BR" sz="2800" dirty="0"/>
              <a:t>a ser utilizado: Atenção ao Pré-Natal de Baixo Risco do Ministério da Saúde, </a:t>
            </a:r>
            <a:r>
              <a:rPr lang="pt-BR" sz="2800" dirty="0" smtClean="0"/>
              <a:t>2012.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Instrumento </a:t>
            </a:r>
            <a:r>
              <a:rPr lang="pt-BR" sz="2800" dirty="0"/>
              <a:t>de monitoramento e coleta de dados: Ficha espelho, listas de presença (para os grupos e planilhas (anexos</a:t>
            </a:r>
            <a:r>
              <a:rPr lang="pt-BR" sz="28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 Materiais: </a:t>
            </a:r>
            <a:r>
              <a:rPr lang="pt-BR" sz="2800" dirty="0"/>
              <a:t>lápis, borracha, canetas, impressos, folhetos, cartolina, pastas, arquivos, pinceis atômicos, retroprojetor, tinta para impressora e folha de ofício. </a:t>
            </a:r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pt-BR" sz="3000" b="1" dirty="0" smtClean="0">
                <a:solidFill>
                  <a:schemeClr val="tx1"/>
                </a:solidFill>
              </a:rPr>
              <a:t>Objetivos , metas e resultados</a:t>
            </a:r>
            <a:endParaRPr lang="pt-BR" sz="30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/>
              <a:t>Objetivo 1</a:t>
            </a:r>
            <a:r>
              <a:rPr lang="pt-BR" sz="2400" b="1" dirty="0"/>
              <a:t>.</a:t>
            </a:r>
            <a:r>
              <a:rPr lang="pt-BR" sz="2400" dirty="0"/>
              <a:t> Ampliar a cobertura do pré-natal;</a:t>
            </a:r>
          </a:p>
          <a:p>
            <a:pPr>
              <a:buFont typeface="Wingdings" pitchFamily="2" charset="2"/>
              <a:buChar char="Ø"/>
            </a:pPr>
            <a:r>
              <a:rPr lang="pt-BR" sz="2400" b="1" dirty="0" smtClean="0"/>
              <a:t>Meta 1.1</a:t>
            </a:r>
            <a:r>
              <a:rPr lang="pt-BR" sz="2400" dirty="0"/>
              <a:t>. Ampliar a cobertura das gestantes residentes na área de abrangência da unidade de saúde que frequentam o programa de pré-natal na unidade de saúde para 50%. 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3214686"/>
            <a:ext cx="7643866" cy="2286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1.2.</a:t>
            </a:r>
            <a:r>
              <a:rPr lang="pt-BR" sz="2400" dirty="0"/>
              <a:t> Garantir a captação de 40% das gestantes residentes na área de abrangência da unidade de saúde no primeiro trimestre de gestação</a:t>
            </a:r>
            <a:r>
              <a:rPr lang="pt-BR" sz="2400" dirty="0" smtClean="0"/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r>
              <a:rPr lang="pt-BR" sz="2400" b="1" dirty="0" smtClean="0"/>
              <a:t>Meta </a:t>
            </a:r>
            <a:r>
              <a:rPr lang="pt-BR" sz="2400" b="1" dirty="0"/>
              <a:t>1.3. </a:t>
            </a:r>
            <a:r>
              <a:rPr lang="pt-BR" sz="2400" dirty="0"/>
              <a:t>Ampliar a cobertura de primeira consulta odontológica, com plano de tratamento, para 100% das gestantes cadastradas.</a:t>
            </a:r>
          </a:p>
          <a:p>
            <a:endParaRPr lang="pt-BR" dirty="0" smtClean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500174"/>
            <a:ext cx="7715304" cy="1857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429132"/>
            <a:ext cx="7500990" cy="1976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pt-BR" sz="2400" b="1" dirty="0"/>
              <a:t>Meta 1.4.</a:t>
            </a:r>
            <a:r>
              <a:rPr lang="pt-BR" sz="2400" dirty="0"/>
              <a:t> Realizar primeira consulta odontológica em 100% das gestantes classificadas como alto risco para doenças bucais</a:t>
            </a:r>
            <a:r>
              <a:rPr lang="pt-BR" sz="2400" dirty="0" smtClean="0"/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 smtClean="0"/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82550" indent="-82550">
              <a:buFont typeface="Wingdings" pitchFamily="2" charset="2"/>
              <a:buChar char="Ø"/>
            </a:pPr>
            <a:r>
              <a:rPr lang="pt-BR" sz="2400" b="1" dirty="0"/>
              <a:t>Objetivo 2.</a:t>
            </a:r>
            <a:r>
              <a:rPr lang="pt-BR" sz="2400" dirty="0"/>
              <a:t> Melhorar a adesão ao pré-natal</a:t>
            </a:r>
          </a:p>
          <a:p>
            <a:pPr marL="82550" indent="-82550">
              <a:buFont typeface="Wingdings" pitchFamily="2" charset="2"/>
              <a:buChar char="Ø"/>
            </a:pPr>
            <a:r>
              <a:rPr lang="pt-BR" sz="2400" b="1" dirty="0"/>
              <a:t>Meta </a:t>
            </a:r>
            <a:r>
              <a:rPr lang="pt-BR" sz="2400" b="1" dirty="0" smtClean="0"/>
              <a:t>2.1.</a:t>
            </a:r>
            <a:r>
              <a:rPr lang="pt-BR" sz="2400" dirty="0" smtClean="0"/>
              <a:t> </a:t>
            </a:r>
            <a:r>
              <a:rPr lang="pt-BR" sz="2400" dirty="0"/>
              <a:t>Realizar busca ativa de 100% das gestantes faltosas às consultas de pré-natal.</a:t>
            </a:r>
          </a:p>
          <a:p>
            <a:pPr marL="0" indent="0" algn="just">
              <a:buFont typeface="Wingdings" pitchFamily="2" charset="2"/>
              <a:buChar char="Ø"/>
            </a:pPr>
            <a:endParaRPr lang="pt-BR" sz="2400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357298"/>
            <a:ext cx="7286676" cy="2013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4643446"/>
            <a:ext cx="7358114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1336</Words>
  <Application>Microsoft Office PowerPoint</Application>
  <PresentationFormat>Apresentação na tela (4:3)</PresentationFormat>
  <Paragraphs>144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Fluxo</vt:lpstr>
      <vt:lpstr>Universidade Aberta do SUS – UNASUS Universidade Federal de Pelotas Especialização em Saúde da Família Departamento de Medicina Social</vt:lpstr>
      <vt:lpstr>Introdução</vt:lpstr>
      <vt:lpstr>Apresentação do PowerPoint</vt:lpstr>
      <vt:lpstr>Objetivo da intervenção </vt:lpstr>
      <vt:lpstr>Metodologia</vt:lpstr>
      <vt:lpstr>      Logística</vt:lpstr>
      <vt:lpstr>Objetivos 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Discussão</vt:lpstr>
      <vt:lpstr>   Reflexão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Departamento de Medicina ocial</dc:title>
  <dc:creator>Usuário</dc:creator>
  <cp:lastModifiedBy>lci</cp:lastModifiedBy>
  <cp:revision>18</cp:revision>
  <dcterms:created xsi:type="dcterms:W3CDTF">2014-02-26T19:22:43Z</dcterms:created>
  <dcterms:modified xsi:type="dcterms:W3CDTF">2014-02-26T23:15:18Z</dcterms:modified>
</cp:coreProperties>
</file>