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theme/themeOverride2.xml" ContentType="application/vnd.openxmlformats-officedocument.themeOverride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drawings/drawing7.xml" ContentType="application/vnd.openxmlformats-officedocument.drawingml.chartshapes+xml"/>
  <Override PartName="/ppt/charts/chart8.xml" ContentType="application/vnd.openxmlformats-officedocument.drawingml.chart+xml"/>
  <Override PartName="/ppt/theme/themeOverride3.xml" ContentType="application/vnd.openxmlformats-officedocument.themeOverride+xml"/>
  <Override PartName="/ppt/drawings/drawing8.xml" ContentType="application/vnd.openxmlformats-officedocument.drawingml.chartshapes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theme/themeOverride4.xml" ContentType="application/vnd.openxmlformats-officedocument.themeOverride+xml"/>
  <Override PartName="/ppt/drawings/drawing9.xml" ContentType="application/vnd.openxmlformats-officedocument.drawingml.chartshapes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theme/themeOverride5.xml" ContentType="application/vnd.openxmlformats-officedocument.themeOverride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drawings/drawing10.xml" ContentType="application/vnd.openxmlformats-officedocument.drawingml.chartshapes+xml"/>
  <Override PartName="/ppt/charts/chart18.xml" ContentType="application/vnd.openxmlformats-officedocument.drawingml.chart+xml"/>
  <Override PartName="/ppt/drawings/drawing11.xml" ContentType="application/vnd.openxmlformats-officedocument.drawingml.chartshapes+xml"/>
  <Override PartName="/ppt/charts/chart19.xml" ContentType="application/vnd.openxmlformats-officedocument.drawingml.chart+xml"/>
  <Override PartName="/ppt/drawings/drawing12.xml" ContentType="application/vnd.openxmlformats-officedocument.drawingml.chartshapes+xml"/>
  <Override PartName="/ppt/charts/chart20.xml" ContentType="application/vnd.openxmlformats-officedocument.drawingml.chart+xml"/>
  <Override PartName="/ppt/theme/themeOverride6.xml" ContentType="application/vnd.openxmlformats-officedocument.themeOverride+xml"/>
  <Override PartName="/ppt/drawings/drawing13.xml" ContentType="application/vnd.openxmlformats-officedocument.drawingml.chartshapes+xml"/>
  <Override PartName="/ppt/charts/chart21.xml" ContentType="application/vnd.openxmlformats-officedocument.drawingml.chart+xml"/>
  <Override PartName="/ppt/drawings/drawing14.xml" ContentType="application/vnd.openxmlformats-officedocument.drawingml.chartshapes+xml"/>
  <Override PartName="/ppt/charts/chart22.xml" ContentType="application/vnd.openxmlformats-officedocument.drawingml.chart+xml"/>
  <Override PartName="/ppt/theme/themeOverride7.xml" ContentType="application/vnd.openxmlformats-officedocument.themeOverride+xml"/>
  <Override PartName="/ppt/drawings/drawing15.xml" ContentType="application/vnd.openxmlformats-officedocument.drawingml.chartshapes+xml"/>
  <Override PartName="/ppt/charts/chart23.xml" ContentType="application/vnd.openxmlformats-officedocument.drawingml.chart+xml"/>
  <Override PartName="/ppt/drawings/drawing16.xml" ContentType="application/vnd.openxmlformats-officedocument.drawingml.chartshapes+xml"/>
  <Override PartName="/ppt/charts/chart24.xml" ContentType="application/vnd.openxmlformats-officedocument.drawingml.chart+xml"/>
  <Override PartName="/ppt/theme/themeOverride8.xml" ContentType="application/vnd.openxmlformats-officedocument.themeOverride+xml"/>
  <Override PartName="/ppt/charts/chart25.xml" ContentType="application/vnd.openxmlformats-officedocument.drawingml.chart+xml"/>
  <Override PartName="/ppt/drawings/drawing17.xml" ContentType="application/vnd.openxmlformats-officedocument.drawingml.chartshapes+xml"/>
  <Override PartName="/ppt/charts/chart26.xml" ContentType="application/vnd.openxmlformats-officedocument.drawingml.chart+xml"/>
  <Override PartName="/ppt/theme/themeOverride9.xml" ContentType="application/vnd.openxmlformats-officedocument.themeOverride+xml"/>
  <Override PartName="/ppt/drawings/drawing18.xml" ContentType="application/vnd.openxmlformats-officedocument.drawingml.chartshapes+xml"/>
  <Override PartName="/ppt/charts/chart27.xml" ContentType="application/vnd.openxmlformats-officedocument.drawingml.chart+xml"/>
  <Override PartName="/ppt/drawings/drawing19.xml" ContentType="application/vnd.openxmlformats-officedocument.drawingml.chartshapes+xml"/>
  <Override PartName="/ppt/charts/chart28.xml" ContentType="application/vnd.openxmlformats-officedocument.drawingml.chart+xml"/>
  <Override PartName="/ppt/theme/themeOverride10.xml" ContentType="application/vnd.openxmlformats-officedocument.themeOverride+xml"/>
  <Override PartName="/ppt/drawings/drawing20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99" r:id="rId5"/>
    <p:sldId id="309" r:id="rId6"/>
    <p:sldId id="259" r:id="rId7"/>
    <p:sldId id="300" r:id="rId8"/>
    <p:sldId id="260" r:id="rId9"/>
    <p:sldId id="262" r:id="rId10"/>
    <p:sldId id="263" r:id="rId11"/>
    <p:sldId id="302" r:id="rId12"/>
    <p:sldId id="269" r:id="rId13"/>
    <p:sldId id="303" r:id="rId14"/>
    <p:sldId id="304" r:id="rId15"/>
    <p:sldId id="305" r:id="rId16"/>
    <p:sldId id="270" r:id="rId17"/>
    <p:sldId id="310" r:id="rId18"/>
    <p:sldId id="271" r:id="rId19"/>
    <p:sldId id="272" r:id="rId20"/>
    <p:sldId id="287" r:id="rId21"/>
    <p:sldId id="283" r:id="rId22"/>
    <p:sldId id="288" r:id="rId23"/>
    <p:sldId id="290" r:id="rId24"/>
    <p:sldId id="289" r:id="rId25"/>
    <p:sldId id="291" r:id="rId26"/>
    <p:sldId id="273" r:id="rId27"/>
    <p:sldId id="274" r:id="rId28"/>
    <p:sldId id="276" r:id="rId29"/>
    <p:sldId id="279" r:id="rId30"/>
    <p:sldId id="280" r:id="rId31"/>
    <p:sldId id="285" r:id="rId32"/>
    <p:sldId id="292" r:id="rId33"/>
    <p:sldId id="293" r:id="rId34"/>
    <p:sldId id="294" r:id="rId35"/>
    <p:sldId id="307" r:id="rId36"/>
    <p:sldId id="308" r:id="rId37"/>
    <p:sldId id="295" r:id="rId38"/>
    <p:sldId id="296" r:id="rId39"/>
    <p:sldId id="297" r:id="rId4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9.xml"/><Relationship Id="rId2" Type="http://schemas.openxmlformats.org/officeDocument/2006/relationships/oleObject" Target="../embeddings/oleObject9.bin"/><Relationship Id="rId1" Type="http://schemas.openxmlformats.org/officeDocument/2006/relationships/themeOverride" Target="../theme/themeOverride4.xm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0.bin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1.bin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2.bin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3.bin"/><Relationship Id="rId1" Type="http://schemas.openxmlformats.org/officeDocument/2006/relationships/themeOverride" Target="../theme/themeOverride5.xm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4.bin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5.bin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oleObject" Target="../embeddings/oleObject16.bin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oleObject" Target="../embeddings/oleObject17.bin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oleObject" Target="../embeddings/oleObject18.bin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.xlsx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3.xml"/><Relationship Id="rId2" Type="http://schemas.openxmlformats.org/officeDocument/2006/relationships/oleObject" Target="../embeddings/oleObject19.bin"/><Relationship Id="rId1" Type="http://schemas.openxmlformats.org/officeDocument/2006/relationships/themeOverride" Target="../theme/themeOverride6.xm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oleObject" Target="../embeddings/oleObject20.bin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5.xml"/><Relationship Id="rId2" Type="http://schemas.openxmlformats.org/officeDocument/2006/relationships/oleObject" Target="../embeddings/oleObject21.bin"/><Relationship Id="rId1" Type="http://schemas.openxmlformats.org/officeDocument/2006/relationships/themeOverride" Target="../theme/themeOverride7.xml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6.xml"/><Relationship Id="rId1" Type="http://schemas.openxmlformats.org/officeDocument/2006/relationships/oleObject" Target="../embeddings/oleObject22.bin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3.bin"/><Relationship Id="rId1" Type="http://schemas.openxmlformats.org/officeDocument/2006/relationships/themeOverride" Target="../theme/themeOverride8.xml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7.xml"/><Relationship Id="rId1" Type="http://schemas.openxmlformats.org/officeDocument/2006/relationships/oleObject" Target="../embeddings/oleObject24.bin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8.xml"/><Relationship Id="rId2" Type="http://schemas.openxmlformats.org/officeDocument/2006/relationships/oleObject" Target="../embeddings/oleObject25.bin"/><Relationship Id="rId1" Type="http://schemas.openxmlformats.org/officeDocument/2006/relationships/themeOverride" Target="../theme/themeOverride9.xml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9.xml"/><Relationship Id="rId1" Type="http://schemas.openxmlformats.org/officeDocument/2006/relationships/oleObject" Target="../embeddings/oleObject26.bin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0.xml"/><Relationship Id="rId2" Type="http://schemas.openxmlformats.org/officeDocument/2006/relationships/oleObject" Target="../embeddings/oleObject27.bin"/><Relationship Id="rId1" Type="http://schemas.openxmlformats.org/officeDocument/2006/relationships/themeOverride" Target="../theme/themeOverride10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../embeddings/oleObject2.bin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../embeddings/oleObject3.bin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../embeddings/oleObject4.bin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6.xml"/><Relationship Id="rId2" Type="http://schemas.openxmlformats.org/officeDocument/2006/relationships/oleObject" Target="../embeddings/oleObject5.bin"/><Relationship Id="rId1" Type="http://schemas.openxmlformats.org/officeDocument/2006/relationships/themeOverride" Target="../theme/themeOverride2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../embeddings/oleObject6.bin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8.xml"/><Relationship Id="rId2" Type="http://schemas.openxmlformats.org/officeDocument/2006/relationships/oleObject" Target="../embeddings/oleObject7.bin"/><Relationship Id="rId1" Type="http://schemas.openxmlformats.org/officeDocument/2006/relationships/themeOverride" Target="../theme/themeOverride3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8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/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13804582610479177"/>
          <c:y val="0.28853271901489408"/>
          <c:w val="0.83547182882576465"/>
          <c:h val="0.592886519744549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'[planilha has refeita (2).xls]Indicadores'!$C$4</c:f>
              <c:strCache>
                <c:ptCount val="1"/>
                <c:pt idx="0">
                  <c:v>Cobertura do programa de atenção ao  hipertenso na UBS</c:v>
                </c:pt>
              </c:strCache>
            </c:strRef>
          </c:tx>
          <c:spPr>
            <a:solidFill>
              <a:srgbClr val="7598D9"/>
            </a:solidFill>
            <a:ln w="25400">
              <a:noFill/>
            </a:ln>
          </c:spPr>
          <c:invertIfNegative val="0"/>
          <c:cat>
            <c:strRef>
              <c:f>'[planilha has refeita (2).xls]Indicadores'!$D$3:$G$3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'[planilha has refeita (2).xls]Indicadores'!$D$4:$G$4</c:f>
              <c:numCache>
                <c:formatCode>0.0%</c:formatCode>
                <c:ptCount val="4"/>
                <c:pt idx="0">
                  <c:v>0.23115577889447236</c:v>
                </c:pt>
                <c:pt idx="1">
                  <c:v>0.34673366834170855</c:v>
                </c:pt>
                <c:pt idx="2">
                  <c:v>0.39195979899497485</c:v>
                </c:pt>
                <c:pt idx="3">
                  <c:v>0.45226130653266333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9952128"/>
        <c:axId val="99953664"/>
      </c:barChart>
      <c:catAx>
        <c:axId val="99952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99953664"/>
        <c:crosses val="autoZero"/>
        <c:auto val="1"/>
        <c:lblAlgn val="ctr"/>
        <c:lblOffset val="100"/>
        <c:noMultiLvlLbl val="0"/>
      </c:catAx>
      <c:valAx>
        <c:axId val="9995366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9995212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externalData r:id="rId2">
    <c:autoUpdate val="0"/>
  </c:externalData>
  <c:userShapes r:id="rId3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dirty="0">
                <a:latin typeface="Arial" pitchFamily="34" charset="0"/>
                <a:cs typeface="Arial" pitchFamily="34" charset="0"/>
              </a:rPr>
              <a:t>Proporção de diabéticos com consulta periódica com dentista em dia</a:t>
            </a:r>
          </a:p>
        </c:rich>
      </c:tx>
      <c:layout>
        <c:manualLayout>
          <c:xMode val="edge"/>
          <c:yMode val="edge"/>
          <c:x val="0.12577208770175632"/>
          <c:y val="2.8530326695726617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0560344827586207"/>
          <c:y val="0.29151344037102234"/>
          <c:w val="0.8556034482758621"/>
          <c:h val="0.590406967840045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'[Cópia de Cópia de T2 Nova Planilha para coleta de dados DM 2013 (2).xls]Indicadores'!$C$87</c:f>
              <c:strCache>
                <c:ptCount val="1"/>
                <c:pt idx="0">
                  <c:v>Proporção de diabéticos com consulta periódica com dentista em dia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invertIfNegative val="0"/>
          <c:cat>
            <c:strRef>
              <c:f>'[Cópia de Cópia de T2 Nova Planilha para coleta de dados DM 2013 (2).xls]Indicadores'!$D$86:$G$86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'[Cópia de Cópia de T2 Nova Planilha para coleta de dados DM 2013 (2).xls]Indicadores'!$D$87:$G$87</c:f>
              <c:numCache>
                <c:formatCode>0.0%</c:formatCode>
                <c:ptCount val="4"/>
                <c:pt idx="0">
                  <c:v>5.5555555555555552E-2</c:v>
                </c:pt>
                <c:pt idx="1">
                  <c:v>0.16666666666666666</c:v>
                </c:pt>
                <c:pt idx="2">
                  <c:v>0.21428571428571427</c:v>
                </c:pt>
                <c:pt idx="3">
                  <c:v>0.17142857142857143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8475008"/>
        <c:axId val="138476544"/>
      </c:barChart>
      <c:catAx>
        <c:axId val="138475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38476544"/>
        <c:crosses val="autoZero"/>
        <c:auto val="1"/>
        <c:lblAlgn val="ctr"/>
        <c:lblOffset val="100"/>
        <c:noMultiLvlLbl val="0"/>
      </c:catAx>
      <c:valAx>
        <c:axId val="13847654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3847500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  <c:userShapes r:id="rId3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Proporção</a:t>
            </a:r>
            <a:r>
              <a:rPr lang="en-US" dirty="0">
                <a:latin typeface="Arial" pitchFamily="34" charset="0"/>
                <a:cs typeface="Arial" pitchFamily="34" charset="0"/>
              </a:rPr>
              <a:t> de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hipertensos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que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receberam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orientação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sobre</a:t>
            </a:r>
            <a:r>
              <a:rPr lang="en-US" dirty="0">
                <a:latin typeface="Arial" pitchFamily="34" charset="0"/>
                <a:cs typeface="Arial" pitchFamily="34" charset="0"/>
              </a:rPr>
              <a:t> a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prática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atividade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física</a:t>
            </a:r>
            <a:r>
              <a:rPr lang="en-US" dirty="0">
                <a:latin typeface="Arial" pitchFamily="34" charset="0"/>
                <a:cs typeface="Arial" pitchFamily="34" charset="0"/>
              </a:rPr>
              <a:t> regular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1111134296404031"/>
          <c:y val="0.29477665646982942"/>
          <c:w val="0.85042912499400081"/>
          <c:h val="0.585821962857762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'[planilha has refeita (5).xls]Indicadores'!$C$79</c:f>
              <c:strCache>
                <c:ptCount val="1"/>
                <c:pt idx="0">
                  <c:v>Proporção de hipertensos que receberam orientação sobre a prática atividade física regular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'[planilha has refeita (5).xls]Indicadores'!$D$78:$G$78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'[planilha has refeita (5).xls]Indicadores'!$D$79:$G$79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9619328"/>
        <c:axId val="139637504"/>
      </c:barChart>
      <c:catAx>
        <c:axId val="139619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139637504"/>
        <c:crosses val="autoZero"/>
        <c:auto val="1"/>
        <c:lblAlgn val="ctr"/>
        <c:lblOffset val="100"/>
        <c:noMultiLvlLbl val="0"/>
      </c:catAx>
      <c:valAx>
        <c:axId val="13963750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13961932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dirty="0">
                <a:latin typeface="Arial" pitchFamily="34" charset="0"/>
                <a:cs typeface="Arial" pitchFamily="34" charset="0"/>
              </a:rPr>
              <a:t>Proporção de diabéticos que receberam orientação sobre atividade física regular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0560344827586207"/>
          <c:y val="0.288321681686391"/>
          <c:w val="0.8556034482758621"/>
          <c:h val="0.594891571074452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'[Cópia de Cópia de T2 Nova Planilha para coleta de dados DM 2013 (4).xls]Indicadores'!$C$97</c:f>
              <c:strCache>
                <c:ptCount val="1"/>
                <c:pt idx="0">
                  <c:v>Proporção de diabéticos que receberam orientação sobre atividade física regular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 w="25400">
              <a:noFill/>
            </a:ln>
          </c:spPr>
          <c:invertIfNegative val="0"/>
          <c:cat>
            <c:strRef>
              <c:f>'[Cópia de Cópia de T2 Nova Planilha para coleta de dados DM 2013 (4).xls]Indicadores'!$D$96:$G$96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'[Cópia de Cópia de T2 Nova Planilha para coleta de dados DM 2013 (4).xls]Indicadores'!$D$97:$G$97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0980608"/>
        <c:axId val="140982144"/>
      </c:barChart>
      <c:catAx>
        <c:axId val="140980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0982144"/>
        <c:crosses val="autoZero"/>
        <c:auto val="1"/>
        <c:lblAlgn val="ctr"/>
        <c:lblOffset val="100"/>
        <c:noMultiLvlLbl val="0"/>
      </c:catAx>
      <c:valAx>
        <c:axId val="14098214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098060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pt-BR" dirty="0">
                <a:latin typeface="Arial" pitchFamily="34" charset="0"/>
                <a:cs typeface="Arial" pitchFamily="34" charset="0"/>
              </a:rPr>
              <a:t>Proporção de hipertensos que receberam orientação nutricional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1111134296404031"/>
          <c:y val="0.31727032061966859"/>
          <c:w val="0.85042912499400081"/>
          <c:h val="0.5542190410824591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'[planilha has refeita (5).xls]Indicadores'!$C$74</c:f>
              <c:strCache>
                <c:ptCount val="1"/>
                <c:pt idx="0">
                  <c:v>Proporção de hipertensos que receberam orientação nutricional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'[planilha has refeita (5).xls]Indicadores'!$D$73:$G$73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'[planilha has refeita (5).xls]Indicadores'!$D$74:$G$74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8368128"/>
        <c:axId val="138369664"/>
      </c:barChart>
      <c:catAx>
        <c:axId val="138368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138369664"/>
        <c:crosses val="autoZero"/>
        <c:auto val="1"/>
        <c:lblAlgn val="ctr"/>
        <c:lblOffset val="100"/>
        <c:noMultiLvlLbl val="0"/>
      </c:catAx>
      <c:valAx>
        <c:axId val="13836966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13836812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dirty="0">
                <a:latin typeface="Arial" pitchFamily="34" charset="0"/>
                <a:cs typeface="Arial" pitchFamily="34" charset="0"/>
              </a:rPr>
              <a:t>Proporção de diabéticos que receberam orientação nutricional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0515032477024037"/>
          <c:y val="0.31780162830075515"/>
          <c:w val="0.8562240731291002"/>
          <c:h val="0.5645546914435236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'[Cópia de Cópia de T2 Nova Planilha para coleta de dados DM 2013 (2).xls]Indicadores'!$C$92</c:f>
              <c:strCache>
                <c:ptCount val="1"/>
                <c:pt idx="0">
                  <c:v>Proporção de diabéticos que receberam orientação nutricional</c:v>
                </c:pt>
              </c:strCache>
            </c:strRef>
          </c:tx>
          <c:spPr>
            <a:solidFill>
              <a:srgbClr val="FE8637">
                <a:lumMod val="75000"/>
              </a:srgbClr>
            </a:solidFill>
            <a:ln w="25400">
              <a:noFill/>
            </a:ln>
          </c:spPr>
          <c:invertIfNegative val="0"/>
          <c:cat>
            <c:strRef>
              <c:f>'[Cópia de Cópia de T2 Nova Planilha para coleta de dados DM 2013 (2).xls]Indicadores'!$D$91:$G$91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'[Cópia de Cópia de T2 Nova Planilha para coleta de dados DM 2013 (2).xls]Indicadores'!$D$92:$G$92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8402048"/>
        <c:axId val="98500608"/>
      </c:barChart>
      <c:catAx>
        <c:axId val="138402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8500608"/>
        <c:crosses val="autoZero"/>
        <c:auto val="1"/>
        <c:lblAlgn val="ctr"/>
        <c:lblOffset val="100"/>
        <c:noMultiLvlLbl val="0"/>
      </c:catAx>
      <c:valAx>
        <c:axId val="98500608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3840204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pt-BR" dirty="0">
                <a:latin typeface="Arial" pitchFamily="34" charset="0"/>
                <a:cs typeface="Arial" pitchFamily="34" charset="0"/>
              </a:rPr>
              <a:t>Proporção de hipertensos que receberam orientação sobre os riscos do tabagismo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2606863913227651"/>
          <c:y val="0.32258064516129031"/>
          <c:w val="0.83547182882576465"/>
          <c:h val="0.548387096774193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Indicadores!$C$84</c:f>
              <c:strCache>
                <c:ptCount val="1"/>
                <c:pt idx="0">
                  <c:v>Proporção de hipertensos que receberam orientação sobre os riscos do tabagismo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 w="25400">
              <a:noFill/>
            </a:ln>
          </c:spPr>
          <c:invertIfNegative val="0"/>
          <c:cat>
            <c:strRef>
              <c:f>Indicadores!$D$83:$G$83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Indicadores!$D$84:$G$84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8546432"/>
        <c:axId val="98547968"/>
      </c:barChart>
      <c:catAx>
        <c:axId val="98546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98547968"/>
        <c:crosses val="autoZero"/>
        <c:auto val="1"/>
        <c:lblAlgn val="ctr"/>
        <c:lblOffset val="100"/>
        <c:noMultiLvlLbl val="0"/>
      </c:catAx>
      <c:valAx>
        <c:axId val="98547968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9854643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dirty="0">
                <a:latin typeface="Arial" pitchFamily="34" charset="0"/>
                <a:cs typeface="Arial" pitchFamily="34" charset="0"/>
              </a:rPr>
              <a:t>Proporção de diabéticos que receberam orientação sobre os riscos do tabagismo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0515032477024037"/>
          <c:y val="0.32644628099173556"/>
          <c:w val="0.8562240731291002"/>
          <c:h val="0.541322314049586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Indicadores!$C$103</c:f>
              <c:strCache>
                <c:ptCount val="1"/>
                <c:pt idx="0">
                  <c:v>Proporção de diabéticos que receberam orientação sobre os riscos do tabagismo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invertIfNegative val="0"/>
          <c:cat>
            <c:strRef>
              <c:f>Indicadores!$D$102:$G$102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Indicadores!$D$103:$G$103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3734656"/>
        <c:axId val="143736192"/>
      </c:barChart>
      <c:catAx>
        <c:axId val="143734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3736192"/>
        <c:crosses val="autoZero"/>
        <c:auto val="1"/>
        <c:lblAlgn val="ctr"/>
        <c:lblOffset val="100"/>
        <c:noMultiLvlLbl val="0"/>
      </c:catAx>
      <c:valAx>
        <c:axId val="143736192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373465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pt-BR" dirty="0">
                <a:latin typeface="Arial" pitchFamily="34" charset="0"/>
                <a:cs typeface="Arial" pitchFamily="34" charset="0"/>
              </a:rPr>
              <a:t>Proporção de hipertensos com a consulta de acordo com o protocolo em dia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4496466798192931"/>
          <c:y val="0.29903707838632804"/>
          <c:w val="0.85042912499400081"/>
          <c:h val="0.585821962857762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'[planilha has refeita (3).xls]Indicadores'!$C$14</c:f>
              <c:strCache>
                <c:ptCount val="1"/>
                <c:pt idx="0">
                  <c:v>Proporção de hipertensos com a consulta de acordo com o protocolo em dia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'[planilha has refeita (3).xls]Indicadores'!$D$13:$G$13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'[planilha has refeita (3).xls]Indicadores'!$D$14:$G$14</c:f>
              <c:numCache>
                <c:formatCode>0.0%</c:formatCode>
                <c:ptCount val="4"/>
                <c:pt idx="0">
                  <c:v>0.67400000000000004</c:v>
                </c:pt>
                <c:pt idx="1">
                  <c:v>0.6376811594202898</c:v>
                </c:pt>
                <c:pt idx="2">
                  <c:v>0.67948717948717952</c:v>
                </c:pt>
                <c:pt idx="3">
                  <c:v>0.67800000000000005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4842112"/>
        <c:axId val="146216832"/>
      </c:barChart>
      <c:catAx>
        <c:axId val="144842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146216832"/>
        <c:crosses val="autoZero"/>
        <c:auto val="1"/>
        <c:lblAlgn val="ctr"/>
        <c:lblOffset val="100"/>
        <c:noMultiLvlLbl val="0"/>
      </c:catAx>
      <c:valAx>
        <c:axId val="146216832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144842112"/>
        <c:crosses val="autoZero"/>
        <c:crossBetween val="between"/>
        <c:majorUnit val="0.2"/>
        <c:minorUnit val="4.0000000000000008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dirty="0">
                <a:latin typeface="Arial" pitchFamily="34" charset="0"/>
                <a:cs typeface="Arial" pitchFamily="34" charset="0"/>
              </a:rPr>
              <a:t>Proporção de diabéticos com a consulta de acordo com o protocolo em dia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9.0322770335119151E-2"/>
          <c:y val="0.30268312486202731"/>
          <c:w val="0.87096957108864892"/>
          <c:h val="0.574714794041824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'[Cópia de Cópia de T2 Nova Planilha para coleta de dados DM 2013 (3).xls]Indicadores'!$C$16</c:f>
              <c:strCache>
                <c:ptCount val="1"/>
                <c:pt idx="0">
                  <c:v>Proporção de diabéticos com a consulta de acordo com o protocolo em dia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</c:spPr>
          <c:invertIfNegative val="0"/>
          <c:cat>
            <c:strRef>
              <c:f>'[Cópia de Cópia de T2 Nova Planilha para coleta de dados DM 2013 (3).xls]Indicadores'!$D$15:$G$15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'[Cópia de Cópia de T2 Nova Planilha para coleta de dados DM 2013 (3).xls]Indicadores'!$D$16:$G$16</c:f>
              <c:numCache>
                <c:formatCode>0.0%</c:formatCode>
                <c:ptCount val="4"/>
                <c:pt idx="0">
                  <c:v>0.61111111111111116</c:v>
                </c:pt>
                <c:pt idx="1">
                  <c:v>0.70833333333333337</c:v>
                </c:pt>
                <c:pt idx="2">
                  <c:v>0.79100000000000004</c:v>
                </c:pt>
                <c:pt idx="3">
                  <c:v>0.65700000000000003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6933248"/>
        <c:axId val="147350656"/>
      </c:barChart>
      <c:catAx>
        <c:axId val="146933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7350656"/>
        <c:crosses val="autoZero"/>
        <c:auto val="1"/>
        <c:lblAlgn val="ctr"/>
        <c:lblOffset val="100"/>
        <c:noMultiLvlLbl val="0"/>
      </c:catAx>
      <c:valAx>
        <c:axId val="147350656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693324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pt-BR" dirty="0">
                <a:latin typeface="Arial" pitchFamily="34" charset="0"/>
                <a:cs typeface="Arial" pitchFamily="34" charset="0"/>
              </a:rPr>
              <a:t>Proporção de hipertensos com exame</a:t>
            </a:r>
            <a:r>
              <a:rPr lang="pt-BR" baseline="0" dirty="0">
                <a:latin typeface="Arial" pitchFamily="34" charset="0"/>
                <a:cs typeface="Arial" pitchFamily="34" charset="0"/>
              </a:rPr>
              <a:t> clínico em dia</a:t>
            </a:r>
            <a:r>
              <a:rPr lang="pt-BR" dirty="0">
                <a:latin typeface="Arial" pitchFamily="34" charset="0"/>
                <a:cs typeface="Arial" pitchFamily="34" charset="0"/>
              </a:rPr>
              <a:t> </a:t>
            </a:r>
          </a:p>
        </c:rich>
      </c:tx>
      <c:layout>
        <c:manualLayout>
          <c:xMode val="edge"/>
          <c:yMode val="edge"/>
          <c:x val="0.14913372812390349"/>
          <c:y val="3.1780270707849223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438046197062873"/>
          <c:y val="0.29874924615696452"/>
          <c:w val="0.85042912499400081"/>
          <c:h val="0.585821962857762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'[planilha has refeita (5).xls]Indicadores'!$C$14</c:f>
              <c:strCache>
                <c:ptCount val="1"/>
                <c:pt idx="0">
                  <c:v>Proporção de hipertensos com a consulta de acordo com o protocolo em dia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'[planilha has refeita (5).xls]Indicadores'!$D$13:$G$13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'[planilha has refeita (5).xls]Indicadores'!$D$14:$G$14</c:f>
              <c:numCache>
                <c:formatCode>0.0%</c:formatCode>
                <c:ptCount val="4"/>
                <c:pt idx="0">
                  <c:v>0.86956521739130432</c:v>
                </c:pt>
                <c:pt idx="1">
                  <c:v>0.82608695652173914</c:v>
                </c:pt>
                <c:pt idx="2">
                  <c:v>0.85897435897435892</c:v>
                </c:pt>
                <c:pt idx="3">
                  <c:v>0.85555555555555551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7371520"/>
        <c:axId val="147373056"/>
      </c:barChart>
      <c:catAx>
        <c:axId val="147371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147373056"/>
        <c:crosses val="autoZero"/>
        <c:auto val="1"/>
        <c:lblAlgn val="ctr"/>
        <c:lblOffset val="100"/>
        <c:noMultiLvlLbl val="0"/>
      </c:catAx>
      <c:valAx>
        <c:axId val="147373056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14737152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10537656539097234"/>
          <c:y val="0.26923076923076922"/>
          <c:w val="0.85591577603279578"/>
          <c:h val="0.611538461538461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Indicadores!$C$4</c:f>
              <c:strCache>
                <c:ptCount val="1"/>
                <c:pt idx="0">
                  <c:v>Cobertura do programa de atenção ao diabético na UBS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invertIfNegative val="0"/>
          <c:cat>
            <c:strRef>
              <c:f>Indicadores!$D$3:$G$3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Indicadores!$D$4:$G$4</c:f>
              <c:numCache>
                <c:formatCode>0.0%</c:formatCode>
                <c:ptCount val="4"/>
                <c:pt idx="0">
                  <c:v>0.39130434782608697</c:v>
                </c:pt>
                <c:pt idx="1">
                  <c:v>0.52173913043478259</c:v>
                </c:pt>
                <c:pt idx="2">
                  <c:v>0.60869565217391308</c:v>
                </c:pt>
                <c:pt idx="3">
                  <c:v>0.76086956521739135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9991552"/>
        <c:axId val="99993088"/>
      </c:barChart>
      <c:catAx>
        <c:axId val="99991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9993088"/>
        <c:crosses val="autoZero"/>
        <c:auto val="1"/>
        <c:lblAlgn val="ctr"/>
        <c:lblOffset val="100"/>
        <c:noMultiLvlLbl val="0"/>
      </c:catAx>
      <c:valAx>
        <c:axId val="99993088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999155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dirty="0">
                <a:latin typeface="Arial" pitchFamily="34" charset="0"/>
                <a:cs typeface="Arial" pitchFamily="34" charset="0"/>
              </a:rPr>
              <a:t>Proporção de diabéticos com exame do pé diabético em dia</a:t>
            </a:r>
          </a:p>
        </c:rich>
      </c:tx>
      <c:layout>
        <c:manualLayout>
          <c:xMode val="edge"/>
          <c:yMode val="edge"/>
          <c:x val="0.17110603408327221"/>
          <c:y val="2.3899366729509666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0537656539097234"/>
          <c:y val="0.30303158410944309"/>
          <c:w val="0.85591577603279578"/>
          <c:h val="0.5627729419175372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'[Cópia de Cópia de T2 Nova Planilha para coleta de dados DM 2013 (2).xls]Indicadores'!$C$22</c:f>
              <c:strCache>
                <c:ptCount val="1"/>
                <c:pt idx="0">
                  <c:v>Proporção de diabéticos com  exame do pé diabético em dia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invertIfNegative val="0"/>
          <c:cat>
            <c:strRef>
              <c:f>'[Cópia de Cópia de T2 Nova Planilha para coleta de dados DM 2013 (2).xls]Indicadores'!$D$21:$G$21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'[Cópia de Cópia de T2 Nova Planilha para coleta de dados DM 2013 (2).xls]Indicadores'!$D$22:$G$22</c:f>
              <c:numCache>
                <c:formatCode>0.0%</c:formatCode>
                <c:ptCount val="4"/>
                <c:pt idx="0">
                  <c:v>0.61111111111111116</c:v>
                </c:pt>
                <c:pt idx="1">
                  <c:v>0.66666666666666663</c:v>
                </c:pt>
                <c:pt idx="2">
                  <c:v>0.6428571428571429</c:v>
                </c:pt>
                <c:pt idx="3">
                  <c:v>0.68571428571428572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7398016"/>
        <c:axId val="147481728"/>
      </c:barChart>
      <c:catAx>
        <c:axId val="147398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7481728"/>
        <c:crossesAt val="0"/>
        <c:auto val="1"/>
        <c:lblAlgn val="ctr"/>
        <c:lblOffset val="100"/>
        <c:noMultiLvlLbl val="0"/>
      </c:catAx>
      <c:valAx>
        <c:axId val="147481728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7398016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  <c:userShapes r:id="rId3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pt-BR" dirty="0">
                <a:latin typeface="Arial" pitchFamily="34" charset="0"/>
                <a:cs typeface="Arial" pitchFamily="34" charset="0"/>
              </a:rPr>
              <a:t>Proporção de hipertensos com exames complementares do protocolo em dia</a:t>
            </a:r>
          </a:p>
        </c:rich>
      </c:tx>
      <c:layout>
        <c:manualLayout>
          <c:xMode val="edge"/>
          <c:yMode val="edge"/>
          <c:x val="0.17664186202250237"/>
          <c:y val="3.9800995024875621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4651058020763214"/>
          <c:y val="0.31729187300701811"/>
          <c:w val="0.85042912499400081"/>
          <c:h val="0.585821962857762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'[planilha has refeita (5).xls]Indicadores'!$C$14</c:f>
              <c:strCache>
                <c:ptCount val="1"/>
                <c:pt idx="0">
                  <c:v>Proporção de hipertensos com a consulta de acordo com o protocolo em dia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'[planilha has refeita (5).xls]Indicadores'!$D$13:$G$13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'[planilha has refeita (5).xls]Indicadores'!$D$14:$G$14</c:f>
              <c:numCache>
                <c:formatCode>0.0%</c:formatCode>
                <c:ptCount val="4"/>
                <c:pt idx="0">
                  <c:v>0.65217391304347827</c:v>
                </c:pt>
                <c:pt idx="1">
                  <c:v>0.65217391304347827</c:v>
                </c:pt>
                <c:pt idx="2">
                  <c:v>0.70512820512820518</c:v>
                </c:pt>
                <c:pt idx="3">
                  <c:v>0.65555555555555556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8163968"/>
        <c:axId val="148165760"/>
      </c:barChart>
      <c:catAx>
        <c:axId val="148163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148165760"/>
        <c:crosses val="autoZero"/>
        <c:auto val="1"/>
        <c:lblAlgn val="ctr"/>
        <c:lblOffset val="100"/>
        <c:noMultiLvlLbl val="0"/>
      </c:catAx>
      <c:valAx>
        <c:axId val="148165760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14816396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externalData r:id="rId1">
    <c:autoUpdate val="0"/>
  </c:externalData>
  <c:userShapes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dirty="0">
                <a:latin typeface="Arial" pitchFamily="34" charset="0"/>
                <a:cs typeface="Arial" pitchFamily="34" charset="0"/>
              </a:rPr>
              <a:t>Proporção de diabéticos com os exames complementares  do protocolo em dia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9.0322770335119151E-2"/>
          <c:y val="0.32128640062751251"/>
          <c:w val="0.87096957108864892"/>
          <c:h val="0.5502029610746151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'[Cópia de Cópia de T2 Nova Planilha para coleta de dados DM 2013 (2).xls]Indicadores'!$C$28</c:f>
              <c:strCache>
                <c:ptCount val="1"/>
                <c:pt idx="0">
                  <c:v>Proporção de diabéticos os exames complementares  do protocolo em dia</c:v>
                </c:pt>
              </c:strCache>
            </c:strRef>
          </c:tx>
          <c:spPr>
            <a:solidFill>
              <a:srgbClr val="FE8637"/>
            </a:solidFill>
            <a:ln w="25400">
              <a:noFill/>
            </a:ln>
          </c:spPr>
          <c:invertIfNegative val="0"/>
          <c:cat>
            <c:strRef>
              <c:f>'[Cópia de Cópia de T2 Nova Planilha para coleta de dados DM 2013 (2).xls]Indicadores'!$D$27:$G$27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'[Cópia de Cópia de T2 Nova Planilha para coleta de dados DM 2013 (2).xls]Indicadores'!$D$28:$G$28</c:f>
              <c:numCache>
                <c:formatCode>0.0%</c:formatCode>
                <c:ptCount val="4"/>
                <c:pt idx="0">
                  <c:v>0.55555555555555558</c:v>
                </c:pt>
                <c:pt idx="1">
                  <c:v>0.66666666666666663</c:v>
                </c:pt>
                <c:pt idx="2">
                  <c:v>0.6785714285714286</c:v>
                </c:pt>
                <c:pt idx="3">
                  <c:v>0.65714285714285714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9651840"/>
        <c:axId val="149653376"/>
      </c:barChart>
      <c:catAx>
        <c:axId val="149651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9653376"/>
        <c:crosses val="autoZero"/>
        <c:auto val="1"/>
        <c:lblAlgn val="ctr"/>
        <c:lblOffset val="100"/>
        <c:noMultiLvlLbl val="0"/>
      </c:catAx>
      <c:valAx>
        <c:axId val="149653376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9651840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  <c:userShapes r:id="rId3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pt-BR" dirty="0">
                <a:latin typeface="Arial" pitchFamily="34" charset="0"/>
                <a:cs typeface="Arial" pitchFamily="34" charset="0"/>
              </a:rPr>
              <a:t>Proporção de hipertensos com prescrição de medicamentos para controle da HAS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2606863913227651"/>
          <c:y val="0.3100786930667585"/>
          <c:w val="0.83547182882576465"/>
          <c:h val="0.565893614846834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'[planilha has refeita (5).xls]Indicadores'!$C$29</c:f>
              <c:strCache>
                <c:ptCount val="1"/>
                <c:pt idx="0">
                  <c:v>Proporção de hipertensos com prescrição de medicamentos para controle da HAS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'[planilha has refeita (5).xls]Indicadores'!$D$28:$G$28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'[planilha has refeita (5).xls]Indicadores'!$D$29:$G$29</c:f>
              <c:numCache>
                <c:formatCode>0.0%</c:formatCode>
                <c:ptCount val="4"/>
                <c:pt idx="0">
                  <c:v>0.97826086956521741</c:v>
                </c:pt>
                <c:pt idx="1">
                  <c:v>0.95652173913043481</c:v>
                </c:pt>
                <c:pt idx="2">
                  <c:v>0.98717948717948723</c:v>
                </c:pt>
                <c:pt idx="3">
                  <c:v>0.97777777777777775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9968000"/>
        <c:axId val="149969920"/>
      </c:barChart>
      <c:catAx>
        <c:axId val="1499680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149969920"/>
        <c:crosses val="autoZero"/>
        <c:auto val="1"/>
        <c:lblAlgn val="ctr"/>
        <c:lblOffset val="100"/>
        <c:noMultiLvlLbl val="0"/>
      </c:catAx>
      <c:valAx>
        <c:axId val="149969920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14996800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externalData r:id="rId1">
    <c:autoUpdate val="0"/>
  </c:externalData>
  <c:userShapes r:id="rId2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Proporção de diabéticos  com prescrição de medicamentos para controle da diabetes</a:t>
            </a:r>
            <a:endParaRPr lang="pt-BR" dirty="0">
              <a:latin typeface="Arial" pitchFamily="34" charset="0"/>
              <a:cs typeface="Arial" pitchFamily="34" charset="0"/>
            </a:endParaRP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0560344827586207"/>
          <c:y val="0.29368029739776952"/>
          <c:w val="0.8556034482758621"/>
          <c:h val="0.587360594795539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'[Cópia de Cópia de T2 Nova Planilha para coleta de dados DM 2013 (2).xls]Indicadores'!$C$34</c:f>
              <c:strCache>
                <c:ptCount val="1"/>
                <c:pt idx="0">
                  <c:v>Proporção de diabéticos que utilizam medicamentos para controle da doença</c:v>
                </c:pt>
              </c:strCache>
            </c:strRef>
          </c:tx>
          <c:spPr>
            <a:solidFill>
              <a:srgbClr val="FE8637"/>
            </a:solidFill>
          </c:spPr>
          <c:invertIfNegative val="0"/>
          <c:cat>
            <c:strRef>
              <c:f>'[Cópia de Cópia de T2 Nova Planilha para coleta de dados DM 2013 (2).xls]Indicadores'!$D$33:$G$33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'[Cópia de Cópia de T2 Nova Planilha para coleta de dados DM 2013 (2).xls]Indicadores'!$D$34:$G$34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7957248"/>
        <c:axId val="147958784"/>
      </c:barChart>
      <c:catAx>
        <c:axId val="147957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7958784"/>
        <c:crosses val="autoZero"/>
        <c:auto val="1"/>
        <c:lblAlgn val="ctr"/>
        <c:lblOffset val="100"/>
        <c:noMultiLvlLbl val="0"/>
      </c:catAx>
      <c:valAx>
        <c:axId val="147958784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795724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pt-BR" dirty="0">
                <a:latin typeface="Arial" pitchFamily="34" charset="0"/>
                <a:cs typeface="Arial" pitchFamily="34" charset="0"/>
              </a:rPr>
              <a:t>Proporção de hipertensos com tratamento medicamentoso da lista do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HIPERDIA </a:t>
            </a:r>
            <a:r>
              <a:rPr lang="pt-BR" dirty="0">
                <a:latin typeface="Arial" pitchFamily="34" charset="0"/>
                <a:cs typeface="Arial" pitchFamily="34" charset="0"/>
              </a:rPr>
              <a:t>ou</a:t>
            </a:r>
            <a:r>
              <a:rPr lang="pt-BR" baseline="0" dirty="0">
                <a:latin typeface="Arial" pitchFamily="34" charset="0"/>
                <a:cs typeface="Arial" pitchFamily="34" charset="0"/>
              </a:rPr>
              <a:t> </a:t>
            </a:r>
            <a:r>
              <a:rPr lang="pt-BR" baseline="0" dirty="0" smtClean="0">
                <a:latin typeface="Arial" pitchFamily="34" charset="0"/>
                <a:cs typeface="Arial" pitchFamily="34" charset="0"/>
              </a:rPr>
              <a:t>Farmácia </a:t>
            </a:r>
            <a:r>
              <a:rPr lang="pt-BR" baseline="0" dirty="0">
                <a:latin typeface="Arial" pitchFamily="34" charset="0"/>
                <a:cs typeface="Arial" pitchFamily="34" charset="0"/>
              </a:rPr>
              <a:t>popular</a:t>
            </a:r>
            <a:endParaRPr lang="pt-BR" dirty="0">
              <a:latin typeface="Arial" pitchFamily="34" charset="0"/>
              <a:cs typeface="Arial" pitchFamily="34" charset="0"/>
            </a:endParaRPr>
          </a:p>
        </c:rich>
      </c:tx>
      <c:layout>
        <c:manualLayout>
          <c:xMode val="edge"/>
          <c:yMode val="edge"/>
          <c:x val="0.14357997489163771"/>
          <c:y val="2.9850746268656716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3300899771934208"/>
          <c:y val="0.30096536916885569"/>
          <c:w val="0.85042912499400081"/>
          <c:h val="0.585821962857762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'[planilha has refeita (5).xls]Indicadores'!$C$14</c:f>
              <c:strCache>
                <c:ptCount val="1"/>
                <c:pt idx="0">
                  <c:v>Proporção de hipertensos com a consulta de acordo com o protocolo em dia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'[planilha has refeita (5).xls]Indicadores'!$D$13:$G$13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'[planilha has refeita (5).xls]Indicadores'!$D$14:$G$14</c:f>
              <c:numCache>
                <c:formatCode>0.0%</c:formatCode>
                <c:ptCount val="4"/>
                <c:pt idx="0">
                  <c:v>0.95652173913043481</c:v>
                </c:pt>
                <c:pt idx="1">
                  <c:v>0.85507246376811596</c:v>
                </c:pt>
                <c:pt idx="2">
                  <c:v>0.84615384615384615</c:v>
                </c:pt>
                <c:pt idx="3">
                  <c:v>0.85555555555555551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9821312"/>
        <c:axId val="149822848"/>
      </c:barChart>
      <c:catAx>
        <c:axId val="149821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149822848"/>
        <c:crosses val="autoZero"/>
        <c:auto val="1"/>
        <c:lblAlgn val="ctr"/>
        <c:lblOffset val="100"/>
        <c:noMultiLvlLbl val="0"/>
      </c:catAx>
      <c:valAx>
        <c:axId val="149822848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14982131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externalData r:id="rId1">
    <c:autoUpdate val="0"/>
  </c:externalData>
  <c:userShapes r:id="rId2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dirty="0">
                <a:latin typeface="Arial" pitchFamily="34" charset="0"/>
                <a:cs typeface="Arial" pitchFamily="34" charset="0"/>
              </a:rPr>
              <a:t>Proporção de diabéticos com tratamento medicamentoso da lista do HIPERDIA ou Farmácia Popular</a:t>
            </a:r>
          </a:p>
        </c:rich>
      </c:tx>
      <c:layout>
        <c:manualLayout>
          <c:xMode val="edge"/>
          <c:yMode val="edge"/>
          <c:x val="0.13820273561998739"/>
          <c:y val="1.8565193186427919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2715517241379309"/>
          <c:y val="0.3487544483985765"/>
          <c:w val="0.83405172413793105"/>
          <c:h val="0.5373665480427046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'[Cópia de Cópia de T2 Nova Planilha para coleta de dados DM 2013 (2).xls]Indicadores'!$C$40</c:f>
              <c:strCache>
                <c:ptCount val="1"/>
                <c:pt idx="0">
                  <c:v>Proporção de diabéticos com tratamento medicamentoso da lista do HIPERDIA ou Farmácia Popular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E8637"/>
              </a:solidFill>
              <a:ln w="25400"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FE8637"/>
              </a:solidFill>
              <a:ln w="25400"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rgbClr val="FE8637"/>
              </a:solidFill>
              <a:ln w="25400">
                <a:noFill/>
              </a:ln>
            </c:spPr>
          </c:dPt>
          <c:dPt>
            <c:idx val="3"/>
            <c:invertIfNegative val="0"/>
            <c:bubble3D val="0"/>
            <c:spPr>
              <a:solidFill>
                <a:srgbClr val="FE8637"/>
              </a:solidFill>
              <a:ln w="25400">
                <a:noFill/>
              </a:ln>
            </c:spPr>
          </c:dPt>
          <c:cat>
            <c:strRef>
              <c:f>'[Cópia de Cópia de T2 Nova Planilha para coleta de dados DM 2013 (2).xls]Indicadores'!$D$39:$G$39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'[Cópia de Cópia de T2 Nova Planilha para coleta de dados DM 2013 (2).xls]Indicadores'!$D$40:$G$40</c:f>
              <c:numCache>
                <c:formatCode>0.0%</c:formatCode>
                <c:ptCount val="4"/>
                <c:pt idx="0">
                  <c:v>1</c:v>
                </c:pt>
                <c:pt idx="1">
                  <c:v>0.91666666666666663</c:v>
                </c:pt>
                <c:pt idx="2">
                  <c:v>0.8571428571428571</c:v>
                </c:pt>
                <c:pt idx="3">
                  <c:v>0.88571428571428568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9903232"/>
        <c:axId val="149904768"/>
      </c:barChart>
      <c:catAx>
        <c:axId val="149903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9904768"/>
        <c:crosses val="autoZero"/>
        <c:auto val="1"/>
        <c:lblAlgn val="ctr"/>
        <c:lblOffset val="100"/>
        <c:noMultiLvlLbl val="0"/>
      </c:catAx>
      <c:valAx>
        <c:axId val="149904768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990323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  <c:userShapes r:id="rId3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pt-BR" dirty="0">
                <a:latin typeface="Arial" pitchFamily="34" charset="0"/>
                <a:cs typeface="Arial" pitchFamily="34" charset="0"/>
              </a:rPr>
              <a:t>Proporção de hipertensos com a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pressão</a:t>
            </a:r>
            <a:r>
              <a:rPr lang="pt-BR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arterial </a:t>
            </a:r>
            <a:r>
              <a:rPr lang="pt-BR" dirty="0">
                <a:latin typeface="Arial" pitchFamily="34" charset="0"/>
                <a:cs typeface="Arial" pitchFamily="34" charset="0"/>
              </a:rPr>
              <a:t>compensada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1111134296404031"/>
          <c:y val="0.29477665646982942"/>
          <c:w val="0.85042912499400081"/>
          <c:h val="0.585821962857762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'[planilha has refeita (5).xls]Indicadores'!$C$14</c:f>
              <c:strCache>
                <c:ptCount val="1"/>
                <c:pt idx="0">
                  <c:v>Proporção de hipertensos com a consulta de acordo com o protocolo em dia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'[planilha has refeita (5).xls]Indicadores'!$D$13:$G$13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'[planilha has refeita (5).xls]Indicadores'!$D$14:$G$14</c:f>
              <c:numCache>
                <c:formatCode>0.0%</c:formatCode>
                <c:ptCount val="4"/>
                <c:pt idx="0">
                  <c:v>0.56521739130434778</c:v>
                </c:pt>
                <c:pt idx="1">
                  <c:v>0.57971014492753625</c:v>
                </c:pt>
                <c:pt idx="2">
                  <c:v>0.62820512820512819</c:v>
                </c:pt>
                <c:pt idx="3">
                  <c:v>0.6333333333333333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6977920"/>
        <c:axId val="146980224"/>
      </c:barChart>
      <c:catAx>
        <c:axId val="146977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146980224"/>
        <c:crosses val="autoZero"/>
        <c:auto val="1"/>
        <c:lblAlgn val="ctr"/>
        <c:lblOffset val="100"/>
        <c:noMultiLvlLbl val="0"/>
      </c:catAx>
      <c:valAx>
        <c:axId val="146980224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14697792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externalData r:id="rId1">
    <c:autoUpdate val="0"/>
  </c:externalData>
  <c:userShapes r:id="rId2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dirty="0">
                <a:latin typeface="Arial" pitchFamily="34" charset="0"/>
                <a:cs typeface="Arial" pitchFamily="34" charset="0"/>
              </a:rPr>
              <a:t>Proporção de diabéticos com a glicemia compensada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0515032477024037"/>
          <c:y val="0.2231404958677686"/>
          <c:w val="0.8562240731291002"/>
          <c:h val="0.6487603305785123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'[Cópia de Cópia de T2 Nova Planilha para coleta de dados DM 2013 (2).xls]Indicadores'!$C$62</c:f>
              <c:strCache>
                <c:ptCount val="1"/>
                <c:pt idx="0">
                  <c:v>Proporção de diabéticos com a glicemia compensada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invertIfNegative val="0"/>
          <c:cat>
            <c:strRef>
              <c:f>'[Cópia de Cópia de T2 Nova Planilha para coleta de dados DM 2013 (2).xls]Indicadores'!$D$61:$G$61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'[Cópia de Cópia de T2 Nova Planilha para coleta de dados DM 2013 (2).xls]Indicadores'!$D$62:$G$62</c:f>
              <c:numCache>
                <c:formatCode>0.0%</c:formatCode>
                <c:ptCount val="4"/>
                <c:pt idx="0">
                  <c:v>0.3888888888888889</c:v>
                </c:pt>
                <c:pt idx="1">
                  <c:v>0.33333333333333331</c:v>
                </c:pt>
                <c:pt idx="2">
                  <c:v>0.39285714285714285</c:v>
                </c:pt>
                <c:pt idx="3">
                  <c:v>0.42857142857142855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7584128"/>
        <c:axId val="147586048"/>
      </c:barChart>
      <c:catAx>
        <c:axId val="147584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7586048"/>
        <c:crosses val="autoZero"/>
        <c:auto val="1"/>
        <c:lblAlgn val="ctr"/>
        <c:lblOffset val="100"/>
        <c:noMultiLvlLbl val="0"/>
      </c:catAx>
      <c:valAx>
        <c:axId val="147586048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758412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pt-BR" dirty="0">
                <a:latin typeface="Arial" pitchFamily="34" charset="0"/>
                <a:cs typeface="Arial" pitchFamily="34" charset="0"/>
              </a:rPr>
              <a:t>Proporção de hipertensos com cadastro no Programa HIPERDIA ou em planilha própria</a:t>
            </a:r>
          </a:p>
        </c:rich>
      </c:tx>
      <c:layout>
        <c:manualLayout>
          <c:xMode val="edge"/>
          <c:yMode val="edge"/>
          <c:x val="0.12440580344123651"/>
          <c:y val="2.911950987508418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2236312129796549"/>
          <c:y val="0.33061224489795921"/>
          <c:w val="0.83966417718259079"/>
          <c:h val="0.534693877551020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'[planilha has refeita (3).xls]Indicadores'!$C$9</c:f>
              <c:strCache>
                <c:ptCount val="1"/>
                <c:pt idx="0">
                  <c:v>Proporção de hipertensos com cadastro no Programa HIPERDIA ou em planilha própria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cat>
            <c:strRef>
              <c:f>'[planilha has refeita (3).xls]Indicadores'!$D$8:$G$8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'[planilha has refeita (3).xls]Indicadores'!$D$9:$G$9</c:f>
              <c:numCache>
                <c:formatCode>0.0%</c:formatCode>
                <c:ptCount val="4"/>
                <c:pt idx="0">
                  <c:v>0.69565217391304346</c:v>
                </c:pt>
                <c:pt idx="1">
                  <c:v>0.53623188405797106</c:v>
                </c:pt>
                <c:pt idx="2">
                  <c:v>0.47435897435897434</c:v>
                </c:pt>
                <c:pt idx="3">
                  <c:v>0.68899999999999995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446976"/>
        <c:axId val="100448512"/>
      </c:barChart>
      <c:catAx>
        <c:axId val="100446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100448512"/>
        <c:crosses val="autoZero"/>
        <c:auto val="1"/>
        <c:lblAlgn val="ctr"/>
        <c:lblOffset val="100"/>
        <c:noMultiLvlLbl val="0"/>
      </c:catAx>
      <c:valAx>
        <c:axId val="100448512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10044697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dirty="0">
                <a:latin typeface="Arial" pitchFamily="34" charset="0"/>
                <a:cs typeface="Arial" pitchFamily="34" charset="0"/>
              </a:rPr>
              <a:t>Proporção de diabéticos com cadastro no Programa HIPERDIA ou em planilha própria</a:t>
            </a:r>
          </a:p>
        </c:rich>
      </c:tx>
      <c:layout>
        <c:manualLayout>
          <c:xMode val="edge"/>
          <c:yMode val="edge"/>
          <c:x val="9.3267404980651294E-2"/>
          <c:y val="2.4609668693142621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0537656539097234"/>
          <c:y val="0.3147410358565737"/>
          <c:w val="0.85591577603279578"/>
          <c:h val="0.5577689243027887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'[Cópia de Cópia de T2 Nova Planilha para coleta de dados DM 2013 (3).xls]Indicadores'!$C$10</c:f>
              <c:strCache>
                <c:ptCount val="1"/>
                <c:pt idx="0">
                  <c:v>Proporção de diabéticos com cadastro no Programa HIPERDIA ou em planilha própria</c:v>
                </c:pt>
              </c:strCache>
            </c:strRef>
          </c:tx>
          <c:invertIfNegative val="0"/>
          <c:cat>
            <c:strRef>
              <c:f>'[Cópia de Cópia de T2 Nova Planilha para coleta de dados DM 2013 (3).xls]Indicadores'!$D$9:$G$9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'[Cópia de Cópia de T2 Nova Planilha para coleta de dados DM 2013 (3).xls]Indicadores'!$D$10:$G$10</c:f>
              <c:numCache>
                <c:formatCode>0.0%</c:formatCode>
                <c:ptCount val="4"/>
                <c:pt idx="0">
                  <c:v>0.44444444444444442</c:v>
                </c:pt>
                <c:pt idx="1">
                  <c:v>0.45833333333333331</c:v>
                </c:pt>
                <c:pt idx="2">
                  <c:v>0.4642857142857143</c:v>
                </c:pt>
                <c:pt idx="3">
                  <c:v>0.65700000000000003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703680"/>
        <c:axId val="21705472"/>
      </c:barChart>
      <c:catAx>
        <c:axId val="21703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1705472"/>
        <c:crosses val="autoZero"/>
        <c:auto val="1"/>
        <c:lblAlgn val="ctr"/>
        <c:lblOffset val="100"/>
        <c:noMultiLvlLbl val="0"/>
      </c:catAx>
      <c:valAx>
        <c:axId val="21705472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1703680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pt-BR" dirty="0">
                <a:latin typeface="Arial" pitchFamily="34" charset="0"/>
                <a:cs typeface="Arial" pitchFamily="34" charset="0"/>
              </a:rPr>
              <a:t>Proporção de hipertensos  de alto risco com avaliação de comprometimento de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orgãos</a:t>
            </a:r>
            <a:r>
              <a:rPr lang="pt-BR" dirty="0">
                <a:latin typeface="Arial" pitchFamily="34" charset="0"/>
                <a:cs typeface="Arial" pitchFamily="34" charset="0"/>
              </a:rPr>
              <a:t> alvos</a:t>
            </a:r>
          </a:p>
        </c:rich>
      </c:tx>
      <c:layout>
        <c:manualLayout>
          <c:xMode val="edge"/>
          <c:yMode val="edge"/>
          <c:x val="0.15020576809733005"/>
          <c:y val="1.8241042345276872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1111134296404031"/>
          <c:y val="0.29477665646982942"/>
          <c:w val="0.85042912499400081"/>
          <c:h val="0.585821962857762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'[planilha has refeita (5).xls]Indicadores'!$C$14</c:f>
              <c:strCache>
                <c:ptCount val="1"/>
                <c:pt idx="0">
                  <c:v>Proporção de hipertensos com a consulta de acordo com o protocolo em dia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'[planilha has refeita (5).xls]Indicadores'!$D$13:$G$13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'[planilha has refeita (5).xls]Indicadores'!$D$14:$G$14</c:f>
              <c:numCache>
                <c:formatCode>0.0%</c:formatCode>
                <c:ptCount val="4"/>
                <c:pt idx="0">
                  <c:v>0.63043478260869568</c:v>
                </c:pt>
                <c:pt idx="1">
                  <c:v>0.60869565217391308</c:v>
                </c:pt>
                <c:pt idx="2">
                  <c:v>0.62820512820512819</c:v>
                </c:pt>
                <c:pt idx="3">
                  <c:v>0.58888888888888891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609088"/>
        <c:axId val="21610880"/>
      </c:barChart>
      <c:catAx>
        <c:axId val="21609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21610880"/>
        <c:crosses val="autoZero"/>
        <c:auto val="1"/>
        <c:lblAlgn val="ctr"/>
        <c:lblOffset val="100"/>
        <c:noMultiLvlLbl val="0"/>
      </c:catAx>
      <c:valAx>
        <c:axId val="21610880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2160908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dirty="0">
                <a:latin typeface="Arial" pitchFamily="34" charset="0"/>
                <a:cs typeface="Arial" pitchFamily="34" charset="0"/>
              </a:rPr>
              <a:t>Proporção de diabéticos de alto risco com avaliação de comprometimento de órgãos alvo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9.0128849803063182E-2"/>
          <c:y val="0.29588123200942185"/>
          <c:w val="0.87124554809627741"/>
          <c:h val="0.5842717999173393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'[Cópia de Cópia de T2 Nova Planilha para coleta de dados DM 2013 (2).xls]Indicadores'!$C$79</c:f>
              <c:strCache>
                <c:ptCount val="1"/>
                <c:pt idx="0">
                  <c:v>Proporção de diabéticos de alto risco com avaliação de comprometimento de órgãos alvo</c:v>
                </c:pt>
              </c:strCache>
            </c:strRef>
          </c:tx>
          <c:spPr>
            <a:solidFill>
              <a:srgbClr val="FE8637">
                <a:lumMod val="75000"/>
              </a:srgbClr>
            </a:solidFill>
            <a:ln w="25400">
              <a:noFill/>
            </a:ln>
          </c:spPr>
          <c:invertIfNegative val="0"/>
          <c:cat>
            <c:strRef>
              <c:f>'[Cópia de Cópia de T2 Nova Planilha para coleta de dados DM 2013 (2).xls]Indicadores'!$D$78:$G$78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'[Cópia de Cópia de T2 Nova Planilha para coleta de dados DM 2013 (2).xls]Indicadores'!$D$79:$G$79</c:f>
              <c:numCache>
                <c:formatCode>0.0%</c:formatCode>
                <c:ptCount val="4"/>
                <c:pt idx="0">
                  <c:v>0.44444444444444442</c:v>
                </c:pt>
                <c:pt idx="1">
                  <c:v>0.58333333333333337</c:v>
                </c:pt>
                <c:pt idx="2">
                  <c:v>0.5357142857142857</c:v>
                </c:pt>
                <c:pt idx="3">
                  <c:v>0.54285714285714282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622144"/>
        <c:axId val="21771392"/>
      </c:barChart>
      <c:catAx>
        <c:axId val="21622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1771392"/>
        <c:crosses val="autoZero"/>
        <c:auto val="1"/>
        <c:lblAlgn val="ctr"/>
        <c:lblOffset val="100"/>
        <c:noMultiLvlLbl val="0"/>
      </c:catAx>
      <c:valAx>
        <c:axId val="21771392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162214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  <c:userShapes r:id="rId3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pt-BR" dirty="0">
                <a:latin typeface="Arial" pitchFamily="34" charset="0"/>
                <a:cs typeface="Arial" pitchFamily="34" charset="0"/>
              </a:rPr>
              <a:t>Proporção de hipertensos com estratificação de  risco</a:t>
            </a:r>
            <a:r>
              <a:rPr lang="pt-BR" baseline="0" dirty="0">
                <a:latin typeface="Arial" pitchFamily="34" charset="0"/>
                <a:cs typeface="Arial" pitchFamily="34" charset="0"/>
              </a:rPr>
              <a:t> cardiovascular em dia</a:t>
            </a:r>
            <a:endParaRPr lang="pt-BR" dirty="0">
              <a:latin typeface="Arial" pitchFamily="34" charset="0"/>
              <a:cs typeface="Arial" pitchFamily="34" charset="0"/>
            </a:endParaRP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1111134296404031"/>
          <c:y val="0.29477665646982942"/>
          <c:w val="0.85042912499400081"/>
          <c:h val="0.585821962857762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'[planilha has refeita (5).xls]Indicadores'!$C$14</c:f>
              <c:strCache>
                <c:ptCount val="1"/>
                <c:pt idx="0">
                  <c:v>Proporção de hipertensos com a consulta de acordo com o protocolo em dia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'[planilha has refeita (5).xls]Indicadores'!$D$13:$G$13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'[planilha has refeita (5).xls]Indicadores'!$D$14:$G$14</c:f>
              <c:numCache>
                <c:formatCode>0.0%</c:formatCode>
                <c:ptCount val="4"/>
                <c:pt idx="0">
                  <c:v>0.86956521739130432</c:v>
                </c:pt>
                <c:pt idx="1">
                  <c:v>0.82608695652173914</c:v>
                </c:pt>
                <c:pt idx="2">
                  <c:v>0.85897435897435892</c:v>
                </c:pt>
                <c:pt idx="3">
                  <c:v>0.85555555555555551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9531776"/>
        <c:axId val="139533312"/>
      </c:barChart>
      <c:catAx>
        <c:axId val="139531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139533312"/>
        <c:crosses val="autoZero"/>
        <c:auto val="1"/>
        <c:lblAlgn val="ctr"/>
        <c:lblOffset val="100"/>
        <c:noMultiLvlLbl val="0"/>
      </c:catAx>
      <c:valAx>
        <c:axId val="139533312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13953177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dirty="0">
                <a:latin typeface="Arial" pitchFamily="34" charset="0"/>
                <a:cs typeface="Arial" pitchFamily="34" charset="0"/>
              </a:rPr>
              <a:t>Proporção de diabéticos com estratificação de risco cardiovascular por  exame clínico em dia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0537656539097234"/>
          <c:y val="0.27303754266211605"/>
          <c:w val="0.85591577603279578"/>
          <c:h val="0.617747440273037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'[Cópia de Cópia de T2 Nova Planilha para coleta de dados DM 2013 (2).xls]Indicadores'!$C$69</c:f>
              <c:strCache>
                <c:ptCount val="1"/>
                <c:pt idx="0">
                  <c:v>Proporção de diabéticos com estratificação de risco cardiovascular por  exame clínico em dia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invertIfNegative val="0"/>
          <c:cat>
            <c:strRef>
              <c:f>'[Cópia de Cópia de T2 Nova Planilha para coleta de dados DM 2013 (2).xls]Indicadores'!$D$68:$G$68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'[Cópia de Cópia de T2 Nova Planilha para coleta de dados DM 2013 (2).xls]Indicadores'!$D$69:$G$69</c:f>
              <c:numCache>
                <c:formatCode>0.0%</c:formatCode>
                <c:ptCount val="4"/>
                <c:pt idx="0">
                  <c:v>0.61111111111111116</c:v>
                </c:pt>
                <c:pt idx="1">
                  <c:v>0.66666666666666663</c:v>
                </c:pt>
                <c:pt idx="2">
                  <c:v>0.6428571428571429</c:v>
                </c:pt>
                <c:pt idx="3">
                  <c:v>0.68571428571428572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9567104"/>
        <c:axId val="139568640"/>
      </c:barChart>
      <c:catAx>
        <c:axId val="139567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39568640"/>
        <c:crosses val="autoZero"/>
        <c:auto val="1"/>
        <c:lblAlgn val="ctr"/>
        <c:lblOffset val="100"/>
        <c:noMultiLvlLbl val="0"/>
      </c:catAx>
      <c:valAx>
        <c:axId val="139568640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3956710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  <c:userShapes r:id="rId3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pt-BR" dirty="0">
                <a:latin typeface="Arial" pitchFamily="34" charset="0"/>
                <a:cs typeface="Arial" pitchFamily="34" charset="0"/>
              </a:rPr>
              <a:t>Proporção de hipertensos  com consulta periódica com dentista</a:t>
            </a:r>
          </a:p>
        </c:rich>
      </c:tx>
      <c:layout>
        <c:manualLayout>
          <c:xMode val="edge"/>
          <c:yMode val="edge"/>
          <c:x val="0.16462086660644717"/>
          <c:y val="4.4299674267100977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2606863913227651"/>
          <c:y val="0.34801762114537443"/>
          <c:w val="0.83547182882576465"/>
          <c:h val="0.511013215859030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'[planilha has refeita (5).xls]Indicadores'!$C$69</c:f>
              <c:strCache>
                <c:ptCount val="1"/>
                <c:pt idx="0">
                  <c:v>Proporção de hipertensos  com consulta periódica com dentista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cat>
            <c:strRef>
              <c:f>'[planilha has refeita (5).xls]Indicadores'!$D$68:$G$68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'[planilha has refeita (5).xls]Indicadores'!$D$69:$G$69</c:f>
              <c:numCache>
                <c:formatCode>0.0%</c:formatCode>
                <c:ptCount val="4"/>
                <c:pt idx="0">
                  <c:v>0.13043478260869565</c:v>
                </c:pt>
                <c:pt idx="1">
                  <c:v>0.13043478260869565</c:v>
                </c:pt>
                <c:pt idx="2">
                  <c:v>0.20512820512820512</c:v>
                </c:pt>
                <c:pt idx="3">
                  <c:v>0.17777777777777778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8428800"/>
        <c:axId val="138430336"/>
      </c:barChart>
      <c:catAx>
        <c:axId val="138428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138430336"/>
        <c:crosses val="autoZero"/>
        <c:auto val="1"/>
        <c:lblAlgn val="ctr"/>
        <c:lblOffset val="100"/>
        <c:noMultiLvlLbl val="0"/>
      </c:catAx>
      <c:valAx>
        <c:axId val="138430336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13842880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0.38462</cdr:x>
      <cdr:y>0.62016</cdr:y>
    </cdr:from>
    <cdr:to>
      <cdr:x>0.53846</cdr:x>
      <cdr:y>0.6938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1440160" y="1995318"/>
          <a:ext cx="576064" cy="2369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100" dirty="0" smtClean="0"/>
            <a:t>34,7%</a:t>
          </a:r>
          <a:endParaRPr lang="pt-BR" sz="1100" dirty="0"/>
        </a:p>
      </cdr:txBody>
    </cdr:sp>
  </cdr:relSizeAnchor>
  <cdr:relSizeAnchor xmlns:cdr="http://schemas.openxmlformats.org/drawingml/2006/chartDrawing">
    <cdr:from>
      <cdr:x>0.59615</cdr:x>
      <cdr:y>0.58189</cdr:y>
    </cdr:from>
    <cdr:to>
      <cdr:x>0.73077</cdr:x>
      <cdr:y>0.64904</cdr:y>
    </cdr:to>
    <cdr:sp macro="" textlink="">
      <cdr:nvSpPr>
        <cdr:cNvPr id="3" name="CaixaDeTexto 2"/>
        <cdr:cNvSpPr txBox="1"/>
      </cdr:nvSpPr>
      <cdr:spPr>
        <a:xfrm xmlns:a="http://schemas.openxmlformats.org/drawingml/2006/main">
          <a:off x="2232248" y="1872208"/>
          <a:ext cx="504056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100" dirty="0" smtClean="0"/>
            <a:t>39,2%</a:t>
          </a:r>
          <a:endParaRPr lang="pt-BR" sz="1100" dirty="0"/>
        </a:p>
      </cdr:txBody>
    </cdr:sp>
  </cdr:relSizeAnchor>
  <cdr:relSizeAnchor xmlns:cdr="http://schemas.openxmlformats.org/drawingml/2006/chartDrawing">
    <cdr:from>
      <cdr:x>0.80769</cdr:x>
      <cdr:y>0.53713</cdr:y>
    </cdr:from>
    <cdr:to>
      <cdr:x>0.96154</cdr:x>
      <cdr:y>0.62016</cdr:y>
    </cdr:to>
    <cdr:sp macro="" textlink="">
      <cdr:nvSpPr>
        <cdr:cNvPr id="4" name="CaixaDeTexto 3"/>
        <cdr:cNvSpPr txBox="1"/>
      </cdr:nvSpPr>
      <cdr:spPr>
        <a:xfrm xmlns:a="http://schemas.openxmlformats.org/drawingml/2006/main">
          <a:off x="3024336" y="1728192"/>
          <a:ext cx="576064" cy="2671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100" dirty="0" smtClean="0"/>
            <a:t>45,2%</a:t>
          </a:r>
          <a:endParaRPr lang="pt-BR" sz="1100" dirty="0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0.19593</cdr:x>
      <cdr:y>0.42857</cdr:y>
    </cdr:from>
    <cdr:to>
      <cdr:x>0.33842</cdr:x>
      <cdr:y>0.54762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792088" y="1296144"/>
          <a:ext cx="57606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000" dirty="0" smtClean="0"/>
            <a:t>67,4%</a:t>
          </a:r>
          <a:endParaRPr lang="pt-BR" sz="1000" dirty="0"/>
        </a:p>
      </cdr:txBody>
    </cdr:sp>
  </cdr:relSizeAnchor>
  <cdr:relSizeAnchor xmlns:cdr="http://schemas.openxmlformats.org/drawingml/2006/chartDrawing">
    <cdr:from>
      <cdr:x>0.39185</cdr:x>
      <cdr:y>0.42857</cdr:y>
    </cdr:from>
    <cdr:to>
      <cdr:x>0.53434</cdr:x>
      <cdr:y>0.52381</cdr:y>
    </cdr:to>
    <cdr:sp macro="" textlink="">
      <cdr:nvSpPr>
        <cdr:cNvPr id="3" name="CaixaDeTexto 2"/>
        <cdr:cNvSpPr txBox="1"/>
      </cdr:nvSpPr>
      <cdr:spPr>
        <a:xfrm xmlns:a="http://schemas.openxmlformats.org/drawingml/2006/main">
          <a:off x="1584176" y="1296144"/>
          <a:ext cx="57606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000" dirty="0" smtClean="0"/>
            <a:t>63,8%</a:t>
          </a:r>
          <a:endParaRPr lang="pt-BR" sz="1000" dirty="0"/>
        </a:p>
      </cdr:txBody>
    </cdr:sp>
  </cdr:relSizeAnchor>
  <cdr:relSizeAnchor xmlns:cdr="http://schemas.openxmlformats.org/drawingml/2006/chartDrawing">
    <cdr:from>
      <cdr:x>0.60559</cdr:x>
      <cdr:y>0.40476</cdr:y>
    </cdr:from>
    <cdr:to>
      <cdr:x>0.76589</cdr:x>
      <cdr:y>0.47619</cdr:y>
    </cdr:to>
    <cdr:sp macro="" textlink="">
      <cdr:nvSpPr>
        <cdr:cNvPr id="4" name="CaixaDeTexto 3"/>
        <cdr:cNvSpPr txBox="1"/>
      </cdr:nvSpPr>
      <cdr:spPr>
        <a:xfrm xmlns:a="http://schemas.openxmlformats.org/drawingml/2006/main">
          <a:off x="2448272" y="1224136"/>
          <a:ext cx="648072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000" dirty="0" smtClean="0"/>
            <a:t>67,9%</a:t>
          </a:r>
          <a:endParaRPr lang="pt-BR" sz="1000" dirty="0"/>
        </a:p>
      </cdr:txBody>
    </cdr:sp>
  </cdr:relSizeAnchor>
  <cdr:relSizeAnchor xmlns:cdr="http://schemas.openxmlformats.org/drawingml/2006/chartDrawing">
    <cdr:from>
      <cdr:x>0.81933</cdr:x>
      <cdr:y>0.40476</cdr:y>
    </cdr:from>
    <cdr:to>
      <cdr:x>0.96182</cdr:x>
      <cdr:y>0.47619</cdr:y>
    </cdr:to>
    <cdr:sp macro="" textlink="">
      <cdr:nvSpPr>
        <cdr:cNvPr id="5" name="CaixaDeTexto 4"/>
        <cdr:cNvSpPr txBox="1"/>
      </cdr:nvSpPr>
      <cdr:spPr>
        <a:xfrm xmlns:a="http://schemas.openxmlformats.org/drawingml/2006/main">
          <a:off x="3312368" y="1224136"/>
          <a:ext cx="576064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000" dirty="0" smtClean="0"/>
            <a:t>67,8%</a:t>
          </a:r>
          <a:endParaRPr lang="pt-BR" sz="1000" dirty="0"/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0.35767</cdr:x>
      <cdr:y>0.40476</cdr:y>
    </cdr:from>
    <cdr:to>
      <cdr:x>0.50399</cdr:x>
      <cdr:y>0.53379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1584176" y="1224136"/>
          <a:ext cx="648072" cy="3902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000" dirty="0" smtClean="0"/>
            <a:t>70,8%</a:t>
          </a:r>
          <a:endParaRPr lang="pt-BR" sz="1000" dirty="0"/>
        </a:p>
      </cdr:txBody>
    </cdr:sp>
  </cdr:relSizeAnchor>
  <cdr:relSizeAnchor xmlns:cdr="http://schemas.openxmlformats.org/drawingml/2006/chartDrawing">
    <cdr:from>
      <cdr:x>0.56902</cdr:x>
      <cdr:y>0.33333</cdr:y>
    </cdr:from>
    <cdr:to>
      <cdr:x>0.69909</cdr:x>
      <cdr:y>0.40476</cdr:y>
    </cdr:to>
    <cdr:sp macro="" textlink="">
      <cdr:nvSpPr>
        <cdr:cNvPr id="3" name="CaixaDeTexto 2"/>
        <cdr:cNvSpPr txBox="1"/>
      </cdr:nvSpPr>
      <cdr:spPr>
        <a:xfrm xmlns:a="http://schemas.openxmlformats.org/drawingml/2006/main">
          <a:off x="2520280" y="1008112"/>
          <a:ext cx="576064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000" dirty="0" smtClean="0"/>
            <a:t>79,1%</a:t>
          </a:r>
          <a:endParaRPr lang="pt-BR" sz="1000" dirty="0"/>
        </a:p>
      </cdr:txBody>
    </cdr:sp>
  </cdr:relSizeAnchor>
  <cdr:relSizeAnchor xmlns:cdr="http://schemas.openxmlformats.org/drawingml/2006/chartDrawing">
    <cdr:from>
      <cdr:x>0.78038</cdr:x>
      <cdr:y>0.41167</cdr:y>
    </cdr:from>
    <cdr:to>
      <cdr:x>0.94295</cdr:x>
      <cdr:y>0.53379</cdr:y>
    </cdr:to>
    <cdr:sp macro="" textlink="">
      <cdr:nvSpPr>
        <cdr:cNvPr id="4" name="CaixaDeTexto 3"/>
        <cdr:cNvSpPr txBox="1"/>
      </cdr:nvSpPr>
      <cdr:spPr>
        <a:xfrm xmlns:a="http://schemas.openxmlformats.org/drawingml/2006/main">
          <a:off x="3456384" y="1245040"/>
          <a:ext cx="720080" cy="369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000" dirty="0" smtClean="0"/>
            <a:t>  65,7%</a:t>
          </a:r>
          <a:endParaRPr lang="pt-BR" sz="1000" dirty="0"/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0.40087</cdr:x>
      <cdr:y>0.33132</cdr:y>
    </cdr:from>
    <cdr:to>
      <cdr:x>0.54862</cdr:x>
      <cdr:y>0.473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1562891" y="1059214"/>
          <a:ext cx="576064" cy="4529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000" dirty="0" smtClean="0"/>
            <a:t>82,6%</a:t>
          </a:r>
          <a:endParaRPr lang="pt-BR" sz="1000" dirty="0"/>
        </a:p>
      </cdr:txBody>
    </cdr:sp>
  </cdr:relSizeAnchor>
  <cdr:relSizeAnchor xmlns:cdr="http://schemas.openxmlformats.org/drawingml/2006/chartDrawing">
    <cdr:from>
      <cdr:x>0.6225</cdr:x>
      <cdr:y>0.29281</cdr:y>
    </cdr:from>
    <cdr:to>
      <cdr:x>0.77025</cdr:x>
      <cdr:y>0.40543</cdr:y>
    </cdr:to>
    <cdr:sp macro="" textlink="">
      <cdr:nvSpPr>
        <cdr:cNvPr id="3" name="CaixaDeTexto 2"/>
        <cdr:cNvSpPr txBox="1"/>
      </cdr:nvSpPr>
      <cdr:spPr>
        <a:xfrm xmlns:a="http://schemas.openxmlformats.org/drawingml/2006/main">
          <a:off x="2426987" y="936104"/>
          <a:ext cx="57606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000" dirty="0" smtClean="0"/>
            <a:t>85,9%</a:t>
          </a:r>
          <a:endParaRPr lang="pt-BR" sz="1000" dirty="0"/>
        </a:p>
      </cdr:txBody>
    </cdr:sp>
  </cdr:relSizeAnchor>
  <cdr:relSizeAnchor xmlns:cdr="http://schemas.openxmlformats.org/drawingml/2006/chartDrawing">
    <cdr:from>
      <cdr:x>0.84413</cdr:x>
      <cdr:y>0.29281</cdr:y>
    </cdr:from>
    <cdr:to>
      <cdr:x>0.99189</cdr:x>
      <cdr:y>0.42796</cdr:y>
    </cdr:to>
    <cdr:sp macro="" textlink="">
      <cdr:nvSpPr>
        <cdr:cNvPr id="4" name="CaixaDeTexto 3"/>
        <cdr:cNvSpPr txBox="1"/>
      </cdr:nvSpPr>
      <cdr:spPr>
        <a:xfrm xmlns:a="http://schemas.openxmlformats.org/drawingml/2006/main">
          <a:off x="3291083" y="936104"/>
          <a:ext cx="576064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000" dirty="0" smtClean="0"/>
            <a:t>85,6%</a:t>
          </a:r>
          <a:endParaRPr lang="pt-BR" sz="1000" dirty="0"/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0.1532</cdr:x>
      <cdr:y>0.43182</cdr:y>
    </cdr:from>
    <cdr:to>
      <cdr:x>0.27492</cdr:x>
      <cdr:y>0.52273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634396" y="1368152"/>
          <a:ext cx="50405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000" dirty="0" smtClean="0"/>
            <a:t>61,1%</a:t>
          </a:r>
          <a:endParaRPr lang="pt-BR" sz="1000" dirty="0"/>
        </a:p>
      </cdr:txBody>
    </cdr:sp>
  </cdr:relSizeAnchor>
  <cdr:relSizeAnchor xmlns:cdr="http://schemas.openxmlformats.org/drawingml/2006/chartDrawing">
    <cdr:from>
      <cdr:x>0.36186</cdr:x>
      <cdr:y>0.37317</cdr:y>
    </cdr:from>
    <cdr:to>
      <cdr:x>0.53575</cdr:x>
      <cdr:y>0.47727</cdr:y>
    </cdr:to>
    <cdr:sp macro="" textlink="">
      <cdr:nvSpPr>
        <cdr:cNvPr id="3" name="CaixaDeTexto 2"/>
        <cdr:cNvSpPr txBox="1"/>
      </cdr:nvSpPr>
      <cdr:spPr>
        <a:xfrm xmlns:a="http://schemas.openxmlformats.org/drawingml/2006/main">
          <a:off x="1498492" y="1182325"/>
          <a:ext cx="720080" cy="3298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100" dirty="0" smtClean="0"/>
            <a:t>66,7%</a:t>
          </a:r>
          <a:endParaRPr lang="pt-BR" sz="1100" dirty="0"/>
        </a:p>
      </cdr:txBody>
    </cdr:sp>
  </cdr:relSizeAnchor>
  <cdr:relSizeAnchor xmlns:cdr="http://schemas.openxmlformats.org/drawingml/2006/chartDrawing">
    <cdr:from>
      <cdr:x>0.58791</cdr:x>
      <cdr:y>0.43182</cdr:y>
    </cdr:from>
    <cdr:to>
      <cdr:x>0.72702</cdr:x>
      <cdr:y>0.52273</cdr:y>
    </cdr:to>
    <cdr:sp macro="" textlink="">
      <cdr:nvSpPr>
        <cdr:cNvPr id="4" name="CaixaDeTexto 3"/>
        <cdr:cNvSpPr txBox="1"/>
      </cdr:nvSpPr>
      <cdr:spPr>
        <a:xfrm xmlns:a="http://schemas.openxmlformats.org/drawingml/2006/main">
          <a:off x="2434596" y="1368152"/>
          <a:ext cx="57606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100" dirty="0" smtClean="0"/>
            <a:t>64,3%</a:t>
          </a:r>
          <a:endParaRPr lang="pt-BR" sz="1100" dirty="0"/>
        </a:p>
      </cdr:txBody>
    </cdr:sp>
  </cdr:relSizeAnchor>
  <cdr:relSizeAnchor xmlns:cdr="http://schemas.openxmlformats.org/drawingml/2006/chartDrawing">
    <cdr:from>
      <cdr:x>0.79658</cdr:x>
      <cdr:y>0.37317</cdr:y>
    </cdr:from>
    <cdr:to>
      <cdr:x>0.95307</cdr:x>
      <cdr:y>0.54545</cdr:y>
    </cdr:to>
    <cdr:sp macro="" textlink="">
      <cdr:nvSpPr>
        <cdr:cNvPr id="5" name="CaixaDeTexto 4"/>
        <cdr:cNvSpPr txBox="1"/>
      </cdr:nvSpPr>
      <cdr:spPr>
        <a:xfrm xmlns:a="http://schemas.openxmlformats.org/drawingml/2006/main">
          <a:off x="3298692" y="1182325"/>
          <a:ext cx="648072" cy="5458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100" dirty="0" smtClean="0"/>
            <a:t>68,6%</a:t>
          </a:r>
          <a:endParaRPr lang="pt-BR" sz="1100" dirty="0"/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0.39516</cdr:x>
      <cdr:y>0.44681</cdr:y>
    </cdr:from>
    <cdr:to>
      <cdr:x>0.56451</cdr:x>
      <cdr:y>0.51956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1512168" y="1512168"/>
          <a:ext cx="648072" cy="2462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000" dirty="0" smtClean="0"/>
            <a:t>65,2%</a:t>
          </a:r>
          <a:endParaRPr lang="pt-BR" sz="1000" dirty="0"/>
        </a:p>
      </cdr:txBody>
    </cdr:sp>
  </cdr:relSizeAnchor>
  <cdr:relSizeAnchor xmlns:cdr="http://schemas.openxmlformats.org/drawingml/2006/chartDrawing">
    <cdr:from>
      <cdr:x>0.62096</cdr:x>
      <cdr:y>0.38298</cdr:y>
    </cdr:from>
    <cdr:to>
      <cdr:x>0.79031</cdr:x>
      <cdr:y>0.55319</cdr:y>
    </cdr:to>
    <cdr:sp macro="" textlink="">
      <cdr:nvSpPr>
        <cdr:cNvPr id="3" name="CaixaDeTexto 2"/>
        <cdr:cNvSpPr txBox="1"/>
      </cdr:nvSpPr>
      <cdr:spPr>
        <a:xfrm xmlns:a="http://schemas.openxmlformats.org/drawingml/2006/main">
          <a:off x="2376264" y="1296144"/>
          <a:ext cx="648072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pt-BR" sz="1000" dirty="0" smtClean="0"/>
        </a:p>
        <a:p xmlns:a="http://schemas.openxmlformats.org/drawingml/2006/main">
          <a:r>
            <a:rPr lang="pt-BR" sz="1000" dirty="0" smtClean="0"/>
            <a:t>70,5%</a:t>
          </a:r>
          <a:endParaRPr lang="pt-BR" sz="1000" dirty="0"/>
        </a:p>
      </cdr:txBody>
    </cdr:sp>
  </cdr:relSizeAnchor>
  <cdr:relSizeAnchor xmlns:cdr="http://schemas.openxmlformats.org/drawingml/2006/chartDrawing">
    <cdr:from>
      <cdr:x>0.82794</cdr:x>
      <cdr:y>0.44681</cdr:y>
    </cdr:from>
    <cdr:to>
      <cdr:x>0.97848</cdr:x>
      <cdr:y>0.51956</cdr:y>
    </cdr:to>
    <cdr:sp macro="" textlink="">
      <cdr:nvSpPr>
        <cdr:cNvPr id="4" name="CaixaDeTexto 3"/>
        <cdr:cNvSpPr txBox="1"/>
      </cdr:nvSpPr>
      <cdr:spPr>
        <a:xfrm xmlns:a="http://schemas.openxmlformats.org/drawingml/2006/main">
          <a:off x="3168352" y="1512168"/>
          <a:ext cx="576064" cy="2462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000" dirty="0" smtClean="0"/>
            <a:t>65,6%</a:t>
          </a:r>
          <a:endParaRPr lang="pt-BR" sz="1000" dirty="0"/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0.56902</cdr:x>
      <cdr:y>0.40426</cdr:y>
    </cdr:from>
    <cdr:to>
      <cdr:x>0.69909</cdr:x>
      <cdr:y>0.51956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2520280" y="1368152"/>
          <a:ext cx="576064" cy="3902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100" dirty="0" smtClean="0"/>
            <a:t>67,9%</a:t>
          </a:r>
          <a:endParaRPr lang="pt-BR" sz="1100" dirty="0"/>
        </a:p>
      </cdr:txBody>
    </cdr:sp>
  </cdr:relSizeAnchor>
  <cdr:relSizeAnchor xmlns:cdr="http://schemas.openxmlformats.org/drawingml/2006/chartDrawing">
    <cdr:from>
      <cdr:x>0.79355</cdr:x>
      <cdr:y>0.55594</cdr:y>
    </cdr:from>
    <cdr:to>
      <cdr:x>1</cdr:x>
      <cdr:y>0.82612</cdr:y>
    </cdr:to>
    <cdr:sp macro="" textlink="">
      <cdr:nvSpPr>
        <cdr:cNvPr id="3" name="CaixaDeTexto 2"/>
        <cdr:cNvSpPr txBox="1"/>
      </cdr:nvSpPr>
      <cdr:spPr>
        <a:xfrm xmlns:a="http://schemas.openxmlformats.org/drawingml/2006/main">
          <a:off x="4032448" y="188149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 dirty="0"/>
        </a:p>
      </cdr:txBody>
    </cdr:sp>
  </cdr:relSizeAnchor>
  <cdr:relSizeAnchor xmlns:cdr="http://schemas.openxmlformats.org/drawingml/2006/chartDrawing">
    <cdr:from>
      <cdr:x>0.79663</cdr:x>
      <cdr:y>0.44681</cdr:y>
    </cdr:from>
    <cdr:to>
      <cdr:x>0.95921</cdr:x>
      <cdr:y>0.51956</cdr:y>
    </cdr:to>
    <cdr:sp macro="" textlink="">
      <cdr:nvSpPr>
        <cdr:cNvPr id="4" name="CaixaDeTexto 3"/>
        <cdr:cNvSpPr txBox="1"/>
      </cdr:nvSpPr>
      <cdr:spPr>
        <a:xfrm xmlns:a="http://schemas.openxmlformats.org/drawingml/2006/main">
          <a:off x="3528392" y="1512167"/>
          <a:ext cx="720080" cy="2462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100" dirty="0" smtClean="0"/>
            <a:t>65,7%</a:t>
          </a:r>
          <a:endParaRPr lang="pt-BR" sz="1100" dirty="0"/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0.46437</cdr:x>
      <cdr:y>0.26415</cdr:y>
    </cdr:from>
    <cdr:to>
      <cdr:x>0.68277</cdr:x>
      <cdr:y>0.50375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1944216" y="100811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 dirty="0"/>
        </a:p>
      </cdr:txBody>
    </cdr:sp>
  </cdr:relSizeAnchor>
  <cdr:relSizeAnchor xmlns:cdr="http://schemas.openxmlformats.org/drawingml/2006/chartDrawing">
    <cdr:from>
      <cdr:x>0.39557</cdr:x>
      <cdr:y>0.26415</cdr:y>
    </cdr:from>
    <cdr:to>
      <cdr:x>0.53316</cdr:x>
      <cdr:y>0.32867</cdr:y>
    </cdr:to>
    <cdr:sp macro="" textlink="">
      <cdr:nvSpPr>
        <cdr:cNvPr id="3" name="CaixaDeTexto 2"/>
        <cdr:cNvSpPr txBox="1"/>
      </cdr:nvSpPr>
      <cdr:spPr>
        <a:xfrm xmlns:a="http://schemas.openxmlformats.org/drawingml/2006/main">
          <a:off x="1656184" y="1008112"/>
          <a:ext cx="576064" cy="2462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000" dirty="0" smtClean="0"/>
            <a:t>95,7%</a:t>
          </a:r>
          <a:endParaRPr lang="pt-BR" sz="1000" dirty="0"/>
        </a:p>
      </cdr:txBody>
    </cdr:sp>
  </cdr:relSizeAnchor>
  <cdr:relSizeAnchor xmlns:cdr="http://schemas.openxmlformats.org/drawingml/2006/chartDrawing">
    <cdr:from>
      <cdr:x>0.60196</cdr:x>
      <cdr:y>0.26415</cdr:y>
    </cdr:from>
    <cdr:to>
      <cdr:x>0.75675</cdr:x>
      <cdr:y>0.32867</cdr:y>
    </cdr:to>
    <cdr:sp macro="" textlink="">
      <cdr:nvSpPr>
        <cdr:cNvPr id="4" name="CaixaDeTexto 3"/>
        <cdr:cNvSpPr txBox="1"/>
      </cdr:nvSpPr>
      <cdr:spPr>
        <a:xfrm xmlns:a="http://schemas.openxmlformats.org/drawingml/2006/main">
          <a:off x="2520280" y="1008112"/>
          <a:ext cx="648072" cy="2462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000" dirty="0" smtClean="0"/>
            <a:t>98,7%</a:t>
          </a:r>
          <a:endParaRPr lang="pt-BR" sz="1000" dirty="0"/>
        </a:p>
      </cdr:txBody>
    </cdr:sp>
  </cdr:relSizeAnchor>
  <cdr:relSizeAnchor xmlns:cdr="http://schemas.openxmlformats.org/drawingml/2006/chartDrawing">
    <cdr:from>
      <cdr:x>0.80834</cdr:x>
      <cdr:y>0.26415</cdr:y>
    </cdr:from>
    <cdr:to>
      <cdr:x>0.94593</cdr:x>
      <cdr:y>0.32867</cdr:y>
    </cdr:to>
    <cdr:sp macro="" textlink="">
      <cdr:nvSpPr>
        <cdr:cNvPr id="5" name="CaixaDeTexto 4"/>
        <cdr:cNvSpPr txBox="1"/>
      </cdr:nvSpPr>
      <cdr:spPr>
        <a:xfrm xmlns:a="http://schemas.openxmlformats.org/drawingml/2006/main">
          <a:off x="3384376" y="1008112"/>
          <a:ext cx="576064" cy="2462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000" dirty="0" smtClean="0"/>
            <a:t>97,8%</a:t>
          </a:r>
          <a:endParaRPr lang="pt-BR" sz="1000" dirty="0"/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0.36269</cdr:x>
      <cdr:y>0.61407</cdr:y>
    </cdr:from>
    <cdr:to>
      <cdr:x>0.5259</cdr:x>
      <cdr:y>0.6667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1440160" y="2520280"/>
          <a:ext cx="648072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000" dirty="0" smtClean="0"/>
            <a:t>85,5%</a:t>
          </a:r>
          <a:endParaRPr lang="pt-BR" sz="1000" dirty="0"/>
        </a:p>
      </cdr:txBody>
    </cdr:sp>
  </cdr:relSizeAnchor>
  <cdr:relSizeAnchor xmlns:cdr="http://schemas.openxmlformats.org/drawingml/2006/chartDrawing">
    <cdr:from>
      <cdr:x>0.59844</cdr:x>
      <cdr:y>0.63161</cdr:y>
    </cdr:from>
    <cdr:to>
      <cdr:x>0.76165</cdr:x>
      <cdr:y>0.70179</cdr:y>
    </cdr:to>
    <cdr:sp macro="" textlink="">
      <cdr:nvSpPr>
        <cdr:cNvPr id="3" name="CaixaDeTexto 2"/>
        <cdr:cNvSpPr txBox="1"/>
      </cdr:nvSpPr>
      <cdr:spPr>
        <a:xfrm xmlns:a="http://schemas.openxmlformats.org/drawingml/2006/main">
          <a:off x="2376264" y="2592288"/>
          <a:ext cx="64807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000" dirty="0" smtClean="0"/>
            <a:t>84,6%</a:t>
          </a:r>
          <a:endParaRPr lang="pt-BR" sz="1000" dirty="0"/>
        </a:p>
      </cdr:txBody>
    </cdr:sp>
  </cdr:relSizeAnchor>
  <cdr:relSizeAnchor xmlns:cdr="http://schemas.openxmlformats.org/drawingml/2006/chartDrawing">
    <cdr:from>
      <cdr:x>0.81605</cdr:x>
      <cdr:y>0.59652</cdr:y>
    </cdr:from>
    <cdr:to>
      <cdr:x>0.96113</cdr:x>
      <cdr:y>0.6667</cdr:y>
    </cdr:to>
    <cdr:sp macro="" textlink="">
      <cdr:nvSpPr>
        <cdr:cNvPr id="4" name="CaixaDeTexto 3"/>
        <cdr:cNvSpPr txBox="1"/>
      </cdr:nvSpPr>
      <cdr:spPr>
        <a:xfrm xmlns:a="http://schemas.openxmlformats.org/drawingml/2006/main">
          <a:off x="3240360" y="2448272"/>
          <a:ext cx="57606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000" dirty="0" smtClean="0"/>
            <a:t>85,6%</a:t>
          </a:r>
          <a:endParaRPr lang="pt-BR" sz="1000" dirty="0"/>
        </a:p>
      </cdr:txBody>
    </cdr:sp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0.59258</cdr:x>
      <cdr:y>0.37023</cdr:y>
    </cdr:from>
    <cdr:to>
      <cdr:x>0.73201</cdr:x>
      <cdr:y>0.4386</cdr:y>
    </cdr:to>
    <cdr:sp macro="" textlink="">
      <cdr:nvSpPr>
        <cdr:cNvPr id="3" name="CaixaDeTexto 2"/>
        <cdr:cNvSpPr txBox="1"/>
      </cdr:nvSpPr>
      <cdr:spPr>
        <a:xfrm xmlns:a="http://schemas.openxmlformats.org/drawingml/2006/main">
          <a:off x="2448272" y="1519576"/>
          <a:ext cx="576064" cy="2806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100" dirty="0" smtClean="0"/>
            <a:t>85,7%</a:t>
          </a:r>
          <a:endParaRPr lang="pt-BR" sz="1100" dirty="0"/>
        </a:p>
      </cdr:txBody>
    </cdr:sp>
  </cdr:relSizeAnchor>
  <cdr:relSizeAnchor xmlns:cdr="http://schemas.openxmlformats.org/drawingml/2006/chartDrawing">
    <cdr:from>
      <cdr:x>0.78429</cdr:x>
      <cdr:y>0.34023</cdr:y>
    </cdr:from>
    <cdr:to>
      <cdr:x>0.94115</cdr:x>
      <cdr:y>0.40022</cdr:y>
    </cdr:to>
    <cdr:sp macro="" textlink="">
      <cdr:nvSpPr>
        <cdr:cNvPr id="4" name="CaixaDeTexto 3"/>
        <cdr:cNvSpPr txBox="1"/>
      </cdr:nvSpPr>
      <cdr:spPr>
        <a:xfrm xmlns:a="http://schemas.openxmlformats.org/drawingml/2006/main">
          <a:off x="3240360" y="1396466"/>
          <a:ext cx="648072" cy="2462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100" dirty="0" smtClean="0"/>
            <a:t>88,6%</a:t>
          </a:r>
          <a:endParaRPr lang="pt-BR" sz="1100" dirty="0"/>
        </a:p>
      </cdr:txBody>
    </cdr:sp>
  </cdr:relSizeAnchor>
  <cdr:relSizeAnchor xmlns:cdr="http://schemas.openxmlformats.org/drawingml/2006/chartDrawing">
    <cdr:from>
      <cdr:x>0.15686</cdr:x>
      <cdr:y>0.29825</cdr:y>
    </cdr:from>
    <cdr:to>
      <cdr:x>0.33115</cdr:x>
      <cdr:y>0.35823</cdr:y>
    </cdr:to>
    <cdr:sp macro="" textlink="">
      <cdr:nvSpPr>
        <cdr:cNvPr id="5" name="CaixaDeTexto 4"/>
        <cdr:cNvSpPr txBox="1"/>
      </cdr:nvSpPr>
      <cdr:spPr>
        <a:xfrm xmlns:a="http://schemas.openxmlformats.org/drawingml/2006/main">
          <a:off x="648072" y="1224136"/>
          <a:ext cx="720080" cy="2462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100" dirty="0" smtClean="0"/>
            <a:t>100%</a:t>
          </a:r>
          <a:endParaRPr lang="pt-BR" sz="1100" dirty="0"/>
        </a:p>
      </cdr:txBody>
    </cdr:sp>
  </cdr:relSizeAnchor>
</c:userShapes>
</file>

<file path=ppt/drawings/drawing19.xml><?xml version="1.0" encoding="utf-8"?>
<c:userShapes xmlns:c="http://schemas.openxmlformats.org/drawingml/2006/chart">
  <cdr:relSizeAnchor xmlns:cdr="http://schemas.openxmlformats.org/drawingml/2006/chartDrawing">
    <cdr:from>
      <cdr:x>0.38136</cdr:x>
      <cdr:y>0.46934</cdr:y>
    </cdr:from>
    <cdr:to>
      <cdr:x>0.51695</cdr:x>
      <cdr:y>0.53106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1620180" y="1872208"/>
          <a:ext cx="576064" cy="2462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000" dirty="0" smtClean="0"/>
            <a:t>58,0%</a:t>
          </a:r>
          <a:endParaRPr lang="pt-BR" sz="1000" dirty="0"/>
        </a:p>
      </cdr:txBody>
    </cdr:sp>
  </cdr:relSizeAnchor>
  <cdr:relSizeAnchor xmlns:cdr="http://schemas.openxmlformats.org/drawingml/2006/chartDrawing">
    <cdr:from>
      <cdr:x>0.60169</cdr:x>
      <cdr:y>0.45129</cdr:y>
    </cdr:from>
    <cdr:to>
      <cdr:x>0.73729</cdr:x>
      <cdr:y>0.54911</cdr:y>
    </cdr:to>
    <cdr:sp macro="" textlink="">
      <cdr:nvSpPr>
        <cdr:cNvPr id="3" name="CaixaDeTexto 2"/>
        <cdr:cNvSpPr txBox="1"/>
      </cdr:nvSpPr>
      <cdr:spPr>
        <a:xfrm xmlns:a="http://schemas.openxmlformats.org/drawingml/2006/main">
          <a:off x="2556284" y="1800199"/>
          <a:ext cx="576064" cy="3902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000" dirty="0" smtClean="0"/>
            <a:t>62,8%</a:t>
          </a:r>
          <a:endParaRPr lang="pt-BR" sz="1000" dirty="0"/>
        </a:p>
      </cdr:txBody>
    </cdr:sp>
  </cdr:relSizeAnchor>
  <cdr:relSizeAnchor xmlns:cdr="http://schemas.openxmlformats.org/drawingml/2006/chartDrawing">
    <cdr:from>
      <cdr:x>0.82203</cdr:x>
      <cdr:y>0.43324</cdr:y>
    </cdr:from>
    <cdr:to>
      <cdr:x>0.97458</cdr:x>
      <cdr:y>0.5002</cdr:y>
    </cdr:to>
    <cdr:sp macro="" textlink="">
      <cdr:nvSpPr>
        <cdr:cNvPr id="4" name="CaixaDeTexto 3"/>
        <cdr:cNvSpPr txBox="1"/>
      </cdr:nvSpPr>
      <cdr:spPr>
        <a:xfrm xmlns:a="http://schemas.openxmlformats.org/drawingml/2006/main">
          <a:off x="3492388" y="1728192"/>
          <a:ext cx="648072" cy="2671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000" dirty="0" smtClean="0"/>
            <a:t>63,3</a:t>
          </a:r>
          <a:r>
            <a:rPr lang="pt-BR" sz="1100" dirty="0" smtClean="0"/>
            <a:t>%</a:t>
          </a:r>
          <a:endParaRPr lang="pt-BR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0.3822</cdr:x>
      <cdr:y>0.50722</cdr:y>
    </cdr:from>
    <cdr:to>
      <cdr:x>0.53855</cdr:x>
      <cdr:y>0.57479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1584176" y="1621548"/>
          <a:ext cx="648072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000" dirty="0" smtClean="0"/>
            <a:t>52,2%</a:t>
          </a:r>
          <a:endParaRPr lang="pt-BR" sz="1000" dirty="0"/>
        </a:p>
      </cdr:txBody>
    </cdr:sp>
  </cdr:relSizeAnchor>
  <cdr:relSizeAnchor xmlns:cdr="http://schemas.openxmlformats.org/drawingml/2006/chartDrawing">
    <cdr:from>
      <cdr:x>0.5733</cdr:x>
      <cdr:y>0.42796</cdr:y>
    </cdr:from>
    <cdr:to>
      <cdr:x>0.71228</cdr:x>
      <cdr:y>0.49553</cdr:y>
    </cdr:to>
    <cdr:sp macro="" textlink="">
      <cdr:nvSpPr>
        <cdr:cNvPr id="3" name="CaixaDeTexto 2"/>
        <cdr:cNvSpPr txBox="1"/>
      </cdr:nvSpPr>
      <cdr:spPr>
        <a:xfrm xmlns:a="http://schemas.openxmlformats.org/drawingml/2006/main">
          <a:off x="2376264" y="1368152"/>
          <a:ext cx="576064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000" dirty="0" smtClean="0"/>
            <a:t>60,9%</a:t>
          </a:r>
          <a:endParaRPr lang="pt-BR" sz="1000" dirty="0"/>
        </a:p>
      </cdr:txBody>
    </cdr:sp>
  </cdr:relSizeAnchor>
</c:userShapes>
</file>

<file path=ppt/drawings/drawing20.xml><?xml version="1.0" encoding="utf-8"?>
<c:userShapes xmlns:c="http://schemas.openxmlformats.org/drawingml/2006/chart">
  <cdr:relSizeAnchor xmlns:cdr="http://schemas.openxmlformats.org/drawingml/2006/chartDrawing">
    <cdr:from>
      <cdr:x>0.1519</cdr:x>
      <cdr:y>0.56364</cdr:y>
    </cdr:from>
    <cdr:to>
      <cdr:x>0.30707</cdr:x>
      <cdr:y>0.65455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634397" y="2232248"/>
          <a:ext cx="648072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100" dirty="0" smtClean="0"/>
            <a:t>38,9%</a:t>
          </a:r>
          <a:endParaRPr lang="pt-BR" sz="1100" dirty="0"/>
        </a:p>
      </cdr:txBody>
    </cdr:sp>
  </cdr:relSizeAnchor>
  <cdr:relSizeAnchor xmlns:cdr="http://schemas.openxmlformats.org/drawingml/2006/chartDrawing">
    <cdr:from>
      <cdr:x>0.35879</cdr:x>
      <cdr:y>0.6</cdr:y>
    </cdr:from>
    <cdr:to>
      <cdr:x>0.49673</cdr:x>
      <cdr:y>0.67273</cdr:y>
    </cdr:to>
    <cdr:sp macro="" textlink="">
      <cdr:nvSpPr>
        <cdr:cNvPr id="3" name="CaixaDeTexto 2"/>
        <cdr:cNvSpPr txBox="1"/>
      </cdr:nvSpPr>
      <cdr:spPr>
        <a:xfrm xmlns:a="http://schemas.openxmlformats.org/drawingml/2006/main">
          <a:off x="1498493" y="2376264"/>
          <a:ext cx="57606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100" dirty="0" smtClean="0"/>
            <a:t>33,3%</a:t>
          </a:r>
          <a:endParaRPr lang="pt-BR" sz="1100" dirty="0"/>
        </a:p>
      </cdr:txBody>
    </cdr:sp>
  </cdr:relSizeAnchor>
  <cdr:relSizeAnchor xmlns:cdr="http://schemas.openxmlformats.org/drawingml/2006/chartDrawing">
    <cdr:from>
      <cdr:x>0.56569</cdr:x>
      <cdr:y>0.5349</cdr:y>
    </cdr:from>
    <cdr:to>
      <cdr:x>0.72086</cdr:x>
      <cdr:y>0.61818</cdr:y>
    </cdr:to>
    <cdr:sp macro="" textlink="">
      <cdr:nvSpPr>
        <cdr:cNvPr id="4" name="CaixaDeTexto 3"/>
        <cdr:cNvSpPr txBox="1"/>
      </cdr:nvSpPr>
      <cdr:spPr>
        <a:xfrm xmlns:a="http://schemas.openxmlformats.org/drawingml/2006/main">
          <a:off x="2362589" y="2118429"/>
          <a:ext cx="648072" cy="3298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100" dirty="0" smtClean="0"/>
            <a:t>39,3%</a:t>
          </a:r>
          <a:endParaRPr lang="pt-BR" sz="1100" dirty="0"/>
        </a:p>
      </cdr:txBody>
    </cdr:sp>
  </cdr:relSizeAnchor>
  <cdr:relSizeAnchor xmlns:cdr="http://schemas.openxmlformats.org/drawingml/2006/chartDrawing">
    <cdr:from>
      <cdr:x>0.78983</cdr:x>
      <cdr:y>0.5349</cdr:y>
    </cdr:from>
    <cdr:to>
      <cdr:x>0.92776</cdr:x>
      <cdr:y>0.6</cdr:y>
    </cdr:to>
    <cdr:sp macro="" textlink="">
      <cdr:nvSpPr>
        <cdr:cNvPr id="5" name="CaixaDeTexto 4"/>
        <cdr:cNvSpPr txBox="1"/>
      </cdr:nvSpPr>
      <cdr:spPr>
        <a:xfrm xmlns:a="http://schemas.openxmlformats.org/drawingml/2006/main">
          <a:off x="3298693" y="2118429"/>
          <a:ext cx="576064" cy="2578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100" dirty="0" smtClean="0"/>
            <a:t>42,9%</a:t>
          </a:r>
          <a:endParaRPr lang="pt-BR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0.37198</cdr:x>
      <cdr:y>0.49357</cdr:y>
    </cdr:from>
    <cdr:to>
      <cdr:x>0.52415</cdr:x>
      <cdr:y>0.57607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1584176" y="1542365"/>
          <a:ext cx="648072" cy="2578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000" dirty="0" smtClean="0"/>
            <a:t>53,6%</a:t>
          </a:r>
          <a:endParaRPr lang="pt-BR" sz="1000" dirty="0"/>
        </a:p>
      </cdr:txBody>
    </cdr:sp>
  </cdr:relSizeAnchor>
  <cdr:relSizeAnchor xmlns:cdr="http://schemas.openxmlformats.org/drawingml/2006/chartDrawing">
    <cdr:from>
      <cdr:x>0.59178</cdr:x>
      <cdr:y>0.52999</cdr:y>
    </cdr:from>
    <cdr:to>
      <cdr:x>0.72704</cdr:x>
      <cdr:y>0.59912</cdr:y>
    </cdr:to>
    <cdr:sp macro="" textlink="">
      <cdr:nvSpPr>
        <cdr:cNvPr id="3" name="CaixaDeTexto 2"/>
        <cdr:cNvSpPr txBox="1"/>
      </cdr:nvSpPr>
      <cdr:spPr>
        <a:xfrm xmlns:a="http://schemas.openxmlformats.org/drawingml/2006/main">
          <a:off x="2520280" y="1656184"/>
          <a:ext cx="576064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000" dirty="0" smtClean="0"/>
            <a:t>47,4</a:t>
          </a:r>
          <a:r>
            <a:rPr lang="pt-BR" sz="1100" dirty="0" smtClean="0"/>
            <a:t>%</a:t>
          </a:r>
          <a:endParaRPr lang="pt-BR" sz="1100" dirty="0"/>
        </a:p>
      </cdr:txBody>
    </cdr:sp>
  </cdr:relSizeAnchor>
  <cdr:relSizeAnchor xmlns:cdr="http://schemas.openxmlformats.org/drawingml/2006/chartDrawing">
    <cdr:from>
      <cdr:x>0.81158</cdr:x>
      <cdr:y>0.41477</cdr:y>
    </cdr:from>
    <cdr:to>
      <cdr:x>0.94685</cdr:x>
      <cdr:y>0.49357</cdr:y>
    </cdr:to>
    <cdr:sp macro="" textlink="">
      <cdr:nvSpPr>
        <cdr:cNvPr id="4" name="CaixaDeTexto 3"/>
        <cdr:cNvSpPr txBox="1"/>
      </cdr:nvSpPr>
      <cdr:spPr>
        <a:xfrm xmlns:a="http://schemas.openxmlformats.org/drawingml/2006/main">
          <a:off x="3456384" y="1296144"/>
          <a:ext cx="576064" cy="2462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000" dirty="0" smtClean="0"/>
            <a:t>68,9%</a:t>
          </a:r>
          <a:endParaRPr lang="pt-BR" sz="10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0.14677</cdr:x>
      <cdr:y>0.55814</cdr:y>
    </cdr:from>
    <cdr:to>
      <cdr:x>0.29353</cdr:x>
      <cdr:y>0.62791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576064" y="1728192"/>
          <a:ext cx="576064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000" dirty="0" smtClean="0"/>
            <a:t>44,4%</a:t>
          </a:r>
          <a:endParaRPr lang="pt-BR" sz="1000" dirty="0"/>
        </a:p>
      </cdr:txBody>
    </cdr:sp>
  </cdr:relSizeAnchor>
  <cdr:relSizeAnchor xmlns:cdr="http://schemas.openxmlformats.org/drawingml/2006/chartDrawing">
    <cdr:from>
      <cdr:x>0.34857</cdr:x>
      <cdr:y>0.53488</cdr:y>
    </cdr:from>
    <cdr:to>
      <cdr:x>0.51368</cdr:x>
      <cdr:y>0.60465</cdr:y>
    </cdr:to>
    <cdr:sp macro="" textlink="">
      <cdr:nvSpPr>
        <cdr:cNvPr id="3" name="CaixaDeTexto 2"/>
        <cdr:cNvSpPr txBox="1"/>
      </cdr:nvSpPr>
      <cdr:spPr>
        <a:xfrm xmlns:a="http://schemas.openxmlformats.org/drawingml/2006/main">
          <a:off x="1368152" y="1656184"/>
          <a:ext cx="648072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000" dirty="0" smtClean="0"/>
            <a:t>45,8%</a:t>
          </a:r>
          <a:endParaRPr lang="pt-BR" sz="1000" dirty="0"/>
        </a:p>
      </cdr:txBody>
    </cdr:sp>
  </cdr:relSizeAnchor>
  <cdr:relSizeAnchor xmlns:cdr="http://schemas.openxmlformats.org/drawingml/2006/chartDrawing">
    <cdr:from>
      <cdr:x>0.58706</cdr:x>
      <cdr:y>0.5814</cdr:y>
    </cdr:from>
    <cdr:to>
      <cdr:x>0.69714</cdr:x>
      <cdr:y>0.65116</cdr:y>
    </cdr:to>
    <cdr:sp macro="" textlink="">
      <cdr:nvSpPr>
        <cdr:cNvPr id="4" name="CaixaDeTexto 3"/>
        <cdr:cNvSpPr txBox="1"/>
      </cdr:nvSpPr>
      <cdr:spPr>
        <a:xfrm xmlns:a="http://schemas.openxmlformats.org/drawingml/2006/main">
          <a:off x="2304256" y="1800200"/>
          <a:ext cx="432048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pt-BR" sz="1100" dirty="0"/>
        </a:p>
      </cdr:txBody>
    </cdr:sp>
  </cdr:relSizeAnchor>
  <cdr:relSizeAnchor xmlns:cdr="http://schemas.openxmlformats.org/drawingml/2006/chartDrawing">
    <cdr:from>
      <cdr:x>0.66044</cdr:x>
      <cdr:y>0.70468</cdr:y>
    </cdr:from>
    <cdr:to>
      <cdr:x>0.89341</cdr:x>
      <cdr:y>1</cdr:y>
    </cdr:to>
    <cdr:sp macro="" textlink="">
      <cdr:nvSpPr>
        <cdr:cNvPr id="5" name="CaixaDeTexto 4"/>
        <cdr:cNvSpPr txBox="1"/>
      </cdr:nvSpPr>
      <cdr:spPr>
        <a:xfrm xmlns:a="http://schemas.openxmlformats.org/drawingml/2006/main">
          <a:off x="2592288" y="223224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 dirty="0"/>
        </a:p>
      </cdr:txBody>
    </cdr:sp>
  </cdr:relSizeAnchor>
  <cdr:relSizeAnchor xmlns:cdr="http://schemas.openxmlformats.org/drawingml/2006/chartDrawing">
    <cdr:from>
      <cdr:x>0.56872</cdr:x>
      <cdr:y>0.53488</cdr:y>
    </cdr:from>
    <cdr:to>
      <cdr:x>0.73383</cdr:x>
      <cdr:y>0.65116</cdr:y>
    </cdr:to>
    <cdr:sp macro="" textlink="">
      <cdr:nvSpPr>
        <cdr:cNvPr id="6" name="CaixaDeTexto 5"/>
        <cdr:cNvSpPr txBox="1"/>
      </cdr:nvSpPr>
      <cdr:spPr>
        <a:xfrm xmlns:a="http://schemas.openxmlformats.org/drawingml/2006/main">
          <a:off x="2232248" y="1656184"/>
          <a:ext cx="648072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000" dirty="0" smtClean="0"/>
            <a:t>46,4%</a:t>
          </a:r>
          <a:endParaRPr lang="pt-BR" sz="1000" dirty="0"/>
        </a:p>
      </cdr:txBody>
    </cdr:sp>
  </cdr:relSizeAnchor>
  <cdr:relSizeAnchor xmlns:cdr="http://schemas.openxmlformats.org/drawingml/2006/chartDrawing">
    <cdr:from>
      <cdr:x>0.78886</cdr:x>
      <cdr:y>0.4186</cdr:y>
    </cdr:from>
    <cdr:to>
      <cdr:x>0.95397</cdr:x>
      <cdr:y>0.49812</cdr:y>
    </cdr:to>
    <cdr:sp macro="" textlink="">
      <cdr:nvSpPr>
        <cdr:cNvPr id="7" name="CaixaDeTexto 6"/>
        <cdr:cNvSpPr txBox="1"/>
      </cdr:nvSpPr>
      <cdr:spPr>
        <a:xfrm xmlns:a="http://schemas.openxmlformats.org/drawingml/2006/main">
          <a:off x="3096344" y="1296143"/>
          <a:ext cx="648072" cy="2462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000" dirty="0" smtClean="0"/>
            <a:t>65,7%</a:t>
          </a:r>
          <a:endParaRPr lang="pt-BR" sz="10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0.38983</cdr:x>
      <cdr:y>0.46389</cdr:y>
    </cdr:from>
    <cdr:to>
      <cdr:x>0.52542</cdr:x>
      <cdr:y>0.51442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1656184" y="2260848"/>
          <a:ext cx="576064" cy="2462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000" dirty="0" smtClean="0"/>
            <a:t>60,9%</a:t>
          </a:r>
          <a:endParaRPr lang="pt-BR" sz="1000" dirty="0"/>
        </a:p>
      </cdr:txBody>
    </cdr:sp>
  </cdr:relSizeAnchor>
  <cdr:relSizeAnchor xmlns:cdr="http://schemas.openxmlformats.org/drawingml/2006/chartDrawing">
    <cdr:from>
      <cdr:x>0.61017</cdr:x>
      <cdr:y>0.46389</cdr:y>
    </cdr:from>
    <cdr:to>
      <cdr:x>0.74576</cdr:x>
      <cdr:y>0.53777</cdr:y>
    </cdr:to>
    <cdr:sp macro="" textlink="">
      <cdr:nvSpPr>
        <cdr:cNvPr id="3" name="CaixaDeTexto 2"/>
        <cdr:cNvSpPr txBox="1"/>
      </cdr:nvSpPr>
      <cdr:spPr>
        <a:xfrm xmlns:a="http://schemas.openxmlformats.org/drawingml/2006/main">
          <a:off x="2592288" y="2260848"/>
          <a:ext cx="57606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000" dirty="0" smtClean="0"/>
            <a:t>62,8%</a:t>
          </a:r>
          <a:endParaRPr lang="pt-BR" sz="1000" dirty="0"/>
        </a:p>
      </cdr:txBody>
    </cdr:sp>
  </cdr:relSizeAnchor>
  <cdr:relSizeAnchor xmlns:cdr="http://schemas.openxmlformats.org/drawingml/2006/chartDrawing">
    <cdr:from>
      <cdr:x>0.81356</cdr:x>
      <cdr:y>0.47748</cdr:y>
    </cdr:from>
    <cdr:to>
      <cdr:x>0.94915</cdr:x>
      <cdr:y>0.55135</cdr:y>
    </cdr:to>
    <cdr:sp macro="" textlink="">
      <cdr:nvSpPr>
        <cdr:cNvPr id="4" name="CaixaDeTexto 3"/>
        <cdr:cNvSpPr txBox="1"/>
      </cdr:nvSpPr>
      <cdr:spPr>
        <a:xfrm xmlns:a="http://schemas.openxmlformats.org/drawingml/2006/main">
          <a:off x="3456384" y="2327049"/>
          <a:ext cx="57606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000" dirty="0" smtClean="0"/>
            <a:t>58,9%</a:t>
          </a:r>
          <a:endParaRPr lang="pt-BR" sz="1000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0.14286</cdr:x>
      <cdr:y>0.56716</cdr:y>
    </cdr:from>
    <cdr:to>
      <cdr:x>0.32143</cdr:x>
      <cdr:y>0.62687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576064" y="2736304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100" dirty="0" smtClean="0"/>
            <a:t>44,4%</a:t>
          </a:r>
          <a:endParaRPr lang="pt-BR" sz="1100" dirty="0"/>
        </a:p>
      </cdr:txBody>
    </cdr:sp>
  </cdr:relSizeAnchor>
  <cdr:relSizeAnchor xmlns:cdr="http://schemas.openxmlformats.org/drawingml/2006/chartDrawing">
    <cdr:from>
      <cdr:x>0.35714</cdr:x>
      <cdr:y>0.4882</cdr:y>
    </cdr:from>
    <cdr:to>
      <cdr:x>0.5</cdr:x>
      <cdr:y>0.55224</cdr:y>
    </cdr:to>
    <cdr:sp macro="" textlink="">
      <cdr:nvSpPr>
        <cdr:cNvPr id="3" name="CaixaDeTexto 2"/>
        <cdr:cNvSpPr txBox="1"/>
      </cdr:nvSpPr>
      <cdr:spPr>
        <a:xfrm xmlns:a="http://schemas.openxmlformats.org/drawingml/2006/main">
          <a:off x="1440160" y="2355358"/>
          <a:ext cx="576064" cy="3089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100" dirty="0" smtClean="0"/>
            <a:t>58,3%</a:t>
          </a:r>
          <a:endParaRPr lang="pt-BR" sz="1100" dirty="0"/>
        </a:p>
      </cdr:txBody>
    </cdr:sp>
  </cdr:relSizeAnchor>
  <cdr:relSizeAnchor xmlns:cdr="http://schemas.openxmlformats.org/drawingml/2006/chartDrawing">
    <cdr:from>
      <cdr:x>0.57143</cdr:x>
      <cdr:y>0.51372</cdr:y>
    </cdr:from>
    <cdr:to>
      <cdr:x>0.73214</cdr:x>
      <cdr:y>0.56716</cdr:y>
    </cdr:to>
    <cdr:sp macro="" textlink="">
      <cdr:nvSpPr>
        <cdr:cNvPr id="4" name="CaixaDeTexto 3"/>
        <cdr:cNvSpPr txBox="1"/>
      </cdr:nvSpPr>
      <cdr:spPr>
        <a:xfrm xmlns:a="http://schemas.openxmlformats.org/drawingml/2006/main">
          <a:off x="2304256" y="2478469"/>
          <a:ext cx="648072" cy="2578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100" dirty="0" smtClean="0"/>
            <a:t>53,6%</a:t>
          </a:r>
          <a:endParaRPr lang="pt-BR" sz="1100" dirty="0"/>
        </a:p>
      </cdr:txBody>
    </cdr:sp>
  </cdr:relSizeAnchor>
  <cdr:relSizeAnchor xmlns:cdr="http://schemas.openxmlformats.org/drawingml/2006/chartDrawing">
    <cdr:from>
      <cdr:x>0.78571</cdr:x>
      <cdr:y>0.4882</cdr:y>
    </cdr:from>
    <cdr:to>
      <cdr:x>0.94643</cdr:x>
      <cdr:y>0.55224</cdr:y>
    </cdr:to>
    <cdr:sp macro="" textlink="">
      <cdr:nvSpPr>
        <cdr:cNvPr id="5" name="CaixaDeTexto 4"/>
        <cdr:cNvSpPr txBox="1"/>
      </cdr:nvSpPr>
      <cdr:spPr>
        <a:xfrm xmlns:a="http://schemas.openxmlformats.org/drawingml/2006/main">
          <a:off x="3168352" y="2355358"/>
          <a:ext cx="648072" cy="3089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100" dirty="0" smtClean="0"/>
            <a:t>54,3%</a:t>
          </a:r>
          <a:endParaRPr lang="pt-BR" sz="1100" dirty="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0.39185</cdr:x>
      <cdr:y>0.33982</cdr:y>
    </cdr:from>
    <cdr:to>
      <cdr:x>0.53434</cdr:x>
      <cdr:y>0.41379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1584176" y="1419254"/>
          <a:ext cx="576064" cy="3089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000" dirty="0" smtClean="0"/>
            <a:t>82,6%</a:t>
          </a:r>
          <a:endParaRPr lang="pt-BR" sz="1000" dirty="0"/>
        </a:p>
      </cdr:txBody>
    </cdr:sp>
  </cdr:relSizeAnchor>
  <cdr:relSizeAnchor xmlns:cdr="http://schemas.openxmlformats.org/drawingml/2006/chartDrawing">
    <cdr:from>
      <cdr:x>0.58778</cdr:x>
      <cdr:y>0.31034</cdr:y>
    </cdr:from>
    <cdr:to>
      <cdr:x>0.73027</cdr:x>
      <cdr:y>0.3693</cdr:y>
    </cdr:to>
    <cdr:sp macro="" textlink="">
      <cdr:nvSpPr>
        <cdr:cNvPr id="3" name="CaixaDeTexto 2"/>
        <cdr:cNvSpPr txBox="1"/>
      </cdr:nvSpPr>
      <cdr:spPr>
        <a:xfrm xmlns:a="http://schemas.openxmlformats.org/drawingml/2006/main">
          <a:off x="2376264" y="1296144"/>
          <a:ext cx="576064" cy="2462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000" dirty="0" smtClean="0"/>
            <a:t>85,9%</a:t>
          </a:r>
          <a:endParaRPr lang="pt-BR" sz="1000" dirty="0"/>
        </a:p>
      </cdr:txBody>
    </cdr:sp>
  </cdr:relSizeAnchor>
  <cdr:relSizeAnchor xmlns:cdr="http://schemas.openxmlformats.org/drawingml/2006/chartDrawing">
    <cdr:from>
      <cdr:x>0.80152</cdr:x>
      <cdr:y>0.31034</cdr:y>
    </cdr:from>
    <cdr:to>
      <cdr:x>0.94401</cdr:x>
      <cdr:y>0.3693</cdr:y>
    </cdr:to>
    <cdr:sp macro="" textlink="">
      <cdr:nvSpPr>
        <cdr:cNvPr id="4" name="CaixaDeTexto 3"/>
        <cdr:cNvSpPr txBox="1"/>
      </cdr:nvSpPr>
      <cdr:spPr>
        <a:xfrm xmlns:a="http://schemas.openxmlformats.org/drawingml/2006/main">
          <a:off x="3240360" y="1296144"/>
          <a:ext cx="576064" cy="2462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000" dirty="0" smtClean="0"/>
            <a:t>85,6%</a:t>
          </a:r>
          <a:endParaRPr lang="pt-BR" sz="1000" dirty="0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0.37601</cdr:x>
      <cdr:y>0.4188</cdr:y>
    </cdr:from>
    <cdr:to>
      <cdr:x>0.54693</cdr:x>
      <cdr:y>0.47775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1584176" y="1749097"/>
          <a:ext cx="720080" cy="2462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100" dirty="0" smtClean="0"/>
            <a:t>66,7%</a:t>
          </a:r>
          <a:endParaRPr lang="pt-BR" sz="1100" dirty="0"/>
        </a:p>
      </cdr:txBody>
    </cdr:sp>
  </cdr:relSizeAnchor>
  <cdr:relSizeAnchor xmlns:cdr="http://schemas.openxmlformats.org/drawingml/2006/chartDrawing">
    <cdr:from>
      <cdr:x>0.58111</cdr:x>
      <cdr:y>0.44828</cdr:y>
    </cdr:from>
    <cdr:to>
      <cdr:x>0.75202</cdr:x>
      <cdr:y>0.50723</cdr:y>
    </cdr:to>
    <cdr:sp macro="" textlink="">
      <cdr:nvSpPr>
        <cdr:cNvPr id="3" name="CaixaDeTexto 2"/>
        <cdr:cNvSpPr txBox="1"/>
      </cdr:nvSpPr>
      <cdr:spPr>
        <a:xfrm xmlns:a="http://schemas.openxmlformats.org/drawingml/2006/main">
          <a:off x="2448272" y="1872208"/>
          <a:ext cx="720080" cy="2462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100" dirty="0" smtClean="0"/>
            <a:t>64,3%</a:t>
          </a:r>
          <a:endParaRPr lang="pt-BR" sz="1100" dirty="0"/>
        </a:p>
      </cdr:txBody>
    </cdr:sp>
  </cdr:relSizeAnchor>
  <cdr:relSizeAnchor xmlns:cdr="http://schemas.openxmlformats.org/drawingml/2006/chartDrawing">
    <cdr:from>
      <cdr:x>0.8033</cdr:x>
      <cdr:y>0.41379</cdr:y>
    </cdr:from>
    <cdr:to>
      <cdr:x>0.9913</cdr:x>
      <cdr:y>0.47775</cdr:y>
    </cdr:to>
    <cdr:sp macro="" textlink="">
      <cdr:nvSpPr>
        <cdr:cNvPr id="4" name="CaixaDeTexto 3"/>
        <cdr:cNvSpPr txBox="1"/>
      </cdr:nvSpPr>
      <cdr:spPr>
        <a:xfrm xmlns:a="http://schemas.openxmlformats.org/drawingml/2006/main">
          <a:off x="3384376" y="1728192"/>
          <a:ext cx="792088" cy="2671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100" dirty="0" smtClean="0"/>
            <a:t>68,6%</a:t>
          </a:r>
          <a:endParaRPr lang="pt-BR" sz="1100" dirty="0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0.15789</cdr:x>
      <cdr:y>0.80028</cdr:y>
    </cdr:from>
    <cdr:to>
      <cdr:x>0.29825</cdr:x>
      <cdr:y>0.85294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648072" y="3918629"/>
          <a:ext cx="576064" cy="2578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000" dirty="0" smtClean="0"/>
            <a:t>5,6%</a:t>
          </a:r>
          <a:endParaRPr lang="pt-BR" sz="1000" dirty="0"/>
        </a:p>
      </cdr:txBody>
    </cdr:sp>
  </cdr:relSizeAnchor>
  <cdr:relSizeAnchor xmlns:cdr="http://schemas.openxmlformats.org/drawingml/2006/chartDrawing">
    <cdr:from>
      <cdr:x>0.36842</cdr:x>
      <cdr:y>0.74146</cdr:y>
    </cdr:from>
    <cdr:to>
      <cdr:x>0.54386</cdr:x>
      <cdr:y>0.80028</cdr:y>
    </cdr:to>
    <cdr:sp macro="" textlink="">
      <cdr:nvSpPr>
        <cdr:cNvPr id="3" name="CaixaDeTexto 2"/>
        <cdr:cNvSpPr txBox="1"/>
      </cdr:nvSpPr>
      <cdr:spPr>
        <a:xfrm xmlns:a="http://schemas.openxmlformats.org/drawingml/2006/main">
          <a:off x="1512168" y="3630597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100" dirty="0" smtClean="0"/>
            <a:t>16,7%</a:t>
          </a:r>
          <a:endParaRPr lang="pt-BR" sz="1100" dirty="0"/>
        </a:p>
      </cdr:txBody>
    </cdr:sp>
  </cdr:relSizeAnchor>
  <cdr:relSizeAnchor xmlns:cdr="http://schemas.openxmlformats.org/drawingml/2006/chartDrawing">
    <cdr:from>
      <cdr:x>0.57895</cdr:x>
      <cdr:y>0.70487</cdr:y>
    </cdr:from>
    <cdr:to>
      <cdr:x>0.73684</cdr:x>
      <cdr:y>0.7637</cdr:y>
    </cdr:to>
    <cdr:sp macro="" textlink="">
      <cdr:nvSpPr>
        <cdr:cNvPr id="4" name="CaixaDeTexto 3"/>
        <cdr:cNvSpPr txBox="1"/>
      </cdr:nvSpPr>
      <cdr:spPr>
        <a:xfrm xmlns:a="http://schemas.openxmlformats.org/drawingml/2006/main">
          <a:off x="2376264" y="3451447"/>
          <a:ext cx="64807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000" dirty="0" smtClean="0"/>
            <a:t>21,4%</a:t>
          </a:r>
          <a:endParaRPr lang="pt-BR" sz="1000" dirty="0"/>
        </a:p>
      </cdr:txBody>
    </cdr:sp>
  </cdr:relSizeAnchor>
  <cdr:relSizeAnchor xmlns:cdr="http://schemas.openxmlformats.org/drawingml/2006/chartDrawing">
    <cdr:from>
      <cdr:x>0.80702</cdr:x>
      <cdr:y>0.74146</cdr:y>
    </cdr:from>
    <cdr:to>
      <cdr:x>0.92982</cdr:x>
      <cdr:y>0.80028</cdr:y>
    </cdr:to>
    <cdr:sp macro="" textlink="">
      <cdr:nvSpPr>
        <cdr:cNvPr id="5" name="CaixaDeTexto 4"/>
        <cdr:cNvSpPr txBox="1"/>
      </cdr:nvSpPr>
      <cdr:spPr>
        <a:xfrm xmlns:a="http://schemas.openxmlformats.org/drawingml/2006/main">
          <a:off x="3312368" y="3630595"/>
          <a:ext cx="504056" cy="2880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000" dirty="0" smtClean="0"/>
            <a:t>17,1%</a:t>
          </a:r>
          <a:endParaRPr lang="pt-BR" sz="10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F038768-6456-4470-90D3-B2EA20693C0A}" type="datetimeFigureOut">
              <a:rPr lang="pt-BR" smtClean="0"/>
              <a:t>17/09/2013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BAF005F-7D55-482B-B791-5829EA7DFC64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38768-6456-4470-90D3-B2EA20693C0A}" type="datetimeFigureOut">
              <a:rPr lang="pt-BR" smtClean="0"/>
              <a:t>17/09/2013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F005F-7D55-482B-B791-5829EA7DFC6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38768-6456-4470-90D3-B2EA20693C0A}" type="datetimeFigureOut">
              <a:rPr lang="pt-BR" smtClean="0"/>
              <a:t>17/09/2013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F005F-7D55-482B-B791-5829EA7DFC6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F038768-6456-4470-90D3-B2EA20693C0A}" type="datetimeFigureOut">
              <a:rPr lang="pt-BR" smtClean="0"/>
              <a:t>17/09/2013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BAF005F-7D55-482B-B791-5829EA7DFC64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F038768-6456-4470-90D3-B2EA20693C0A}" type="datetimeFigureOut">
              <a:rPr lang="pt-BR" smtClean="0"/>
              <a:t>17/09/2013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BAF005F-7D55-482B-B791-5829EA7DFC64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38768-6456-4470-90D3-B2EA20693C0A}" type="datetimeFigureOut">
              <a:rPr lang="pt-BR" smtClean="0"/>
              <a:t>17/09/2013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F005F-7D55-482B-B791-5829EA7DFC64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38768-6456-4470-90D3-B2EA20693C0A}" type="datetimeFigureOut">
              <a:rPr lang="pt-BR" smtClean="0"/>
              <a:t>17/09/2013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F005F-7D55-482B-B791-5829EA7DFC64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F038768-6456-4470-90D3-B2EA20693C0A}" type="datetimeFigureOut">
              <a:rPr lang="pt-BR" smtClean="0"/>
              <a:t>17/09/2013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BAF005F-7D55-482B-B791-5829EA7DFC64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38768-6456-4470-90D3-B2EA20693C0A}" type="datetimeFigureOut">
              <a:rPr lang="pt-BR" smtClean="0"/>
              <a:t>17/09/2013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F005F-7D55-482B-B791-5829EA7DFC6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F038768-6456-4470-90D3-B2EA20693C0A}" type="datetimeFigureOut">
              <a:rPr lang="pt-BR" smtClean="0"/>
              <a:t>17/09/2013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BAF005F-7D55-482B-B791-5829EA7DFC64}" type="slidenum">
              <a:rPr lang="pt-BR" smtClean="0"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F038768-6456-4470-90D3-B2EA20693C0A}" type="datetimeFigureOut">
              <a:rPr lang="pt-BR" smtClean="0"/>
              <a:t>17/09/2013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BAF005F-7D55-482B-B791-5829EA7DFC64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F038768-6456-4470-90D3-B2EA20693C0A}" type="datetimeFigureOut">
              <a:rPr lang="pt-BR" smtClean="0"/>
              <a:t>17/09/2013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BAF005F-7D55-482B-B791-5829EA7DFC64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pensador.uol.com.br/autor/roberto_shinyashiki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>
                <a:solidFill>
                  <a:schemeClr val="tx1"/>
                </a:solidFill>
              </a:rPr>
              <a:t>INTERVENÇÃO  NO PROGRAMA DE HIPERTENSÃO E DIABETES DA UNIDADE DE SAÚDE DA FAMÍLIA SÃO JUDAS TADEU-LAURO DE FREITAS - BA</a:t>
            </a:r>
            <a:r>
              <a:rPr lang="pt-BR" dirty="0">
                <a:solidFill>
                  <a:schemeClr val="tx1"/>
                </a:solidFill>
              </a:rPr>
              <a:t/>
            </a:r>
            <a:br>
              <a:rPr lang="pt-BR" dirty="0">
                <a:solidFill>
                  <a:schemeClr val="tx1"/>
                </a:solidFill>
              </a:rPr>
            </a:b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45100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Objetivos Específicos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467600" cy="5349208"/>
          </a:xfrm>
        </p:spPr>
        <p:txBody>
          <a:bodyPr/>
          <a:lstStyle/>
          <a:p>
            <a:r>
              <a:rPr lang="pt-BR" dirty="0" smtClean="0"/>
              <a:t>Ampliar </a:t>
            </a:r>
            <a:r>
              <a:rPr lang="pt-BR" dirty="0"/>
              <a:t>a cobertura da atenção à saúde de hipertensos e/ou diabéticos;</a:t>
            </a:r>
          </a:p>
          <a:p>
            <a:pPr lvl="0"/>
            <a:r>
              <a:rPr lang="pt-BR" dirty="0"/>
              <a:t>Melhorar o registro das informações no Programa de Atenção à Hipertensão Arterial e à Diabetes Mellitus;</a:t>
            </a:r>
          </a:p>
          <a:p>
            <a:pPr lvl="0"/>
            <a:r>
              <a:rPr lang="pt-BR" dirty="0"/>
              <a:t>Mapear hipertensos e/ou diabéticos, priorizando os de risco para doença cardiovascular</a:t>
            </a:r>
            <a:r>
              <a:rPr lang="pt-BR" dirty="0" smtClean="0"/>
              <a:t>;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5264171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467600" cy="1143000"/>
          </a:xfrm>
        </p:spPr>
        <p:txBody>
          <a:bodyPr/>
          <a:lstStyle/>
          <a:p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Objetivos específicos</a:t>
            </a:r>
            <a:r>
              <a:rPr lang="pt-BR" dirty="0" smtClean="0"/>
              <a:t>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95536" y="2204864"/>
            <a:ext cx="7467600" cy="4873752"/>
          </a:xfrm>
        </p:spPr>
        <p:txBody>
          <a:bodyPr/>
          <a:lstStyle/>
          <a:p>
            <a:pPr lvl="0"/>
            <a:r>
              <a:rPr lang="pt-BR" dirty="0"/>
              <a:t>Promoção e prevenção à saúde de hipertensos e/ou diabéticos; </a:t>
            </a:r>
            <a:endParaRPr lang="pt-BR" dirty="0" smtClean="0"/>
          </a:p>
          <a:p>
            <a:pPr marL="0" lvl="0" indent="0">
              <a:buNone/>
            </a:pPr>
            <a:endParaRPr lang="pt-BR" dirty="0"/>
          </a:p>
          <a:p>
            <a:pPr lvl="0"/>
            <a:r>
              <a:rPr lang="pt-BR" dirty="0"/>
              <a:t>Melhorar a qualidade do atendimento ao paciente hipertenso e/ou diabético realizado na Unidade.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715103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467600" cy="792088"/>
          </a:xfrm>
        </p:spPr>
        <p:txBody>
          <a:bodyPr/>
          <a:lstStyle/>
          <a:p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metodologia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95536" y="1347977"/>
            <a:ext cx="7467600" cy="5493224"/>
          </a:xfrm>
        </p:spPr>
        <p:txBody>
          <a:bodyPr/>
          <a:lstStyle/>
          <a:p>
            <a:r>
              <a:rPr lang="pt-BR" dirty="0"/>
              <a:t>O Projeto de Intervenção foi desenvolvido no período de quatro meses na unidade de Saúde da Família São Judas Tadeu. </a:t>
            </a:r>
            <a:endParaRPr lang="pt-BR" dirty="0" smtClean="0"/>
          </a:p>
          <a:p>
            <a:r>
              <a:rPr lang="pt-BR" dirty="0" smtClean="0"/>
              <a:t>População-alvo: hipertensos </a:t>
            </a:r>
            <a:r>
              <a:rPr lang="pt-BR" dirty="0"/>
              <a:t>e diabéticos residentes na área coberta por </a:t>
            </a:r>
            <a:r>
              <a:rPr lang="pt-BR" dirty="0" smtClean="0"/>
              <a:t>ACS</a:t>
            </a:r>
          </a:p>
          <a:p>
            <a:r>
              <a:rPr lang="pt-BR" dirty="0" smtClean="0"/>
              <a:t>Documentos </a:t>
            </a:r>
            <a:r>
              <a:rPr lang="pt-BR" dirty="0"/>
              <a:t>norteadores: o caderno da atenção básica n◦ 15 - Hipertensão arterial e o caderno n◦16 - Diabetes Mellitus (MINISTÉRIO DA SAÚDE, 2006).</a:t>
            </a:r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195260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Metodologia</a:t>
            </a:r>
            <a:r>
              <a:rPr lang="pt-BR" dirty="0" smtClean="0"/>
              <a:t> –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ações realizadas: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67600" cy="5421216"/>
          </a:xfrm>
        </p:spPr>
        <p:txBody>
          <a:bodyPr/>
          <a:lstStyle/>
          <a:p>
            <a:r>
              <a:rPr lang="pt-BR" dirty="0" smtClean="0"/>
              <a:t>Busca ativa de recursos e materiais;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Solicitação dos recursos e materiais necessários;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Confecção das fichas de registro dos rastreamentos;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Aperfeiçoamento do livro de registro do acompanhamento;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/>
              <a:t>Apresentação do projeto a equipe;</a:t>
            </a:r>
          </a:p>
          <a:p>
            <a:pPr marL="0" indent="0">
              <a:buNone/>
            </a:pPr>
            <a:endParaRPr lang="pt-BR" dirty="0"/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06597895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467600" cy="792088"/>
          </a:xfrm>
        </p:spPr>
        <p:txBody>
          <a:bodyPr/>
          <a:lstStyle/>
          <a:p>
            <a:r>
              <a:rPr lang="pt-BR" dirty="0" smtClean="0"/>
              <a:t>Metodologia: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Qualificação </a:t>
            </a:r>
            <a:r>
              <a:rPr lang="pt-BR" dirty="0"/>
              <a:t>da equipe baseado nos cadernos da atenção básica</a:t>
            </a:r>
            <a:r>
              <a:rPr lang="pt-BR" dirty="0" smtClean="0"/>
              <a:t>.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  S</a:t>
            </a:r>
            <a:r>
              <a:rPr lang="pt-BR" dirty="0" smtClean="0"/>
              <a:t>olicitação aos ACS que convidasse a população ≥ 18 anos para rastreamento;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Solicitação aos ACS que convidasse e agendasse consulta para os usuários que já tinha diagnóstico;</a:t>
            </a:r>
          </a:p>
          <a:p>
            <a:endParaRPr lang="pt-BR" dirty="0" smtClean="0"/>
          </a:p>
          <a:p>
            <a:r>
              <a:rPr lang="pt-BR" dirty="0" smtClean="0"/>
              <a:t>Realização das salas de espera semanalmente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7039614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metodologia</a:t>
            </a:r>
            <a:r>
              <a:rPr lang="pt-BR" dirty="0" smtClean="0"/>
              <a:t>: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Ações coletivas de educação e</a:t>
            </a:r>
            <a:r>
              <a:rPr lang="pt-BR" dirty="0" smtClean="0"/>
              <a:t>m </a:t>
            </a:r>
            <a:r>
              <a:rPr lang="pt-BR" dirty="0"/>
              <a:t>saúde através dos </a:t>
            </a:r>
            <a:r>
              <a:rPr lang="pt-BR" dirty="0" smtClean="0"/>
              <a:t>grupos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 smtClean="0"/>
              <a:t>Implementação do agendamento por estratificação de risco ;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Busca ativa através de prontuários</a:t>
            </a:r>
          </a:p>
          <a:p>
            <a:endParaRPr lang="pt-BR" dirty="0"/>
          </a:p>
          <a:p>
            <a:r>
              <a:rPr lang="pt-BR" dirty="0" smtClean="0"/>
              <a:t>Monitoramento de todas as ações periodicamente.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5449992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LOGÍSTICA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1187624" y="1196752"/>
            <a:ext cx="1728192" cy="4154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1187624" y="1196752"/>
            <a:ext cx="172819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dirty="0" smtClean="0"/>
              <a:t>PESSOA ≥18 ANOS</a:t>
            </a:r>
          </a:p>
          <a:p>
            <a:r>
              <a:rPr lang="pt-BR" sz="1050" dirty="0" smtClean="0"/>
              <a:t>RASTREAMENTO</a:t>
            </a:r>
            <a:endParaRPr lang="pt-BR" sz="1050" dirty="0"/>
          </a:p>
        </p:txBody>
      </p:sp>
      <p:cxnSp>
        <p:nvCxnSpPr>
          <p:cNvPr id="9" name="Conector de seta reta 8"/>
          <p:cNvCxnSpPr/>
          <p:nvPr/>
        </p:nvCxnSpPr>
        <p:spPr>
          <a:xfrm>
            <a:off x="2051720" y="1612250"/>
            <a:ext cx="0" cy="3045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ângulo 9"/>
          <p:cNvSpPr/>
          <p:nvPr/>
        </p:nvSpPr>
        <p:spPr>
          <a:xfrm>
            <a:off x="1403648" y="1916832"/>
            <a:ext cx="151216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/>
          <p:cNvSpPr txBox="1"/>
          <p:nvPr/>
        </p:nvSpPr>
        <p:spPr>
          <a:xfrm>
            <a:off x="1403648" y="1916832"/>
            <a:ext cx="151216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dirty="0" smtClean="0"/>
              <a:t>TA≥135X80MMHG</a:t>
            </a:r>
            <a:endParaRPr lang="pt-BR" sz="1050" dirty="0"/>
          </a:p>
        </p:txBody>
      </p:sp>
      <p:cxnSp>
        <p:nvCxnSpPr>
          <p:cNvPr id="13" name="Conector de seta reta 12"/>
          <p:cNvCxnSpPr/>
          <p:nvPr/>
        </p:nvCxnSpPr>
        <p:spPr>
          <a:xfrm flipH="1">
            <a:off x="1187624" y="2420888"/>
            <a:ext cx="50405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de seta reta 14"/>
          <p:cNvCxnSpPr/>
          <p:nvPr/>
        </p:nvCxnSpPr>
        <p:spPr>
          <a:xfrm>
            <a:off x="2339752" y="2420888"/>
            <a:ext cx="57606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ixaDeTexto 15"/>
          <p:cNvSpPr txBox="1"/>
          <p:nvPr/>
        </p:nvSpPr>
        <p:spPr>
          <a:xfrm>
            <a:off x="899592" y="2729825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/>
              <a:t>SIM</a:t>
            </a:r>
            <a:endParaRPr lang="pt-BR" sz="1000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2711624" y="2729824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/>
              <a:t>NÃO</a:t>
            </a:r>
            <a:endParaRPr lang="pt-BR" sz="1000" dirty="0"/>
          </a:p>
        </p:txBody>
      </p:sp>
      <p:cxnSp>
        <p:nvCxnSpPr>
          <p:cNvPr id="19" name="Conector de seta reta 18"/>
          <p:cNvCxnSpPr>
            <a:stCxn id="16" idx="2"/>
          </p:cNvCxnSpPr>
          <p:nvPr/>
        </p:nvCxnSpPr>
        <p:spPr>
          <a:xfrm>
            <a:off x="1151620" y="2976046"/>
            <a:ext cx="0" cy="1649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de seta reta 22"/>
          <p:cNvCxnSpPr/>
          <p:nvPr/>
        </p:nvCxnSpPr>
        <p:spPr>
          <a:xfrm>
            <a:off x="2963652" y="2986498"/>
            <a:ext cx="0" cy="3089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tângulo 25"/>
          <p:cNvSpPr/>
          <p:nvPr/>
        </p:nvSpPr>
        <p:spPr>
          <a:xfrm>
            <a:off x="618456" y="3295436"/>
            <a:ext cx="1368152" cy="2462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CaixaDeTexto 26"/>
          <p:cNvSpPr txBox="1"/>
          <p:nvPr/>
        </p:nvSpPr>
        <p:spPr>
          <a:xfrm>
            <a:off x="618456" y="3295437"/>
            <a:ext cx="15412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/>
              <a:t>HEMOGLICOTESTE</a:t>
            </a:r>
            <a:endParaRPr lang="pt-BR" sz="1000" dirty="0"/>
          </a:p>
        </p:txBody>
      </p:sp>
      <p:cxnSp>
        <p:nvCxnSpPr>
          <p:cNvPr id="31" name="Conector de seta reta 30"/>
          <p:cNvCxnSpPr/>
          <p:nvPr/>
        </p:nvCxnSpPr>
        <p:spPr>
          <a:xfrm>
            <a:off x="1817694" y="3536141"/>
            <a:ext cx="46805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tângulo 31"/>
          <p:cNvSpPr/>
          <p:nvPr/>
        </p:nvSpPr>
        <p:spPr>
          <a:xfrm>
            <a:off x="2339752" y="3418546"/>
            <a:ext cx="1296144" cy="5232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3" name="CaixaDeTexto 32"/>
          <p:cNvSpPr txBox="1"/>
          <p:nvPr/>
        </p:nvSpPr>
        <p:spPr>
          <a:xfrm>
            <a:off x="2432154" y="3444969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/>
              <a:t>CONSULTA DE ENFERMAGEM</a:t>
            </a:r>
            <a:endParaRPr lang="pt-BR" sz="1000" dirty="0"/>
          </a:p>
        </p:txBody>
      </p:sp>
      <p:cxnSp>
        <p:nvCxnSpPr>
          <p:cNvPr id="35" name="Conector de seta reta 34"/>
          <p:cNvCxnSpPr/>
          <p:nvPr/>
        </p:nvCxnSpPr>
        <p:spPr>
          <a:xfrm>
            <a:off x="2987824" y="3845079"/>
            <a:ext cx="0" cy="4953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tângulo 35"/>
          <p:cNvSpPr/>
          <p:nvPr/>
        </p:nvSpPr>
        <p:spPr>
          <a:xfrm>
            <a:off x="2285746" y="4425516"/>
            <a:ext cx="1491774" cy="6010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8" name="CaixaDeTexto 37"/>
          <p:cNvSpPr txBox="1"/>
          <p:nvPr/>
        </p:nvSpPr>
        <p:spPr>
          <a:xfrm>
            <a:off x="2375070" y="4472553"/>
            <a:ext cx="138854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/>
              <a:t>TA OU GLICEMIA PERMANECE ALTERADO?</a:t>
            </a:r>
            <a:endParaRPr lang="pt-BR" sz="1000" dirty="0"/>
          </a:p>
        </p:txBody>
      </p:sp>
      <p:cxnSp>
        <p:nvCxnSpPr>
          <p:cNvPr id="40" name="Conector de seta reta 39"/>
          <p:cNvCxnSpPr/>
          <p:nvPr/>
        </p:nvCxnSpPr>
        <p:spPr>
          <a:xfrm flipH="1">
            <a:off x="1817694" y="5026551"/>
            <a:ext cx="468052" cy="3466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de seta reta 41"/>
          <p:cNvCxnSpPr/>
          <p:nvPr/>
        </p:nvCxnSpPr>
        <p:spPr>
          <a:xfrm>
            <a:off x="3763616" y="5026551"/>
            <a:ext cx="376336" cy="3466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CaixaDeTexto 42"/>
          <p:cNvSpPr txBox="1"/>
          <p:nvPr/>
        </p:nvSpPr>
        <p:spPr>
          <a:xfrm>
            <a:off x="1547664" y="5373216"/>
            <a:ext cx="6120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/>
              <a:t>NÃO</a:t>
            </a:r>
            <a:endParaRPr lang="pt-BR" sz="1000" dirty="0"/>
          </a:p>
        </p:txBody>
      </p:sp>
      <p:sp>
        <p:nvSpPr>
          <p:cNvPr id="47" name="CaixaDeTexto 46"/>
          <p:cNvSpPr txBox="1"/>
          <p:nvPr/>
        </p:nvSpPr>
        <p:spPr>
          <a:xfrm>
            <a:off x="3951784" y="5373216"/>
            <a:ext cx="5482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/>
              <a:t>SIM</a:t>
            </a:r>
            <a:endParaRPr lang="pt-BR" sz="1000" dirty="0"/>
          </a:p>
        </p:txBody>
      </p:sp>
      <p:sp>
        <p:nvSpPr>
          <p:cNvPr id="48" name="Retângulo 47"/>
          <p:cNvSpPr/>
          <p:nvPr/>
        </p:nvSpPr>
        <p:spPr>
          <a:xfrm>
            <a:off x="899592" y="5949280"/>
            <a:ext cx="153256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9" name="CaixaDeTexto 48"/>
          <p:cNvSpPr txBox="1"/>
          <p:nvPr/>
        </p:nvSpPr>
        <p:spPr>
          <a:xfrm>
            <a:off x="971600" y="6093296"/>
            <a:ext cx="14605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/>
              <a:t>RASTREAMENTO ANUAL</a:t>
            </a:r>
            <a:endParaRPr lang="pt-BR" sz="1000" dirty="0"/>
          </a:p>
        </p:txBody>
      </p:sp>
      <p:cxnSp>
        <p:nvCxnSpPr>
          <p:cNvPr id="51" name="Conector de seta reta 50"/>
          <p:cNvCxnSpPr>
            <a:stCxn id="43" idx="2"/>
          </p:cNvCxnSpPr>
          <p:nvPr/>
        </p:nvCxnSpPr>
        <p:spPr>
          <a:xfrm>
            <a:off x="1853698" y="5619437"/>
            <a:ext cx="0" cy="3298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de seta reta 52"/>
          <p:cNvCxnSpPr>
            <a:stCxn id="47" idx="2"/>
          </p:cNvCxnSpPr>
          <p:nvPr/>
        </p:nvCxnSpPr>
        <p:spPr>
          <a:xfrm>
            <a:off x="4225888" y="5619437"/>
            <a:ext cx="0" cy="3298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tângulo 53"/>
          <p:cNvSpPr/>
          <p:nvPr/>
        </p:nvSpPr>
        <p:spPr>
          <a:xfrm>
            <a:off x="3970931" y="6021288"/>
            <a:ext cx="11242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5" name="CaixaDeTexto 54"/>
          <p:cNvSpPr txBox="1"/>
          <p:nvPr/>
        </p:nvSpPr>
        <p:spPr>
          <a:xfrm>
            <a:off x="3951784" y="6093296"/>
            <a:ext cx="1124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/>
              <a:t>CONSULTA MÉDICA</a:t>
            </a:r>
            <a:endParaRPr lang="pt-BR" sz="1000" dirty="0"/>
          </a:p>
        </p:txBody>
      </p:sp>
      <p:sp>
        <p:nvSpPr>
          <p:cNvPr id="56" name="Retângulo 55"/>
          <p:cNvSpPr/>
          <p:nvPr/>
        </p:nvSpPr>
        <p:spPr>
          <a:xfrm>
            <a:off x="5940152" y="259907"/>
            <a:ext cx="1728192" cy="47211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7" name="CaixaDeTexto 56"/>
          <p:cNvSpPr txBox="1"/>
          <p:nvPr/>
        </p:nvSpPr>
        <p:spPr>
          <a:xfrm>
            <a:off x="5940152" y="276617"/>
            <a:ext cx="1728192" cy="55399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1000" dirty="0" smtClean="0"/>
              <a:t>PESSOAS QUE JÁ TEM DIAGNÓSTICO DE HAS e/OU DM</a:t>
            </a:r>
            <a:endParaRPr lang="pt-BR" sz="1000" dirty="0"/>
          </a:p>
        </p:txBody>
      </p:sp>
      <p:cxnSp>
        <p:nvCxnSpPr>
          <p:cNvPr id="59" name="Conector de seta reta 58"/>
          <p:cNvCxnSpPr>
            <a:stCxn id="56" idx="2"/>
          </p:cNvCxnSpPr>
          <p:nvPr/>
        </p:nvCxnSpPr>
        <p:spPr>
          <a:xfrm>
            <a:off x="6804248" y="732025"/>
            <a:ext cx="0" cy="320711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tângulo 59"/>
          <p:cNvSpPr/>
          <p:nvPr/>
        </p:nvSpPr>
        <p:spPr>
          <a:xfrm>
            <a:off x="5940152" y="1268760"/>
            <a:ext cx="2160240" cy="77503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1" name="CaixaDeTexto 60"/>
          <p:cNvSpPr txBox="1"/>
          <p:nvPr/>
        </p:nvSpPr>
        <p:spPr>
          <a:xfrm>
            <a:off x="5940152" y="1302974"/>
            <a:ext cx="21602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/>
              <a:t>ACS CONVIDAR E AGENDAR CONSULTA MÉDICA OU ENFERMAGEM</a:t>
            </a:r>
            <a:endParaRPr lang="pt-BR" sz="1000" dirty="0"/>
          </a:p>
        </p:txBody>
      </p:sp>
      <p:sp>
        <p:nvSpPr>
          <p:cNvPr id="62" name="Retângulo de cantos arredondados 61"/>
          <p:cNvSpPr/>
          <p:nvPr/>
        </p:nvSpPr>
        <p:spPr>
          <a:xfrm>
            <a:off x="5724128" y="2729825"/>
            <a:ext cx="2952328" cy="2766501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4" name="Conector de seta reta 63"/>
          <p:cNvCxnSpPr/>
          <p:nvPr/>
        </p:nvCxnSpPr>
        <p:spPr>
          <a:xfrm>
            <a:off x="7020272" y="1937446"/>
            <a:ext cx="0" cy="521114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ector de seta reta 65"/>
          <p:cNvCxnSpPr/>
          <p:nvPr/>
        </p:nvCxnSpPr>
        <p:spPr>
          <a:xfrm flipV="1">
            <a:off x="4932040" y="5496326"/>
            <a:ext cx="576064" cy="4529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CaixaDeTexto 66"/>
          <p:cNvSpPr txBox="1"/>
          <p:nvPr/>
        </p:nvSpPr>
        <p:spPr>
          <a:xfrm>
            <a:off x="5940152" y="2787892"/>
            <a:ext cx="2592288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pt-BR" sz="1000" dirty="0" smtClean="0"/>
              <a:t>FAZER CADASTRAMENTO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pt-BR" sz="1000" dirty="0" smtClean="0"/>
              <a:t>PRESTAR ASSISTÊNCIA BASEADA NO CADERNO DA ATENÇÃO BÁSICA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pt-BR" sz="1000" dirty="0" smtClean="0"/>
              <a:t>SOLICITAR EXAMES COMPLEMENTARES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pt-BR" sz="1000" dirty="0" smtClean="0"/>
              <a:t>ORIENTAÇÕES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pt-BR" sz="1000" dirty="0" smtClean="0"/>
              <a:t>ENCAMINHAMENTO. SE NECESSÁRIO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pt-BR" sz="1000" dirty="0" smtClean="0"/>
              <a:t>ESTRATIFICAÇÃO DE RISCO CARDIOVASCULAR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pt-BR" sz="1000" dirty="0" smtClean="0"/>
              <a:t>CONVITE A PARTICIPAR DOS GRUPOS DE PROMOÇÃO A SAÚDE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pt-BR" sz="1000" dirty="0" smtClean="0"/>
              <a:t>≥60 ANOS DAR O CARTÃO DE IDOSO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pt-BR" sz="1000" dirty="0" smtClean="0"/>
              <a:t>SINALIZAÇÃO DA COR NO PRONTUÁRIO</a:t>
            </a:r>
            <a:endParaRPr lang="pt-BR" sz="1000" dirty="0"/>
          </a:p>
        </p:txBody>
      </p:sp>
      <p:cxnSp>
        <p:nvCxnSpPr>
          <p:cNvPr id="69" name="Conector de seta reta 68"/>
          <p:cNvCxnSpPr/>
          <p:nvPr/>
        </p:nvCxnSpPr>
        <p:spPr>
          <a:xfrm>
            <a:off x="7020272" y="5496326"/>
            <a:ext cx="0" cy="288032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tângulo 69"/>
          <p:cNvSpPr/>
          <p:nvPr/>
        </p:nvSpPr>
        <p:spPr>
          <a:xfrm>
            <a:off x="6156176" y="5784358"/>
            <a:ext cx="1944216" cy="101810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1" name="CaixaDeTexto 70"/>
          <p:cNvSpPr txBox="1"/>
          <p:nvPr/>
        </p:nvSpPr>
        <p:spPr>
          <a:xfrm>
            <a:off x="6156176" y="5842429"/>
            <a:ext cx="194421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/>
              <a:t>ENCAMINHA A RECEPÇÃO PARA NOVO AGENDAMENTO POR ESTRATIFICAÇÃO DE RISCO</a:t>
            </a:r>
            <a:endParaRPr lang="pt-BR" sz="1000" dirty="0"/>
          </a:p>
        </p:txBody>
      </p:sp>
      <p:sp>
        <p:nvSpPr>
          <p:cNvPr id="72" name="CaixaDeTexto 71"/>
          <p:cNvSpPr txBox="1"/>
          <p:nvPr/>
        </p:nvSpPr>
        <p:spPr>
          <a:xfrm>
            <a:off x="6371309" y="2483603"/>
            <a:ext cx="16561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/>
              <a:t>NA CONSULTA:</a:t>
            </a:r>
            <a:endParaRPr lang="pt-BR" sz="1000" dirty="0"/>
          </a:p>
        </p:txBody>
      </p:sp>
    </p:spTree>
    <p:extLst>
      <p:ext uri="{BB962C8B-B14F-4D97-AF65-F5344CB8AC3E}">
        <p14:creationId xmlns:p14="http://schemas.microsoft.com/office/powerpoint/2010/main" val="304452639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Estratificação de risco: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323528" y="1653030"/>
            <a:ext cx="1584176" cy="393621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lipse 5"/>
          <p:cNvSpPr/>
          <p:nvPr/>
        </p:nvSpPr>
        <p:spPr>
          <a:xfrm>
            <a:off x="611560" y="1844824"/>
            <a:ext cx="1008112" cy="100811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Elipse 6"/>
          <p:cNvSpPr/>
          <p:nvPr/>
        </p:nvSpPr>
        <p:spPr>
          <a:xfrm>
            <a:off x="611560" y="3068960"/>
            <a:ext cx="1008112" cy="100811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611561" y="4365104"/>
            <a:ext cx="1008112" cy="93610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2123728" y="1844824"/>
            <a:ext cx="4032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Usuários com pressão arterial  e/ou glicemia controlada, sem lesão em órgão alvo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2123728" y="3068960"/>
            <a:ext cx="38884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Usuário com pressão arterial e/ ou glicemia controlado , com lesão em órgão alvo</a:t>
            </a:r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2267744" y="4509120"/>
            <a:ext cx="35283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Usuário com pressão arterial e/ou glicemia descontrolados, com ou sem lesão em órgão alvo</a:t>
            </a:r>
            <a:endParaRPr lang="pt-BR" dirty="0"/>
          </a:p>
        </p:txBody>
      </p:sp>
      <p:cxnSp>
        <p:nvCxnSpPr>
          <p:cNvPr id="13" name="Conector de seta reta 12"/>
          <p:cNvCxnSpPr>
            <a:stCxn id="9" idx="3"/>
          </p:cNvCxnSpPr>
          <p:nvPr/>
        </p:nvCxnSpPr>
        <p:spPr>
          <a:xfrm>
            <a:off x="6156176" y="2306489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de seta reta 16"/>
          <p:cNvCxnSpPr>
            <a:stCxn id="10" idx="3"/>
          </p:cNvCxnSpPr>
          <p:nvPr/>
        </p:nvCxnSpPr>
        <p:spPr>
          <a:xfrm>
            <a:off x="6012160" y="3530625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de seta reta 18"/>
          <p:cNvCxnSpPr/>
          <p:nvPr/>
        </p:nvCxnSpPr>
        <p:spPr>
          <a:xfrm>
            <a:off x="5796136" y="4970785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ixaDeTexto 19"/>
          <p:cNvSpPr txBox="1"/>
          <p:nvPr/>
        </p:nvSpPr>
        <p:spPr>
          <a:xfrm>
            <a:off x="7020272" y="1844824"/>
            <a:ext cx="17281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Consulta médica de 6 em 6 meses</a:t>
            </a:r>
            <a:endParaRPr lang="pt-BR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6948264" y="3212976"/>
            <a:ext cx="14401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Consulta médica de 3 em 3 meses</a:t>
            </a:r>
            <a:endParaRPr lang="pt-BR" dirty="0"/>
          </a:p>
        </p:txBody>
      </p:sp>
      <p:sp>
        <p:nvSpPr>
          <p:cNvPr id="22" name="CaixaDeTexto 21"/>
          <p:cNvSpPr txBox="1"/>
          <p:nvPr/>
        </p:nvSpPr>
        <p:spPr>
          <a:xfrm>
            <a:off x="6804248" y="4653135"/>
            <a:ext cx="18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Consulta médica a critério médico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3311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003232" cy="562074"/>
          </a:xfrm>
        </p:spPr>
        <p:txBody>
          <a:bodyPr>
            <a:normAutofit/>
          </a:bodyPr>
          <a:lstStyle/>
          <a:p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RESULTADOS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601359153"/>
              </p:ext>
            </p:extLst>
          </p:nvPr>
        </p:nvGraphicFramePr>
        <p:xfrm>
          <a:off x="323528" y="1772816"/>
          <a:ext cx="3744416" cy="32174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224584"/>
              </p:ext>
            </p:extLst>
          </p:nvPr>
        </p:nvGraphicFramePr>
        <p:xfrm>
          <a:off x="4499992" y="1772816"/>
          <a:ext cx="4144888" cy="3196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251520" y="1124744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Objetivo 1: ampliar a cobertura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895636" y="3891245"/>
            <a:ext cx="6480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/>
              <a:t>  23,1%</a:t>
            </a:r>
            <a:endParaRPr lang="pt-BR" sz="10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5148064" y="3645024"/>
            <a:ext cx="7200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/>
              <a:t>39,1%</a:t>
            </a:r>
            <a:endParaRPr lang="pt-BR" sz="10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7740352" y="2924944"/>
            <a:ext cx="5760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/>
              <a:t>76,1%</a:t>
            </a:r>
            <a:endParaRPr lang="pt-BR" sz="1000" dirty="0"/>
          </a:p>
        </p:txBody>
      </p:sp>
    </p:spTree>
    <p:extLst>
      <p:ext uri="{BB962C8B-B14F-4D97-AF65-F5344CB8AC3E}">
        <p14:creationId xmlns:p14="http://schemas.microsoft.com/office/powerpoint/2010/main" val="283612456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RESULTADOS</a:t>
            </a:r>
            <a:r>
              <a:rPr lang="pt-BR" dirty="0" smtClean="0"/>
              <a:t>:</a:t>
            </a:r>
            <a:endParaRPr lang="pt-BR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006015576"/>
              </p:ext>
            </p:extLst>
          </p:nvPr>
        </p:nvGraphicFramePr>
        <p:xfrm>
          <a:off x="179512" y="1556792"/>
          <a:ext cx="4258816" cy="3124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2405543741"/>
              </p:ext>
            </p:extLst>
          </p:nvPr>
        </p:nvGraphicFramePr>
        <p:xfrm>
          <a:off x="4644008" y="1556792"/>
          <a:ext cx="3925069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CaixaDeTexto 1"/>
          <p:cNvSpPr txBox="1"/>
          <p:nvPr/>
        </p:nvSpPr>
        <p:spPr>
          <a:xfrm>
            <a:off x="323528" y="980728"/>
            <a:ext cx="75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Objetivo 2: melhora no registro das informações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971600" y="2852936"/>
            <a:ext cx="5760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/>
              <a:t>69,9%</a:t>
            </a:r>
            <a:endParaRPr lang="pt-BR" sz="1000" dirty="0"/>
          </a:p>
        </p:txBody>
      </p:sp>
    </p:spTree>
    <p:extLst>
      <p:ext uri="{BB962C8B-B14F-4D97-AF65-F5344CB8AC3E}">
        <p14:creationId xmlns:p14="http://schemas.microsoft.com/office/powerpoint/2010/main" val="114898822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Introdução:</a:t>
            </a:r>
            <a:endParaRPr lang="pt-B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A Hipertensão Arterial Sistêmica (HAS) e o Diabete Mellitus (DM) constituem fatores de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risco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 para doenças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cardiovasculares. Essas 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doenças constituem hoje a principal causa de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morte 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na faixa etária de 30 a 69 anos. Por esse motivo, a HAS e DM são consideradas agravos de saúde pública, e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a maioria dos casos 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podem ser tratados no âmbito de atenção básica</a:t>
            </a:r>
            <a:r>
              <a:rPr lang="pt-BR" dirty="0">
                <a:latin typeface="Arial" pitchFamily="34" charset="0"/>
                <a:cs typeface="Arial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6590787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7856"/>
            <a:ext cx="7467600" cy="850106"/>
          </a:xfrm>
        </p:spPr>
        <p:txBody>
          <a:bodyPr/>
          <a:lstStyle/>
          <a:p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resultados</a:t>
            </a:r>
            <a:r>
              <a:rPr lang="pt-BR" dirty="0" smtClean="0"/>
              <a:t>: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268053813"/>
              </p:ext>
            </p:extLst>
          </p:nvPr>
        </p:nvGraphicFramePr>
        <p:xfrm>
          <a:off x="179512" y="1600200"/>
          <a:ext cx="4248472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4271490270"/>
              </p:ext>
            </p:extLst>
          </p:nvPr>
        </p:nvGraphicFramePr>
        <p:xfrm>
          <a:off x="4644008" y="1628800"/>
          <a:ext cx="4032448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79512" y="801578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Objetivo 3: Mapear </a:t>
            </a:r>
            <a:r>
              <a:rPr lang="pt-BR" dirty="0"/>
              <a:t>hipertensos e/ou diabéticos, priorizando os de risco para doença cardiovascular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899592" y="3861048"/>
            <a:ext cx="5760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/>
              <a:t>63,0%</a:t>
            </a:r>
            <a:endParaRPr lang="pt-BR" sz="1000" dirty="0"/>
          </a:p>
        </p:txBody>
      </p:sp>
    </p:spTree>
    <p:extLst>
      <p:ext uri="{BB962C8B-B14F-4D97-AF65-F5344CB8AC3E}">
        <p14:creationId xmlns:p14="http://schemas.microsoft.com/office/powerpoint/2010/main" val="346045708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467600" cy="706090"/>
          </a:xfrm>
        </p:spPr>
        <p:txBody>
          <a:bodyPr/>
          <a:lstStyle/>
          <a:p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Resultados</a:t>
            </a:r>
            <a:r>
              <a:rPr lang="pt-BR" dirty="0" smtClean="0"/>
              <a:t>: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636360656"/>
              </p:ext>
            </p:extLst>
          </p:nvPr>
        </p:nvGraphicFramePr>
        <p:xfrm>
          <a:off x="179512" y="1556792"/>
          <a:ext cx="4042792" cy="41764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895005003"/>
              </p:ext>
            </p:extLst>
          </p:nvPr>
        </p:nvGraphicFramePr>
        <p:xfrm>
          <a:off x="4499992" y="1556792"/>
          <a:ext cx="4213101" cy="417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251520" y="836712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  Objetivo 3: Mapear </a:t>
            </a:r>
            <a:r>
              <a:rPr lang="pt-BR" dirty="0"/>
              <a:t>hipertensos e/ou diabéticos, priorizando os de risco para doença cardiovascular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899592" y="2852936"/>
            <a:ext cx="5760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/>
              <a:t>87,0%</a:t>
            </a:r>
            <a:endParaRPr lang="pt-BR" sz="10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5148064" y="3429000"/>
            <a:ext cx="6480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/>
              <a:t>61,1%</a:t>
            </a:r>
            <a:endParaRPr lang="pt-BR" sz="1000" dirty="0"/>
          </a:p>
        </p:txBody>
      </p:sp>
    </p:spTree>
    <p:extLst>
      <p:ext uri="{BB962C8B-B14F-4D97-AF65-F5344CB8AC3E}">
        <p14:creationId xmlns:p14="http://schemas.microsoft.com/office/powerpoint/2010/main" val="416865799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7385248" cy="504056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Resultados: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72672100"/>
              </p:ext>
            </p:extLst>
          </p:nvPr>
        </p:nvGraphicFramePr>
        <p:xfrm>
          <a:off x="179512" y="1340768"/>
          <a:ext cx="4330824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3124511455"/>
              </p:ext>
            </p:extLst>
          </p:nvPr>
        </p:nvGraphicFramePr>
        <p:xfrm>
          <a:off x="4644008" y="1340768"/>
          <a:ext cx="4104456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251520" y="836712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Objetivo 4: Promoção </a:t>
            </a:r>
            <a:r>
              <a:rPr lang="pt-BR" dirty="0"/>
              <a:t>e prevenção à saúde de hipertensos e/ou diabéticos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971600" y="5013176"/>
            <a:ext cx="5760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/>
              <a:t>13,0%</a:t>
            </a:r>
            <a:endParaRPr lang="pt-BR" sz="10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1835696" y="4936231"/>
            <a:ext cx="5760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/>
              <a:t>13,0%</a:t>
            </a:r>
            <a:endParaRPr lang="pt-BR" sz="10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2771800" y="4725144"/>
            <a:ext cx="5760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/>
              <a:t>20,5%</a:t>
            </a:r>
            <a:endParaRPr lang="pt-BR" sz="10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3635896" y="4848254"/>
            <a:ext cx="5760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/>
              <a:t>17,8%</a:t>
            </a:r>
            <a:endParaRPr lang="pt-BR" sz="1000" dirty="0"/>
          </a:p>
        </p:txBody>
      </p:sp>
    </p:spTree>
    <p:extLst>
      <p:ext uri="{BB962C8B-B14F-4D97-AF65-F5344CB8AC3E}">
        <p14:creationId xmlns:p14="http://schemas.microsoft.com/office/powerpoint/2010/main" val="328535366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467600" cy="576064"/>
          </a:xfrm>
        </p:spPr>
        <p:txBody>
          <a:bodyPr>
            <a:normAutofit/>
          </a:bodyPr>
          <a:lstStyle/>
          <a:p>
            <a:r>
              <a:rPr lang="pt-BR" dirty="0" smtClean="0"/>
              <a:t>RESULTADOS: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59468979"/>
              </p:ext>
            </p:extLst>
          </p:nvPr>
        </p:nvGraphicFramePr>
        <p:xfrm>
          <a:off x="179512" y="1600200"/>
          <a:ext cx="4248472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2073055376"/>
              </p:ext>
            </p:extLst>
          </p:nvPr>
        </p:nvGraphicFramePr>
        <p:xfrm>
          <a:off x="4499992" y="1628800"/>
          <a:ext cx="4203576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79512" y="1052736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Objetivo 4: Promoção e prevenção à saúde de hipertensos e/ou diabéticos</a:t>
            </a:r>
          </a:p>
        </p:txBody>
      </p:sp>
    </p:spTree>
    <p:extLst>
      <p:ext uri="{BB962C8B-B14F-4D97-AF65-F5344CB8AC3E}">
        <p14:creationId xmlns:p14="http://schemas.microsoft.com/office/powerpoint/2010/main" val="27339758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Resultados</a:t>
            </a:r>
            <a:r>
              <a:rPr lang="pt-BR" dirty="0" smtClean="0"/>
              <a:t>: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648175845"/>
              </p:ext>
            </p:extLst>
          </p:nvPr>
        </p:nvGraphicFramePr>
        <p:xfrm>
          <a:off x="179512" y="1628799"/>
          <a:ext cx="4320480" cy="45365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4121188891"/>
              </p:ext>
            </p:extLst>
          </p:nvPr>
        </p:nvGraphicFramePr>
        <p:xfrm>
          <a:off x="4644008" y="1628800"/>
          <a:ext cx="3816424" cy="45268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251520" y="1052736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Objetivo 4: Promoção e prevenção à saúde de hipertensos e/ou diabéticos</a:t>
            </a:r>
          </a:p>
        </p:txBody>
      </p:sp>
    </p:spTree>
    <p:extLst>
      <p:ext uri="{BB962C8B-B14F-4D97-AF65-F5344CB8AC3E}">
        <p14:creationId xmlns:p14="http://schemas.microsoft.com/office/powerpoint/2010/main" val="205420845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467600" cy="576064"/>
          </a:xfrm>
        </p:spPr>
        <p:txBody>
          <a:bodyPr/>
          <a:lstStyle/>
          <a:p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RESULTADOS</a:t>
            </a:r>
            <a:r>
              <a:rPr lang="pt-BR" dirty="0" smtClean="0"/>
              <a:t>: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416570400"/>
              </p:ext>
            </p:extLst>
          </p:nvPr>
        </p:nvGraphicFramePr>
        <p:xfrm>
          <a:off x="107504" y="1700807"/>
          <a:ext cx="4320480" cy="4464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698208482"/>
              </p:ext>
            </p:extLst>
          </p:nvPr>
        </p:nvGraphicFramePr>
        <p:xfrm>
          <a:off x="4572000" y="1700808"/>
          <a:ext cx="4248473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251520" y="1124744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Objetivo 4: Promoção e prevenção à saúde de hipertensos e/ou diabéticos</a:t>
            </a:r>
          </a:p>
        </p:txBody>
      </p:sp>
    </p:spTree>
    <p:extLst>
      <p:ext uri="{BB962C8B-B14F-4D97-AF65-F5344CB8AC3E}">
        <p14:creationId xmlns:p14="http://schemas.microsoft.com/office/powerpoint/2010/main" val="291119641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467600" cy="576064"/>
          </a:xfrm>
        </p:spPr>
        <p:txBody>
          <a:bodyPr>
            <a:normAutofit/>
          </a:bodyPr>
          <a:lstStyle/>
          <a:p>
            <a:r>
              <a:rPr lang="pt-BR" dirty="0" smtClean="0"/>
              <a:t>RESULTADOS: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685127494"/>
              </p:ext>
            </p:extLst>
          </p:nvPr>
        </p:nvGraphicFramePr>
        <p:xfrm>
          <a:off x="251520" y="1628800"/>
          <a:ext cx="4042792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523120815"/>
              </p:ext>
            </p:extLst>
          </p:nvPr>
        </p:nvGraphicFramePr>
        <p:xfrm>
          <a:off x="4427984" y="1628800"/>
          <a:ext cx="4429125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79512" y="908720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Objetivo 5: Melhorar a qualidade do atendimento ao paciente hipertenso e/ou diabético realizado na Unidade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5107276" y="2996951"/>
            <a:ext cx="5760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/>
              <a:t>61,1%</a:t>
            </a:r>
            <a:endParaRPr lang="pt-BR" sz="1000" dirty="0"/>
          </a:p>
        </p:txBody>
      </p:sp>
    </p:spTree>
    <p:extLst>
      <p:ext uri="{BB962C8B-B14F-4D97-AF65-F5344CB8AC3E}">
        <p14:creationId xmlns:p14="http://schemas.microsoft.com/office/powerpoint/2010/main" val="131500385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467600" cy="648072"/>
          </a:xfrm>
        </p:spPr>
        <p:txBody>
          <a:bodyPr/>
          <a:lstStyle/>
          <a:p>
            <a:r>
              <a:rPr lang="pt-BR" dirty="0" smtClean="0"/>
              <a:t>RESULTADOS: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014385673"/>
              </p:ext>
            </p:extLst>
          </p:nvPr>
        </p:nvGraphicFramePr>
        <p:xfrm>
          <a:off x="344813" y="2348880"/>
          <a:ext cx="3898776" cy="3196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2676590090"/>
              </p:ext>
            </p:extLst>
          </p:nvPr>
        </p:nvGraphicFramePr>
        <p:xfrm>
          <a:off x="4441660" y="2348880"/>
          <a:ext cx="4141093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323528" y="1052736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Objetivo 5: Melhorar </a:t>
            </a:r>
            <a:r>
              <a:rPr lang="pt-BR" dirty="0"/>
              <a:t>a qualidade do atendimento ao paciente hipertenso e/ou diabético realizado na Unidade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115616" y="3284984"/>
            <a:ext cx="5760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/>
              <a:t>87,0%</a:t>
            </a:r>
            <a:endParaRPr lang="pt-BR" sz="1000" dirty="0"/>
          </a:p>
        </p:txBody>
      </p:sp>
    </p:spTree>
    <p:extLst>
      <p:ext uri="{BB962C8B-B14F-4D97-AF65-F5344CB8AC3E}">
        <p14:creationId xmlns:p14="http://schemas.microsoft.com/office/powerpoint/2010/main" val="419092832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467600" cy="576064"/>
          </a:xfrm>
        </p:spPr>
        <p:txBody>
          <a:bodyPr>
            <a:normAutofit/>
          </a:bodyPr>
          <a:lstStyle/>
          <a:p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RESULTADOS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482842095"/>
              </p:ext>
            </p:extLst>
          </p:nvPr>
        </p:nvGraphicFramePr>
        <p:xfrm>
          <a:off x="251520" y="1556792"/>
          <a:ext cx="3826768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1077575689"/>
              </p:ext>
            </p:extLst>
          </p:nvPr>
        </p:nvGraphicFramePr>
        <p:xfrm>
          <a:off x="4355976" y="1556792"/>
          <a:ext cx="4429125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251520" y="764704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Objetivo 5: Melhorar </a:t>
            </a:r>
            <a:r>
              <a:rPr lang="pt-BR" dirty="0"/>
              <a:t>a qualidade do atendimento ao paciente hipertenso e/ou diabético realizado na Unidade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935596" y="3068960"/>
            <a:ext cx="6480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/>
              <a:t>65,2%</a:t>
            </a:r>
            <a:endParaRPr lang="pt-BR" sz="10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5004048" y="3192070"/>
            <a:ext cx="5760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/>
              <a:t>55,6%</a:t>
            </a:r>
            <a:endParaRPr lang="pt-BR" sz="10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5940152" y="3068960"/>
            <a:ext cx="5760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/>
              <a:t>66,7%</a:t>
            </a:r>
            <a:endParaRPr lang="pt-BR" sz="1000" dirty="0"/>
          </a:p>
        </p:txBody>
      </p:sp>
    </p:spTree>
    <p:extLst>
      <p:ext uri="{BB962C8B-B14F-4D97-AF65-F5344CB8AC3E}">
        <p14:creationId xmlns:p14="http://schemas.microsoft.com/office/powerpoint/2010/main" val="110151558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RESULTADOS: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65917696"/>
              </p:ext>
            </p:extLst>
          </p:nvPr>
        </p:nvGraphicFramePr>
        <p:xfrm>
          <a:off x="179512" y="1556792"/>
          <a:ext cx="4186808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1659225826"/>
              </p:ext>
            </p:extLst>
          </p:nvPr>
        </p:nvGraphicFramePr>
        <p:xfrm>
          <a:off x="4499992" y="1556792"/>
          <a:ext cx="4248472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79512" y="908720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Objetivo 5: Melhorar a qualidade do atendimento ao paciente hipertenso e/ou diabético realizado na Unidade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971600" y="2564904"/>
            <a:ext cx="5760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/>
              <a:t>97,8%</a:t>
            </a:r>
            <a:endParaRPr lang="pt-BR" sz="1000" dirty="0"/>
          </a:p>
        </p:txBody>
      </p:sp>
    </p:spTree>
    <p:extLst>
      <p:ext uri="{BB962C8B-B14F-4D97-AF65-F5344CB8AC3E}">
        <p14:creationId xmlns:p14="http://schemas.microsoft.com/office/powerpoint/2010/main" val="412863607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Motivo de escolha desta ação programática 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t-BR" dirty="0" smtClean="0"/>
          </a:p>
          <a:p>
            <a:r>
              <a:rPr lang="pt-BR" dirty="0"/>
              <a:t>M</a:t>
            </a:r>
            <a:r>
              <a:rPr lang="pt-BR" dirty="0" smtClean="0"/>
              <a:t>aior demanda da unidade;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/>
              <a:t>Alta incidência de complicações por conta destas </a:t>
            </a:r>
            <a:r>
              <a:rPr lang="pt-BR" dirty="0" smtClean="0"/>
              <a:t>patologias;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Demanda </a:t>
            </a:r>
            <a:r>
              <a:rPr lang="pt-BR" dirty="0"/>
              <a:t>desorganizada para agendamento de consultas dessa população</a:t>
            </a:r>
            <a:r>
              <a:rPr lang="pt-BR" dirty="0" smtClean="0"/>
              <a:t>;</a:t>
            </a:r>
          </a:p>
          <a:p>
            <a:endParaRPr lang="pt-BR" dirty="0" smtClean="0"/>
          </a:p>
          <a:p>
            <a:r>
              <a:rPr lang="pt-BR" dirty="0"/>
              <a:t>N</a:t>
            </a:r>
            <a:r>
              <a:rPr lang="pt-BR" dirty="0" smtClean="0"/>
              <a:t>ão </a:t>
            </a:r>
            <a:r>
              <a:rPr lang="pt-BR" dirty="0"/>
              <a:t>adesão ao tratamento medicamentoso e não medicamentoso; </a:t>
            </a: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673883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RESULTADOS: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730522830"/>
              </p:ext>
            </p:extLst>
          </p:nvPr>
        </p:nvGraphicFramePr>
        <p:xfrm>
          <a:off x="179512" y="2348880"/>
          <a:ext cx="3970784" cy="41042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2239021369"/>
              </p:ext>
            </p:extLst>
          </p:nvPr>
        </p:nvGraphicFramePr>
        <p:xfrm>
          <a:off x="4355976" y="2348880"/>
          <a:ext cx="4131568" cy="41044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323528" y="1124744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Objetivo 5: Melhorar a qualidade do atendimento ao paciente hipertenso e/ou diabético realizado na Unidade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827584" y="3573016"/>
            <a:ext cx="5760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/>
              <a:t>95,7%</a:t>
            </a:r>
            <a:endParaRPr lang="pt-BR" sz="10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5940152" y="3745346"/>
            <a:ext cx="5760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/>
              <a:t>91,7%</a:t>
            </a:r>
            <a:endParaRPr lang="pt-BR" sz="1000" dirty="0"/>
          </a:p>
        </p:txBody>
      </p:sp>
    </p:spTree>
    <p:extLst>
      <p:ext uri="{BB962C8B-B14F-4D97-AF65-F5344CB8AC3E}">
        <p14:creationId xmlns:p14="http://schemas.microsoft.com/office/powerpoint/2010/main" val="372266250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resultados: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257478559"/>
              </p:ext>
            </p:extLst>
          </p:nvPr>
        </p:nvGraphicFramePr>
        <p:xfrm>
          <a:off x="215516" y="2204864"/>
          <a:ext cx="4248472" cy="3989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1810053345"/>
              </p:ext>
            </p:extLst>
          </p:nvPr>
        </p:nvGraphicFramePr>
        <p:xfrm>
          <a:off x="4513667" y="2204864"/>
          <a:ext cx="4176465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251520" y="1124744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Objetivo 5: Melhorar a qualidade do atendimento ao paciente hipertenso e/ou diabético realizado na Unidade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971600" y="4077072"/>
            <a:ext cx="5760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/>
              <a:t>56,5%</a:t>
            </a:r>
            <a:endParaRPr lang="pt-BR" sz="1000" dirty="0"/>
          </a:p>
        </p:txBody>
      </p:sp>
    </p:spTree>
    <p:extLst>
      <p:ext uri="{BB962C8B-B14F-4D97-AF65-F5344CB8AC3E}">
        <p14:creationId xmlns:p14="http://schemas.microsoft.com/office/powerpoint/2010/main" val="309547720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ISCUSSÃO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467600" cy="5349208"/>
          </a:xfrm>
        </p:spPr>
        <p:txBody>
          <a:bodyPr>
            <a:normAutofit/>
          </a:bodyPr>
          <a:lstStyle/>
          <a:p>
            <a:r>
              <a:rPr lang="pt-BR" u="sng" dirty="0"/>
              <a:t>I</a:t>
            </a:r>
            <a:r>
              <a:rPr lang="pt-BR" u="sng" dirty="0" smtClean="0"/>
              <a:t>mportância da intervenção para </a:t>
            </a:r>
            <a:r>
              <a:rPr lang="pt-BR" u="sng" dirty="0"/>
              <a:t> </a:t>
            </a:r>
            <a:r>
              <a:rPr lang="pt-BR" u="sng" dirty="0" smtClean="0"/>
              <a:t>o serviço:</a:t>
            </a:r>
          </a:p>
          <a:p>
            <a:pPr marL="0" indent="0">
              <a:buNone/>
            </a:pPr>
            <a:endParaRPr lang="pt-BR" u="sng" dirty="0" smtClean="0"/>
          </a:p>
          <a:p>
            <a:r>
              <a:rPr lang="pt-BR" dirty="0" smtClean="0"/>
              <a:t> Ampliou a cobertura , melhorou a forma de registro </a:t>
            </a:r>
            <a:r>
              <a:rPr lang="pt-BR" dirty="0"/>
              <a:t>e </a:t>
            </a:r>
            <a:r>
              <a:rPr lang="pt-BR" dirty="0" smtClean="0"/>
              <a:t>implementou nova </a:t>
            </a:r>
            <a:r>
              <a:rPr lang="pt-BR" dirty="0"/>
              <a:t>forma de </a:t>
            </a:r>
            <a:r>
              <a:rPr lang="pt-BR" dirty="0" smtClean="0"/>
              <a:t>agendamento </a:t>
            </a:r>
            <a:r>
              <a:rPr lang="pt-BR" dirty="0"/>
              <a:t>(estratificação de risco</a:t>
            </a:r>
            <a:r>
              <a:rPr lang="pt-BR" dirty="0" smtClean="0"/>
              <a:t>)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 Possibilitou um trabalho multiprofissional e    interdisciplinar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 Possibilitou melhor entendimento pela população da importância das consultas de enfermagem .</a:t>
            </a:r>
          </a:p>
          <a:p>
            <a:endParaRPr lang="pt-BR" sz="2800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83010468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DISCUSSÃO: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205192"/>
          </a:xfrm>
        </p:spPr>
        <p:txBody>
          <a:bodyPr/>
          <a:lstStyle/>
          <a:p>
            <a:r>
              <a:rPr lang="pt-BR" sz="2800" u="sng" dirty="0"/>
              <a:t>Importância da intervenção para equipe</a:t>
            </a:r>
            <a:r>
              <a:rPr lang="pt-BR" sz="2800" u="sng" dirty="0" smtClean="0"/>
              <a:t>:</a:t>
            </a:r>
            <a:r>
              <a:rPr lang="pt-BR" sz="2800" dirty="0" smtClean="0"/>
              <a:t>  </a:t>
            </a:r>
          </a:p>
          <a:p>
            <a:pPr marL="0" indent="0">
              <a:buNone/>
            </a:pPr>
            <a:endParaRPr lang="pt-BR" sz="2800" dirty="0" smtClean="0"/>
          </a:p>
          <a:p>
            <a:r>
              <a:rPr lang="pt-BR" sz="2800" dirty="0" smtClean="0"/>
              <a:t> Qualificação </a:t>
            </a:r>
            <a:r>
              <a:rPr lang="pt-BR" sz="2800" dirty="0"/>
              <a:t>da equipe</a:t>
            </a:r>
          </a:p>
          <a:p>
            <a:r>
              <a:rPr lang="pt-BR" sz="2800" dirty="0" smtClean="0"/>
              <a:t> Promoveu </a:t>
            </a:r>
            <a:r>
              <a:rPr lang="pt-BR" sz="2800" dirty="0"/>
              <a:t>um trabalho integrado e bem articulado</a:t>
            </a:r>
            <a:r>
              <a:rPr lang="pt-BR" sz="2800" dirty="0" smtClean="0"/>
              <a:t>.</a:t>
            </a:r>
          </a:p>
          <a:p>
            <a:r>
              <a:rPr lang="pt-BR" sz="2800" dirty="0" smtClean="0"/>
              <a:t> Definiu as atribuições de cada profissional</a:t>
            </a:r>
          </a:p>
          <a:p>
            <a:r>
              <a:rPr lang="pt-BR" sz="2800" dirty="0" smtClean="0"/>
              <a:t>Proporcionou uma assistência baseada no caderno da atenção básica</a:t>
            </a:r>
          </a:p>
          <a:p>
            <a:pPr marL="0" indent="0">
              <a:buNone/>
            </a:pPr>
            <a:endParaRPr lang="pt-BR" sz="2800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7533277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Discussão: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u="sng" dirty="0"/>
              <a:t>Importância para comunidade:</a:t>
            </a:r>
          </a:p>
          <a:p>
            <a:pPr marL="0" indent="0">
              <a:buNone/>
            </a:pPr>
            <a:r>
              <a:rPr lang="pt-BR" u="sng" dirty="0"/>
              <a:t>    </a:t>
            </a:r>
            <a:endParaRPr lang="pt-BR" u="sng" dirty="0" smtClean="0"/>
          </a:p>
          <a:p>
            <a:r>
              <a:rPr lang="pt-BR" dirty="0" smtClean="0"/>
              <a:t>Ampliação do campo do conhecimento sobre estas patologias e funcionamento do programa.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Organização na forma de agendamento, resultou maior número de vagas para atendimento;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6031325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Discussão: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277200"/>
          </a:xfrm>
        </p:spPr>
        <p:txBody>
          <a:bodyPr/>
          <a:lstStyle/>
          <a:p>
            <a:r>
              <a:rPr lang="pt-BR" dirty="0" smtClean="0"/>
              <a:t>Reconhecimento do território , suas divergências e discrepâncias.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Análise criterioso dos princípios do SUS e objetivo e funcionalidade da estratégia de saúde da família;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Análise do trabalho do ACS na comunidade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2405491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Discussão</a:t>
            </a:r>
            <a:r>
              <a:rPr lang="pt-BR" dirty="0" smtClean="0"/>
              <a:t>: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467600" cy="5349208"/>
          </a:xfrm>
        </p:spPr>
        <p:txBody>
          <a:bodyPr/>
          <a:lstStyle/>
          <a:p>
            <a:r>
              <a:rPr lang="pt-BR" dirty="0" smtClean="0"/>
              <a:t>Elaboração de um relatório para gestão , avaliando o atual processo de trabalho da equipe e solicitando ajustes , principalmente na escolha das </a:t>
            </a:r>
            <a:r>
              <a:rPr lang="pt-BR" dirty="0" err="1" smtClean="0"/>
              <a:t>microáreas</a:t>
            </a:r>
            <a:r>
              <a:rPr lang="pt-BR" dirty="0" smtClean="0"/>
              <a:t> adscritas e no número de </a:t>
            </a:r>
            <a:r>
              <a:rPr lang="pt-BR" dirty="0" err="1" smtClean="0"/>
              <a:t>microáreas</a:t>
            </a:r>
            <a:r>
              <a:rPr lang="pt-BR" dirty="0" smtClean="0"/>
              <a:t> cobertas por ACS.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8663490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Autofit/>
          </a:bodyPr>
          <a:lstStyle/>
          <a:p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Reflexão crítica sobre </a:t>
            </a:r>
            <a:r>
              <a:rPr lang="pt-B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meu processo de aprendizagem</a:t>
            </a:r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endParaRPr lang="pt-B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205192"/>
          </a:xfrm>
        </p:spPr>
        <p:txBody>
          <a:bodyPr>
            <a:normAutofit/>
          </a:bodyPr>
          <a:lstStyle/>
          <a:p>
            <a:r>
              <a:rPr lang="pt-BR" dirty="0" smtClean="0"/>
              <a:t>Expectativas contempladas: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Obtenção de conhecimentos através das revisões clínicas exigidas </a:t>
            </a:r>
            <a:r>
              <a:rPr lang="pt-BR" dirty="0"/>
              <a:t>pelas provas e resoluções de casos clínicos</a:t>
            </a:r>
            <a:r>
              <a:rPr lang="pt-BR" dirty="0" smtClean="0"/>
              <a:t>.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 Uso de ferramentas que ajudam a </a:t>
            </a:r>
            <a:r>
              <a:rPr lang="pt-BR" dirty="0"/>
              <a:t>planejar em cima de dados estatísticos e </a:t>
            </a:r>
            <a:r>
              <a:rPr lang="pt-BR" dirty="0" smtClean="0"/>
              <a:t>epidemiológico. Traçar diagnóstico situacional.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9111471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Reflexão crítica sobre meu processo de aprendizagem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Troca de experiências , conhecimentos e dúvidas com colegas de diversas partes do país.</a:t>
            </a: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Melhor </a:t>
            </a:r>
            <a:r>
              <a:rPr lang="pt-BR" dirty="0"/>
              <a:t>reconhecimento do território, fato que nos possibilitará uma discussão com a gestão sobre nosso processo de trabalho.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7673543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628650"/>
            <a:ext cx="7776864" cy="5896694"/>
          </a:xfrm>
        </p:spPr>
      </p:pic>
      <p:sp>
        <p:nvSpPr>
          <p:cNvPr id="5" name="Retângulo 4"/>
          <p:cNvSpPr/>
          <p:nvPr/>
        </p:nvSpPr>
        <p:spPr>
          <a:xfrm>
            <a:off x="3275856" y="98072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/>
              <a:t>Tudo o que um sonho precisa para ser realizado é alguém que acredite que ele possa ser realizado.</a:t>
            </a:r>
          </a:p>
          <a:p>
            <a:r>
              <a:rPr lang="pt-BR" i="1" dirty="0" smtClean="0">
                <a:hlinkClick r:id="rId3"/>
              </a:rPr>
              <a:t>Roberto </a:t>
            </a:r>
            <a:r>
              <a:rPr lang="pt-BR" i="1" dirty="0">
                <a:hlinkClick r:id="rId3"/>
              </a:rPr>
              <a:t>Shinyashiki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1431128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467600" cy="1143000"/>
          </a:xfrm>
        </p:spPr>
        <p:txBody>
          <a:bodyPr/>
          <a:lstStyle/>
          <a:p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Motivo de escolha desta ação programática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07504" y="1484784"/>
            <a:ext cx="8568952" cy="5352078"/>
          </a:xfrm>
        </p:spPr>
        <p:txBody>
          <a:bodyPr/>
          <a:lstStyle/>
          <a:p>
            <a:r>
              <a:rPr lang="pt-BR" dirty="0"/>
              <a:t> </a:t>
            </a:r>
            <a:r>
              <a:rPr lang="pt-BR" dirty="0" smtClean="0"/>
              <a:t>Incompreensão </a:t>
            </a:r>
            <a:r>
              <a:rPr lang="pt-BR" dirty="0"/>
              <a:t>da população quanto à necessidade e importância da consulta de enfermagem; </a:t>
            </a: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 </a:t>
            </a:r>
            <a:r>
              <a:rPr lang="pt-BR" dirty="0" smtClean="0"/>
              <a:t>Necessidade </a:t>
            </a:r>
            <a:r>
              <a:rPr lang="pt-BR" dirty="0"/>
              <a:t>de rastrear melhor a população </a:t>
            </a:r>
            <a:r>
              <a:rPr lang="pt-BR" dirty="0" smtClean="0"/>
              <a:t>≥18 </a:t>
            </a:r>
            <a:r>
              <a:rPr lang="pt-BR" dirty="0"/>
              <a:t>anos para hipertensão e diabetes</a:t>
            </a:r>
            <a:r>
              <a:rPr lang="pt-BR" dirty="0" smtClean="0"/>
              <a:t>;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 Necessidade de melhorar </a:t>
            </a:r>
            <a:r>
              <a:rPr lang="pt-BR" dirty="0"/>
              <a:t>nosso cadastramento e acompanhamento no </a:t>
            </a:r>
            <a:r>
              <a:rPr lang="pt-BR" dirty="0" smtClean="0"/>
              <a:t>HIPERDIA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/>
              <a:t>Livro de registro desatualizado </a:t>
            </a:r>
            <a:r>
              <a:rPr lang="pt-BR" dirty="0" smtClean="0"/>
              <a:t>e </a:t>
            </a:r>
            <a:r>
              <a:rPr lang="pt-BR" dirty="0"/>
              <a:t>com dados insuficientes</a:t>
            </a:r>
          </a:p>
        </p:txBody>
      </p:sp>
    </p:spTree>
    <p:extLst>
      <p:ext uri="{BB962C8B-B14F-4D97-AF65-F5344CB8AC3E}">
        <p14:creationId xmlns:p14="http://schemas.microsoft.com/office/powerpoint/2010/main" val="140568635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Motivo de escolha desta ação programática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Facilidade na marcação dos usuários de área descoberta.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 Superlotação do serviço/ Sobrecarga de demanda espontânea</a:t>
            </a:r>
          </a:p>
          <a:p>
            <a:endParaRPr lang="pt-BR" dirty="0"/>
          </a:p>
          <a:p>
            <a:r>
              <a:rPr lang="pt-BR" dirty="0"/>
              <a:t> Atendimentos assistenciais de forma descontinuada ou fora do que é preconizado pelo Ministério da Saúde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9810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Caracterização do município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95536" y="1314797"/>
            <a:ext cx="7467600" cy="5565232"/>
          </a:xfrm>
        </p:spPr>
        <p:txBody>
          <a:bodyPr>
            <a:normAutofit/>
          </a:bodyPr>
          <a:lstStyle/>
          <a:p>
            <a:r>
              <a:rPr lang="pt-BR" dirty="0"/>
              <a:t>167.309 habitantes </a:t>
            </a:r>
            <a:endParaRPr lang="pt-BR" dirty="0" smtClean="0"/>
          </a:p>
          <a:p>
            <a:r>
              <a:rPr lang="pt-BR" dirty="0" smtClean="0"/>
              <a:t> </a:t>
            </a:r>
            <a:r>
              <a:rPr lang="pt-BR" dirty="0"/>
              <a:t>dispõe de 27 equipes de Saúde da Família </a:t>
            </a:r>
            <a:r>
              <a:rPr lang="pt-BR" dirty="0" smtClean="0"/>
              <a:t>(55,6% de cobertura)</a:t>
            </a:r>
          </a:p>
          <a:p>
            <a:r>
              <a:rPr lang="pt-BR" dirty="0"/>
              <a:t>Equipes Ampliadas e Núcleo de Apoio à Saúde da Família (NASF</a:t>
            </a:r>
            <a:r>
              <a:rPr lang="pt-BR" dirty="0" smtClean="0"/>
              <a:t>)</a:t>
            </a:r>
          </a:p>
          <a:p>
            <a:r>
              <a:rPr lang="pt-BR" dirty="0" smtClean="0"/>
              <a:t>CEO</a:t>
            </a:r>
            <a:endParaRPr lang="pt-BR" dirty="0"/>
          </a:p>
          <a:p>
            <a:r>
              <a:rPr lang="pt-BR" dirty="0" smtClean="0"/>
              <a:t> </a:t>
            </a:r>
            <a:r>
              <a:rPr lang="pt-BR" dirty="0"/>
              <a:t>laboratório de análises clínicas </a:t>
            </a:r>
            <a:r>
              <a:rPr lang="pt-BR" dirty="0" smtClean="0"/>
              <a:t>municipal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947712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706090"/>
          </a:xfrm>
        </p:spPr>
        <p:txBody>
          <a:bodyPr/>
          <a:lstStyle/>
          <a:p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CARACTERIZAÇÃO DO MUNICÍPIO: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3 CAPS</a:t>
            </a:r>
          </a:p>
          <a:p>
            <a:r>
              <a:rPr lang="pt-BR" dirty="0"/>
              <a:t> ambulatório de especialidades</a:t>
            </a:r>
          </a:p>
          <a:p>
            <a:r>
              <a:rPr lang="pt-BR" dirty="0"/>
              <a:t> centros de referência em Saúde da Mulher, Saúde da Criança e Saúde da População Negra</a:t>
            </a:r>
          </a:p>
          <a:p>
            <a:r>
              <a:rPr lang="pt-BR" dirty="0"/>
              <a:t> centro de reabilitação e </a:t>
            </a:r>
            <a:r>
              <a:rPr lang="pt-BR" dirty="0" err="1"/>
              <a:t>bioimagem</a:t>
            </a:r>
            <a:r>
              <a:rPr lang="pt-BR" dirty="0"/>
              <a:t> (Bem Querer),</a:t>
            </a:r>
          </a:p>
          <a:p>
            <a:r>
              <a:rPr lang="pt-BR" dirty="0"/>
              <a:t>3 </a:t>
            </a:r>
            <a:r>
              <a:rPr lang="pt-BR" dirty="0" err="1"/>
              <a:t>pronto-socorros</a:t>
            </a:r>
            <a:r>
              <a:rPr lang="pt-BR" dirty="0"/>
              <a:t> </a:t>
            </a:r>
          </a:p>
          <a:p>
            <a:r>
              <a:rPr lang="pt-BR" dirty="0"/>
              <a:t>1 hospital estadual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6861797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7467600" cy="1143000"/>
          </a:xfrm>
        </p:spPr>
        <p:txBody>
          <a:bodyPr/>
          <a:lstStyle/>
          <a:p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Caracterização da unidade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7544" y="1772816"/>
            <a:ext cx="7488832" cy="5421216"/>
          </a:xfrm>
        </p:spPr>
        <p:txBody>
          <a:bodyPr/>
          <a:lstStyle/>
          <a:p>
            <a:r>
              <a:rPr lang="pt-BR" dirty="0"/>
              <a:t>D</a:t>
            </a:r>
            <a:r>
              <a:rPr lang="pt-BR" dirty="0" smtClean="0"/>
              <a:t>istrito </a:t>
            </a:r>
            <a:r>
              <a:rPr lang="pt-BR" dirty="0"/>
              <a:t>sanitário de </a:t>
            </a:r>
            <a:r>
              <a:rPr lang="pt-BR" dirty="0" smtClean="0"/>
              <a:t>Itinga, zona urbana</a:t>
            </a:r>
          </a:p>
          <a:p>
            <a:r>
              <a:rPr lang="pt-BR" dirty="0" smtClean="0"/>
              <a:t>Única equipe</a:t>
            </a:r>
          </a:p>
          <a:p>
            <a:r>
              <a:rPr lang="pt-BR" dirty="0" smtClean="0"/>
              <a:t>10 </a:t>
            </a:r>
            <a:r>
              <a:rPr lang="pt-BR" dirty="0" err="1" smtClean="0"/>
              <a:t>microáreas</a:t>
            </a:r>
            <a:r>
              <a:rPr lang="pt-BR" dirty="0" smtClean="0"/>
              <a:t>, apenas 4 destas tem ACS</a:t>
            </a:r>
          </a:p>
          <a:p>
            <a:r>
              <a:rPr lang="pt-BR" dirty="0" smtClean="0"/>
              <a:t>Vários tipos de vínculos empregatícios</a:t>
            </a:r>
          </a:p>
          <a:p>
            <a:r>
              <a:rPr lang="pt-BR" dirty="0" smtClean="0"/>
              <a:t>Serviço docente-assistencial</a:t>
            </a:r>
          </a:p>
          <a:p>
            <a:r>
              <a:rPr lang="pt-BR" dirty="0"/>
              <a:t>E</a:t>
            </a:r>
            <a:r>
              <a:rPr lang="pt-BR" dirty="0" smtClean="0"/>
              <a:t>spaço </a:t>
            </a:r>
            <a:r>
              <a:rPr lang="pt-BR" dirty="0"/>
              <a:t>alugado, um imóvel residencial adaptado </a:t>
            </a:r>
            <a:endParaRPr lang="pt-BR" dirty="0" smtClean="0"/>
          </a:p>
          <a:p>
            <a:r>
              <a:rPr lang="pt-BR" dirty="0"/>
              <a:t>A área de abrangência </a:t>
            </a:r>
            <a:r>
              <a:rPr lang="pt-BR" dirty="0" smtClean="0"/>
              <a:t>: </a:t>
            </a:r>
            <a:r>
              <a:rPr lang="pt-BR" dirty="0"/>
              <a:t>4234 </a:t>
            </a:r>
            <a:r>
              <a:rPr lang="pt-BR" dirty="0" smtClean="0"/>
              <a:t>habitantes</a:t>
            </a:r>
          </a:p>
        </p:txBody>
      </p:sp>
    </p:spTree>
    <p:extLst>
      <p:ext uri="{BB962C8B-B14F-4D97-AF65-F5344CB8AC3E}">
        <p14:creationId xmlns:p14="http://schemas.microsoft.com/office/powerpoint/2010/main" val="100884422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/>
          <a:lstStyle/>
          <a:p>
            <a:r>
              <a:rPr lang="pt-BR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objetivos</a:t>
            </a:r>
            <a:endParaRPr lang="pt-BR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95536" y="1844824"/>
            <a:ext cx="7467600" cy="4873752"/>
          </a:xfrm>
        </p:spPr>
        <p:txBody>
          <a:bodyPr/>
          <a:lstStyle/>
          <a:p>
            <a:r>
              <a:rPr lang="pt-BR" sz="2800" dirty="0"/>
              <a:t>Qualificar a atenção aos hipertensos e/ou diabéticos na USF São Judas Tadeu, no intuito de prevenir a hipertensão e diabetes na população adscrita e reduzir a incidência de complicações e óbitos por estas patologias. </a:t>
            </a:r>
          </a:p>
          <a:p>
            <a:pPr marL="0" indent="0">
              <a:buNone/>
            </a:pPr>
            <a:r>
              <a:rPr lang="pt-BR" sz="2800" dirty="0"/>
              <a:t>          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916669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544</TotalTime>
  <Words>1766</Words>
  <Application>Microsoft Office PowerPoint</Application>
  <PresentationFormat>Apresentação na tela (4:3)</PresentationFormat>
  <Paragraphs>315</Paragraphs>
  <Slides>39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39</vt:i4>
      </vt:variant>
    </vt:vector>
  </HeadingPairs>
  <TitlesOfParts>
    <vt:vector size="40" baseType="lpstr">
      <vt:lpstr>Balcão Envidraçado</vt:lpstr>
      <vt:lpstr>INTERVENÇÃO  NO PROGRAMA DE HIPERTENSÃO E DIABETES DA UNIDADE DE SAÚDE DA FAMÍLIA SÃO JUDAS TADEU-LAURO DE FREITAS - BA </vt:lpstr>
      <vt:lpstr>Introdução:</vt:lpstr>
      <vt:lpstr>Motivo de escolha desta ação programática </vt:lpstr>
      <vt:lpstr>Motivo de escolha desta ação programática</vt:lpstr>
      <vt:lpstr>Motivo de escolha desta ação programática</vt:lpstr>
      <vt:lpstr>Caracterização do município</vt:lpstr>
      <vt:lpstr>CARACTERIZAÇÃO DO MUNICÍPIO:</vt:lpstr>
      <vt:lpstr>Caracterização da unidade</vt:lpstr>
      <vt:lpstr>objetivos</vt:lpstr>
      <vt:lpstr>Objetivos Específicos </vt:lpstr>
      <vt:lpstr>Objetivos específicos:</vt:lpstr>
      <vt:lpstr>metodologia</vt:lpstr>
      <vt:lpstr>Metodologia – ações realizadas:</vt:lpstr>
      <vt:lpstr>Metodologia:</vt:lpstr>
      <vt:lpstr>metodologia: </vt:lpstr>
      <vt:lpstr>LOGÍSTICA </vt:lpstr>
      <vt:lpstr>Estratificação de risco:</vt:lpstr>
      <vt:lpstr>RESULTADOS</vt:lpstr>
      <vt:lpstr>RESULTADOS:</vt:lpstr>
      <vt:lpstr>resultados:</vt:lpstr>
      <vt:lpstr>Resultados:</vt:lpstr>
      <vt:lpstr>Resultados:</vt:lpstr>
      <vt:lpstr>RESULTADOS:</vt:lpstr>
      <vt:lpstr>Resultados:</vt:lpstr>
      <vt:lpstr>RESULTADOS:</vt:lpstr>
      <vt:lpstr>RESULTADOS:</vt:lpstr>
      <vt:lpstr>RESULTADOS:</vt:lpstr>
      <vt:lpstr>RESULTADOS</vt:lpstr>
      <vt:lpstr>RESULTADOS:</vt:lpstr>
      <vt:lpstr>RESULTADOS:</vt:lpstr>
      <vt:lpstr>resultados:</vt:lpstr>
      <vt:lpstr>DISCUSSÃO</vt:lpstr>
      <vt:lpstr>DISCUSSÃO:</vt:lpstr>
      <vt:lpstr>Discussão:</vt:lpstr>
      <vt:lpstr>Discussão: </vt:lpstr>
      <vt:lpstr>Discussão: </vt:lpstr>
      <vt:lpstr>Reflexão crítica sobre meu processo de aprendizagem:</vt:lpstr>
      <vt:lpstr>Reflexão crítica sobre meu processo de aprendizagem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INTERVENÇÃO  NO PROGRAMA DE HIPERTENSÃO E DIABETES DA UNIDADE DE SAÚDE DA FAMÍLIA SÃO JUDAS TADEU-LAURO DE FREITAS - BA</dc:title>
  <dc:creator>BIA</dc:creator>
  <cp:lastModifiedBy>BIA</cp:lastModifiedBy>
  <cp:revision>52</cp:revision>
  <dcterms:created xsi:type="dcterms:W3CDTF">2013-09-09T22:02:48Z</dcterms:created>
  <dcterms:modified xsi:type="dcterms:W3CDTF">2013-09-17T23:12:28Z</dcterms:modified>
</cp:coreProperties>
</file>