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67" r:id="rId6"/>
    <p:sldId id="258" r:id="rId7"/>
    <p:sldId id="278" r:id="rId8"/>
    <p:sldId id="259" r:id="rId9"/>
    <p:sldId id="260" r:id="rId10"/>
    <p:sldId id="275" r:id="rId11"/>
    <p:sldId id="274" r:id="rId12"/>
    <p:sldId id="262" r:id="rId13"/>
    <p:sldId id="263" r:id="rId14"/>
    <p:sldId id="273" r:id="rId15"/>
    <p:sldId id="268" r:id="rId16"/>
    <p:sldId id="269" r:id="rId17"/>
    <p:sldId id="272" r:id="rId18"/>
    <p:sldId id="276" r:id="rId19"/>
    <p:sldId id="277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4660"/>
  </p:normalViewPr>
  <p:slideViewPr>
    <p:cSldViewPr>
      <p:cViewPr varScale="1">
        <p:scale>
          <a:sx n="86" d="100"/>
          <a:sy n="86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\Desktop\EaD\Turma%204\Vanessa\vanessa%20semana%201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\Desktop\EaD\Turma%204\Vanessa\vanessa%20semana%201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\Desktop\EaD\Turma%204\Vanessa\vanessa%20semana%201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\Desktop\EaD\Turma%204\Vanessa\vanessa%20semana%201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\Desktop\EaD\Turma%204\Vanessa\vanessa%20semana%201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\Desktop\EaD\Turma%204\Vanessa\vanessa%20semana%201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\Desktop\EaD\Turma%204\Vanessa\vanessa%20semana%201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\Desktop\EaD\Turma%204\Vanessa\vanessa%20semana%2012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\Desktop\EaD\Turma%204\Vanessa\vanessa%20semana%2012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\Downloads\vanessa%20semana%2012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0.28037383177570113</c:v>
                </c:pt>
                <c:pt idx="1">
                  <c:v>0.6261682242990656</c:v>
                </c:pt>
                <c:pt idx="2">
                  <c:v>0.95327102803738362</c:v>
                </c:pt>
              </c:numCache>
            </c:numRef>
          </c:val>
        </c:ser>
        <c:gapWidth val="100"/>
        <c:overlap val="-24"/>
        <c:axId val="51060096"/>
        <c:axId val="53642368"/>
      </c:barChart>
      <c:catAx>
        <c:axId val="510600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/>
          <a:lstStyle/>
          <a:p>
            <a:pPr>
              <a:defRPr/>
            </a:pPr>
            <a:endParaRPr lang="pt-BR"/>
          </a:p>
        </c:txPr>
        <c:crossAx val="53642368"/>
        <c:crosses val="autoZero"/>
        <c:auto val="1"/>
        <c:lblAlgn val="ctr"/>
        <c:lblOffset val="100"/>
      </c:catAx>
      <c:valAx>
        <c:axId val="53642368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/>
          <a:lstStyle/>
          <a:p>
            <a:pPr>
              <a:defRPr/>
            </a:pPr>
            <a:endParaRPr lang="pt-BR"/>
          </a:p>
        </c:txPr>
        <c:crossAx val="510600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500">
          <a:solidFill>
            <a:schemeClr val="tx1"/>
          </a:solidFill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Indicadores!$R$43</c:f>
              <c:strCache>
                <c:ptCount val="1"/>
                <c:pt idx="0">
                  <c:v>Proporção de diabéticos com avaliação odontológica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Indicadores!$S$42:$U$42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Indicadores!$S$43:$U$43</c:f>
              <c:numCache>
                <c:formatCode>0.0%</c:formatCode>
                <c:ptCount val="3"/>
                <c:pt idx="0">
                  <c:v>0.2</c:v>
                </c:pt>
                <c:pt idx="1">
                  <c:v>0.31343283582089604</c:v>
                </c:pt>
                <c:pt idx="2">
                  <c:v>0.35294117647058826</c:v>
                </c:pt>
              </c:numCache>
            </c:numRef>
          </c:val>
        </c:ser>
        <c:axId val="67070976"/>
        <c:axId val="67593728"/>
      </c:barChart>
      <c:catAx>
        <c:axId val="67070976"/>
        <c:scaling>
          <c:orientation val="minMax"/>
        </c:scaling>
        <c:axPos val="b"/>
        <c:numFmt formatCode="General" sourceLinked="1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7593728"/>
        <c:crosses val="autoZero"/>
        <c:auto val="1"/>
        <c:lblAlgn val="ctr"/>
        <c:lblOffset val="100"/>
      </c:catAx>
      <c:valAx>
        <c:axId val="67593728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70709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500">
          <a:solidFill>
            <a:schemeClr val="tx1"/>
          </a:solidFill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0.1751592356687898</c:v>
                </c:pt>
                <c:pt idx="1">
                  <c:v>0.50318471337579662</c:v>
                </c:pt>
                <c:pt idx="2">
                  <c:v>0.79936305732484081</c:v>
                </c:pt>
              </c:numCache>
            </c:numRef>
          </c:val>
        </c:ser>
        <c:axId val="37089664"/>
        <c:axId val="37091200"/>
      </c:barChart>
      <c:catAx>
        <c:axId val="370896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/>
          <a:lstStyle/>
          <a:p>
            <a:pPr>
              <a:defRPr/>
            </a:pPr>
            <a:endParaRPr lang="pt-BR"/>
          </a:p>
        </c:txPr>
        <c:crossAx val="37091200"/>
        <c:crosses val="autoZero"/>
        <c:auto val="1"/>
        <c:lblAlgn val="ctr"/>
        <c:lblOffset val="100"/>
      </c:catAx>
      <c:valAx>
        <c:axId val="37091200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/>
          <a:lstStyle/>
          <a:p>
            <a:pPr>
              <a:defRPr/>
            </a:pPr>
            <a:endParaRPr lang="pt-BR"/>
          </a:p>
        </c:txPr>
        <c:crossAx val="37089664"/>
        <c:crosses val="autoZero"/>
        <c:crossBetween val="between"/>
        <c:majorUnit val="0.2"/>
        <c:minorUnit val="0.2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500">
          <a:solidFill>
            <a:schemeClr val="tx1"/>
          </a:solidFill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0.9272727272727268</c:v>
                </c:pt>
                <c:pt idx="1">
                  <c:v>0.98101265822784767</c:v>
                </c:pt>
                <c:pt idx="2">
                  <c:v>0.99203187250996061</c:v>
                </c:pt>
              </c:numCache>
            </c:numRef>
          </c:val>
        </c:ser>
        <c:gapWidth val="100"/>
        <c:overlap val="-24"/>
        <c:axId val="38171776"/>
        <c:axId val="38173312"/>
      </c:barChart>
      <c:catAx>
        <c:axId val="38171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8173312"/>
        <c:crosses val="autoZero"/>
        <c:auto val="1"/>
        <c:lblAlgn val="ctr"/>
        <c:lblOffset val="100"/>
      </c:catAx>
      <c:valAx>
        <c:axId val="38173312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81717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500">
          <a:solidFill>
            <a:schemeClr val="tx1"/>
          </a:solidFill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Indicadores!$R$15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Indicadores!$S$14:$U$14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Indicadores!$S$15:$U$15</c:f>
              <c:numCache>
                <c:formatCode>0.0%</c:formatCode>
                <c:ptCount val="3"/>
                <c:pt idx="0">
                  <c:v>0.96666666666666667</c:v>
                </c:pt>
                <c:pt idx="1">
                  <c:v>0.97014925373134364</c:v>
                </c:pt>
                <c:pt idx="2">
                  <c:v>0.99019607843137269</c:v>
                </c:pt>
              </c:numCache>
            </c:numRef>
          </c:val>
        </c:ser>
        <c:axId val="38200832"/>
        <c:axId val="38202368"/>
      </c:barChart>
      <c:catAx>
        <c:axId val="38200832"/>
        <c:scaling>
          <c:orientation val="minMax"/>
        </c:scaling>
        <c:axPos val="b"/>
        <c:numFmt formatCode="General" sourceLinked="1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8202368"/>
        <c:crosses val="autoZero"/>
        <c:auto val="1"/>
        <c:lblAlgn val="ctr"/>
        <c:lblOffset val="100"/>
      </c:catAx>
      <c:valAx>
        <c:axId val="38202368"/>
        <c:scaling>
          <c:orientation val="minMax"/>
          <c:max val="1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820083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500">
          <a:solidFill>
            <a:schemeClr val="tx1"/>
          </a:solidFill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23755427883899422"/>
          <c:y val="0.10552736938694054"/>
          <c:w val="0.71366272541821596"/>
          <c:h val="0.6832867335728128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hipertensos com os exames complementares  em dia de acordo com o protocolo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Indicadores!$D$19:$F$19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Indicadores!$D$20:$F$20</c:f>
              <c:numCache>
                <c:formatCode>0.0%</c:formatCode>
                <c:ptCount val="3"/>
                <c:pt idx="0">
                  <c:v>0.67272727272727328</c:v>
                </c:pt>
                <c:pt idx="1">
                  <c:v>0.71518987341772211</c:v>
                </c:pt>
                <c:pt idx="2">
                  <c:v>0.95219123505976144</c:v>
                </c:pt>
              </c:numCache>
            </c:numRef>
          </c:val>
        </c:ser>
        <c:axId val="38209792"/>
        <c:axId val="38240256"/>
      </c:barChart>
      <c:catAx>
        <c:axId val="38209792"/>
        <c:scaling>
          <c:orientation val="minMax"/>
        </c:scaling>
        <c:axPos val="b"/>
        <c:numFmt formatCode="General" sourceLinked="1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8240256"/>
        <c:crosses val="autoZero"/>
        <c:auto val="1"/>
        <c:lblAlgn val="ctr"/>
        <c:lblOffset val="100"/>
      </c:catAx>
      <c:valAx>
        <c:axId val="382402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82097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500">
          <a:solidFill>
            <a:schemeClr val="tx1"/>
          </a:solidFill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Indicadores!$R$20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Indicadores!$S$19:$U$19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Indicadores!$S$20:$U$20</c:f>
              <c:numCache>
                <c:formatCode>0.0%</c:formatCode>
                <c:ptCount val="3"/>
                <c:pt idx="0">
                  <c:v>0.7000000000000004</c:v>
                </c:pt>
                <c:pt idx="1">
                  <c:v>0.77611940298507542</c:v>
                </c:pt>
                <c:pt idx="2">
                  <c:v>0.93137254901960731</c:v>
                </c:pt>
              </c:numCache>
            </c:numRef>
          </c:val>
        </c:ser>
        <c:axId val="38267520"/>
        <c:axId val="53678464"/>
      </c:barChart>
      <c:catAx>
        <c:axId val="38267520"/>
        <c:scaling>
          <c:orientation val="minMax"/>
        </c:scaling>
        <c:axPos val="b"/>
        <c:numFmt formatCode="General" sourceLinked="1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3678464"/>
        <c:crosses val="autoZero"/>
        <c:auto val="1"/>
        <c:lblAlgn val="ctr"/>
        <c:lblOffset val="100"/>
      </c:catAx>
      <c:valAx>
        <c:axId val="536784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826752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500">
          <a:solidFill>
            <a:schemeClr val="tx1"/>
          </a:solidFill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Indicadores!$D$36:$F$36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Indicadores!$D$37:$F$37</c:f>
              <c:numCache>
                <c:formatCode>0.0%</c:formatCode>
                <c:ptCount val="3"/>
                <c:pt idx="0">
                  <c:v>0.36363636363636381</c:v>
                </c:pt>
                <c:pt idx="1">
                  <c:v>0.518987341772151</c:v>
                </c:pt>
                <c:pt idx="2">
                  <c:v>0.59760956175298741</c:v>
                </c:pt>
              </c:numCache>
            </c:numRef>
          </c:val>
        </c:ser>
        <c:axId val="53685632"/>
        <c:axId val="53703808"/>
      </c:barChart>
      <c:catAx>
        <c:axId val="53685632"/>
        <c:scaling>
          <c:orientation val="minMax"/>
        </c:scaling>
        <c:axPos val="b"/>
        <c:numFmt formatCode="General" sourceLinked="1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3703808"/>
        <c:crosses val="autoZero"/>
        <c:auto val="1"/>
        <c:lblAlgn val="ctr"/>
        <c:lblOffset val="100"/>
      </c:catAx>
      <c:valAx>
        <c:axId val="53703808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368563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500">
          <a:solidFill>
            <a:schemeClr val="tx1"/>
          </a:solidFill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Indicadores!$R$37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Indicadores!$S$36:$U$36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Indicadores!$S$37:$U$37</c:f>
              <c:numCache>
                <c:formatCode>0.0%</c:formatCode>
                <c:ptCount val="3"/>
                <c:pt idx="0">
                  <c:v>0.5</c:v>
                </c:pt>
                <c:pt idx="1">
                  <c:v>0.59701492537313428</c:v>
                </c:pt>
                <c:pt idx="2">
                  <c:v>0.6372549019607846</c:v>
                </c:pt>
              </c:numCache>
            </c:numRef>
          </c:val>
        </c:ser>
        <c:axId val="53731328"/>
        <c:axId val="53732864"/>
      </c:barChart>
      <c:catAx>
        <c:axId val="53731328"/>
        <c:scaling>
          <c:orientation val="minMax"/>
        </c:scaling>
        <c:axPos val="b"/>
        <c:numFmt formatCode="General" sourceLinked="1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3732864"/>
        <c:crosses val="autoZero"/>
        <c:auto val="1"/>
        <c:lblAlgn val="ctr"/>
        <c:lblOffset val="100"/>
      </c:catAx>
      <c:valAx>
        <c:axId val="53732864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37313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500">
          <a:solidFill>
            <a:schemeClr val="tx1"/>
          </a:solidFill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'[vanessa semana 12 (2).xls]Indicadores'!$C$43</c:f>
              <c:strCache>
                <c:ptCount val="1"/>
                <c:pt idx="0">
                  <c:v>Proporção de hipertensos com avaliação odontológica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'[vanessa semana 12 (2).xls]Indicadores'!$D$42:$F$42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'[vanessa semana 12 (2).xls]Indicadores'!$D$43:$F$43</c:f>
              <c:numCache>
                <c:formatCode>0.0%</c:formatCode>
                <c:ptCount val="3"/>
                <c:pt idx="0">
                  <c:v>0.23636363636363636</c:v>
                </c:pt>
                <c:pt idx="1">
                  <c:v>0.379746835443038</c:v>
                </c:pt>
                <c:pt idx="2">
                  <c:v>0.36254980079681282</c:v>
                </c:pt>
              </c:numCache>
            </c:numRef>
          </c:val>
        </c:ser>
        <c:axId val="57364480"/>
        <c:axId val="57366016"/>
      </c:barChart>
      <c:catAx>
        <c:axId val="57364480"/>
        <c:scaling>
          <c:orientation val="minMax"/>
        </c:scaling>
        <c:axPos val="b"/>
        <c:numFmt formatCode="General" sourceLinked="1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7366016"/>
        <c:crosses val="autoZero"/>
        <c:auto val="1"/>
        <c:lblAlgn val="ctr"/>
        <c:lblOffset val="100"/>
      </c:catAx>
      <c:valAx>
        <c:axId val="57366016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7364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500"/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25D-8959-41FB-B89E-69C8F24F8712}" type="datetimeFigureOut">
              <a:rPr lang="pt-BR" smtClean="0"/>
              <a:pPr/>
              <a:t>26/02/2014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5435-3B93-4E74-ABBB-16F68C31A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25D-8959-41FB-B89E-69C8F24F8712}" type="datetimeFigureOut">
              <a:rPr lang="pt-BR" smtClean="0"/>
              <a:pPr/>
              <a:t>26/02/2014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5435-3B93-4E74-ABBB-16F68C31A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25D-8959-41FB-B89E-69C8F24F8712}" type="datetimeFigureOut">
              <a:rPr lang="pt-BR" smtClean="0"/>
              <a:pPr/>
              <a:t>26/02/2014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5435-3B93-4E74-ABBB-16F68C31A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25D-8959-41FB-B89E-69C8F24F8712}" type="datetimeFigureOut">
              <a:rPr lang="pt-BR" smtClean="0"/>
              <a:pPr/>
              <a:t>26/02/2014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5435-3B93-4E74-ABBB-16F68C31A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25D-8959-41FB-B89E-69C8F24F8712}" type="datetimeFigureOut">
              <a:rPr lang="pt-BR" smtClean="0"/>
              <a:pPr/>
              <a:t>26/02/2014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5435-3B93-4E74-ABBB-16F68C31A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25D-8959-41FB-B89E-69C8F24F8712}" type="datetimeFigureOut">
              <a:rPr lang="pt-BR" smtClean="0"/>
              <a:pPr/>
              <a:t>26/02/2014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5435-3B93-4E74-ABBB-16F68C31A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25D-8959-41FB-B89E-69C8F24F8712}" type="datetimeFigureOut">
              <a:rPr lang="pt-BR" smtClean="0"/>
              <a:pPr/>
              <a:t>26/02/2014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5435-3B93-4E74-ABBB-16F68C31A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25D-8959-41FB-B89E-69C8F24F8712}" type="datetimeFigureOut">
              <a:rPr lang="pt-BR" smtClean="0"/>
              <a:pPr/>
              <a:t>26/02/2014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5435-3B93-4E74-ABBB-16F68C31A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25D-8959-41FB-B89E-69C8F24F8712}" type="datetimeFigureOut">
              <a:rPr lang="pt-BR" smtClean="0"/>
              <a:pPr/>
              <a:t>26/02/2014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5435-3B93-4E74-ABBB-16F68C31A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25D-8959-41FB-B89E-69C8F24F8712}" type="datetimeFigureOut">
              <a:rPr lang="pt-BR" smtClean="0"/>
              <a:pPr/>
              <a:t>26/02/2014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5435-3B93-4E74-ABBB-16F68C31A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25D-8959-41FB-B89E-69C8F24F8712}" type="datetimeFigureOut">
              <a:rPr lang="pt-BR" smtClean="0"/>
              <a:pPr/>
              <a:t>26/02/2014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5435-3B93-4E74-ABBB-16F68C31A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4625D-8959-41FB-B89E-69C8F24F8712}" type="datetimeFigureOut">
              <a:rPr lang="pt-BR" smtClean="0"/>
              <a:pPr/>
              <a:t>26/02/2014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35435-3B93-4E74-ABBB-16F68C31AA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 l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6336704" cy="2232248"/>
          </a:xfrm>
        </p:spPr>
        <p:txBody>
          <a:bodyPr>
            <a:noAutofit/>
          </a:bodyPr>
          <a:lstStyle/>
          <a:p>
            <a:r>
              <a:rPr lang="pt-BR" sz="3600" dirty="0" smtClean="0"/>
              <a:t>Melhorias na atenção à saúde de usuários portadores de Hipertensão e/ou Diabetes da USF Rocas – Natal, RN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5105400"/>
            <a:ext cx="6400800" cy="1752600"/>
          </a:xfrm>
        </p:spPr>
        <p:txBody>
          <a:bodyPr/>
          <a:lstStyle/>
          <a:p>
            <a:endParaRPr lang="pt-BR" sz="2400" dirty="0" smtClean="0"/>
          </a:p>
          <a:p>
            <a:r>
              <a:rPr lang="pt-BR" sz="2400" dirty="0" smtClean="0"/>
              <a:t>Vanessa da Nóbrega Vilela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l="2190" t="620" r="1314" b="14870"/>
          <a:stretch>
            <a:fillRect/>
          </a:stretch>
        </p:blipFill>
        <p:spPr bwMode="auto">
          <a:xfrm>
            <a:off x="1547664" y="620688"/>
            <a:ext cx="5760640" cy="3561294"/>
          </a:xfrm>
          <a:prstGeom prst="rect">
            <a:avLst/>
          </a:prstGeom>
          <a:noFill/>
        </p:spPr>
      </p:pic>
      <p:pic>
        <p:nvPicPr>
          <p:cNvPr id="3" name="Imagem 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25" r="975" b="35923"/>
          <a:stretch>
            <a:fillRect/>
          </a:stretch>
        </p:blipFill>
        <p:spPr bwMode="auto">
          <a:xfrm>
            <a:off x="1619672" y="4365104"/>
            <a:ext cx="5813928" cy="1800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b="43971"/>
          <a:stretch/>
        </p:blipFill>
        <p:spPr bwMode="auto">
          <a:xfrm>
            <a:off x="1619672" y="3861048"/>
            <a:ext cx="5904656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6" name="Imagem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b="58097"/>
          <a:stretch/>
        </p:blipFill>
        <p:spPr bwMode="auto">
          <a:xfrm rot="21600000">
            <a:off x="971600" y="2132856"/>
            <a:ext cx="6915150" cy="1433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8" name="Imagem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b="58040"/>
          <a:stretch/>
        </p:blipFill>
        <p:spPr bwMode="auto">
          <a:xfrm rot="21600000">
            <a:off x="395536" y="620688"/>
            <a:ext cx="8267700" cy="1276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</a:t>
            </a:r>
            <a:r>
              <a:rPr lang="pt-BR" dirty="0" smtClean="0"/>
              <a:t>etas </a:t>
            </a:r>
            <a:r>
              <a:rPr lang="pt-BR" dirty="0" smtClean="0"/>
              <a:t>e </a:t>
            </a:r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pt-BR" dirty="0" smtClean="0"/>
              <a:t>Meta </a:t>
            </a:r>
            <a:r>
              <a:rPr lang="pt-BR" dirty="0" smtClean="0"/>
              <a:t>1: Cadastrar 60% dos hipertensos e 80% dos diabéticos </a:t>
            </a:r>
            <a:r>
              <a:rPr lang="pt-BR" dirty="0" smtClean="0"/>
              <a:t>(inicialmente </a:t>
            </a:r>
            <a:r>
              <a:rPr lang="pt-BR" dirty="0" smtClean="0"/>
              <a:t>≈ 40% </a:t>
            </a:r>
            <a:r>
              <a:rPr lang="pt-BR" dirty="0" smtClean="0"/>
              <a:t>H e </a:t>
            </a:r>
            <a:r>
              <a:rPr lang="pt-BR" dirty="0" smtClean="0"/>
              <a:t>60% D</a:t>
            </a:r>
            <a:r>
              <a:rPr lang="pt-BR" dirty="0" smtClean="0"/>
              <a:t>)</a:t>
            </a:r>
            <a:endParaRPr lang="pt-BR" dirty="0" smtClean="0"/>
          </a:p>
          <a:p>
            <a:pPr lvl="1"/>
            <a:r>
              <a:rPr lang="pt-BR" dirty="0" smtClean="0"/>
              <a:t>Resultado </a:t>
            </a:r>
            <a:r>
              <a:rPr lang="pt-BR" dirty="0" smtClean="0"/>
              <a:t>1: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    </a:t>
            </a:r>
            <a:r>
              <a:rPr lang="pt-BR" sz="2800" dirty="0" smtClean="0"/>
              <a:t>79,9</a:t>
            </a:r>
            <a:r>
              <a:rPr lang="pt-BR" sz="2800" dirty="0" smtClean="0"/>
              <a:t>% de hipertensos e 95,3% de diabéticos cadastrados (meta superada) 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5" name="Chart 11"/>
          <p:cNvGraphicFramePr/>
          <p:nvPr/>
        </p:nvGraphicFramePr>
        <p:xfrm>
          <a:off x="4572000" y="3284984"/>
          <a:ext cx="316835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1"/>
          <p:cNvGraphicFramePr/>
          <p:nvPr/>
        </p:nvGraphicFramePr>
        <p:xfrm>
          <a:off x="971600" y="3284984"/>
          <a:ext cx="302433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Meta </a:t>
            </a:r>
            <a:r>
              <a:rPr lang="pt-BR" dirty="0" smtClean="0"/>
              <a:t>2: Buscar 100% dos faltosos às consultas na unidade. Busca ativa não era realizada anteriormente.</a:t>
            </a:r>
          </a:p>
          <a:p>
            <a:pPr lvl="1"/>
            <a:r>
              <a:rPr lang="pt-BR" dirty="0" smtClean="0"/>
              <a:t>Resultado 2: meta atingida a partir do 2º mês da intervenção</a:t>
            </a:r>
            <a:r>
              <a:rPr lang="pt-BR" dirty="0" smtClean="0"/>
              <a:t>.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Meta 3.1: exame clínico apropriado em 100% dos usuários do programa. (Não havia </a:t>
            </a:r>
            <a:r>
              <a:rPr lang="pt-BR" dirty="0" smtClean="0"/>
              <a:t>esse dado) </a:t>
            </a:r>
            <a:endParaRPr lang="pt-BR" dirty="0" smtClean="0"/>
          </a:p>
          <a:p>
            <a:pPr lvl="1"/>
            <a:r>
              <a:rPr lang="pt-BR" dirty="0" smtClean="0"/>
              <a:t>Resultado </a:t>
            </a:r>
            <a:r>
              <a:rPr lang="pt-BR" dirty="0" smtClean="0"/>
              <a:t>3.1</a:t>
            </a:r>
            <a:r>
              <a:rPr lang="pt-BR" dirty="0" smtClean="0"/>
              <a:t>: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>
              <a:buNone/>
            </a:pPr>
            <a:r>
              <a:rPr lang="pt-BR" dirty="0" smtClean="0"/>
              <a:t>99,2% de </a:t>
            </a:r>
            <a:r>
              <a:rPr lang="pt-BR" dirty="0" smtClean="0"/>
              <a:t>H</a:t>
            </a:r>
            <a:r>
              <a:rPr lang="pt-BR" dirty="0" smtClean="0"/>
              <a:t> </a:t>
            </a:r>
            <a:r>
              <a:rPr lang="pt-BR" dirty="0" smtClean="0"/>
              <a:t>e 99% de </a:t>
            </a:r>
            <a:r>
              <a:rPr lang="pt-BR" dirty="0" smtClean="0"/>
              <a:t>D </a:t>
            </a:r>
            <a:r>
              <a:rPr lang="pt-BR" dirty="0" smtClean="0"/>
              <a:t>com exame clínico em dia ao final da intervenção (meta atingida)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Chart 12"/>
          <p:cNvGraphicFramePr/>
          <p:nvPr/>
        </p:nvGraphicFramePr>
        <p:xfrm>
          <a:off x="1115616" y="3356992"/>
          <a:ext cx="309634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3"/>
          <p:cNvGraphicFramePr/>
          <p:nvPr/>
        </p:nvGraphicFramePr>
        <p:xfrm>
          <a:off x="4716016" y="3356992"/>
          <a:ext cx="309634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Meta 3.2: </a:t>
            </a:r>
            <a:r>
              <a:rPr lang="pt-BR" dirty="0" smtClean="0"/>
              <a:t>exames </a:t>
            </a:r>
            <a:r>
              <a:rPr lang="pt-BR" dirty="0" smtClean="0"/>
              <a:t>complementares de acordo com o protocolo (Não havia </a:t>
            </a:r>
            <a:r>
              <a:rPr lang="pt-BR" dirty="0" smtClean="0"/>
              <a:t>esse dado)</a:t>
            </a:r>
            <a:endParaRPr lang="pt-BR" dirty="0" smtClean="0"/>
          </a:p>
          <a:p>
            <a:pPr lvl="1"/>
            <a:r>
              <a:rPr lang="pt-BR" dirty="0" smtClean="0"/>
              <a:t>Resultado 3.2</a:t>
            </a:r>
            <a:r>
              <a:rPr lang="pt-BR" dirty="0" smtClean="0"/>
              <a:t>:</a:t>
            </a:r>
            <a:endParaRPr lang="pt-BR" sz="3000" dirty="0" smtClean="0"/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   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 </a:t>
            </a:r>
            <a:r>
              <a:rPr lang="pt-BR" sz="2800" dirty="0" smtClean="0"/>
              <a:t>95,2% de hipertensos e 93,1% de diabéticos com exames complementares em dia. </a:t>
            </a:r>
            <a:endParaRPr lang="pt-BR" dirty="0"/>
          </a:p>
        </p:txBody>
      </p:sp>
      <p:graphicFrame>
        <p:nvGraphicFramePr>
          <p:cNvPr id="4" name="Chart 14"/>
          <p:cNvGraphicFramePr/>
          <p:nvPr/>
        </p:nvGraphicFramePr>
        <p:xfrm>
          <a:off x="1043608" y="3284984"/>
          <a:ext cx="295232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5"/>
          <p:cNvGraphicFramePr/>
          <p:nvPr/>
        </p:nvGraphicFramePr>
        <p:xfrm>
          <a:off x="4644008" y="3284984"/>
          <a:ext cx="3024336" cy="180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Meta 3.3: </a:t>
            </a:r>
            <a:r>
              <a:rPr lang="pt-BR" dirty="0" smtClean="0"/>
              <a:t>100% de prescrição </a:t>
            </a:r>
            <a:r>
              <a:rPr lang="pt-BR" dirty="0" smtClean="0"/>
              <a:t>de medicamentos da farmácia </a:t>
            </a:r>
            <a:r>
              <a:rPr lang="pt-BR" dirty="0" smtClean="0"/>
              <a:t>popular</a:t>
            </a:r>
            <a:endParaRPr lang="pt-BR" dirty="0" smtClean="0"/>
          </a:p>
          <a:p>
            <a:pPr lvl="1"/>
            <a:r>
              <a:rPr lang="pt-BR" dirty="0" smtClean="0"/>
              <a:t>Resultado 3.2: meta </a:t>
            </a:r>
            <a:r>
              <a:rPr lang="pt-BR" dirty="0" smtClean="0"/>
              <a:t>atingida</a:t>
            </a:r>
          </a:p>
          <a:p>
            <a:r>
              <a:rPr lang="pt-BR" dirty="0" smtClean="0"/>
              <a:t>Meta 4: Manter ficha de acompanhamento de 100% </a:t>
            </a:r>
            <a:r>
              <a:rPr lang="pt-BR" dirty="0" smtClean="0"/>
              <a:t>dos usuários do programa</a:t>
            </a:r>
            <a:endParaRPr lang="pt-BR" dirty="0" smtClean="0"/>
          </a:p>
          <a:p>
            <a:pPr lvl="1">
              <a:buNone/>
            </a:pPr>
            <a:r>
              <a:rPr lang="pt-BR" dirty="0" smtClean="0"/>
              <a:t>(Não </a:t>
            </a:r>
            <a:r>
              <a:rPr lang="pt-BR" dirty="0" smtClean="0"/>
              <a:t>havia ficha específica </a:t>
            </a:r>
            <a:r>
              <a:rPr lang="pt-BR" dirty="0" smtClean="0"/>
              <a:t>para esse acompanhamento </a:t>
            </a:r>
            <a:r>
              <a:rPr lang="pt-BR" dirty="0" smtClean="0"/>
              <a:t>→ falha </a:t>
            </a:r>
            <a:r>
              <a:rPr lang="pt-BR" dirty="0" smtClean="0"/>
              <a:t>estatística)</a:t>
            </a:r>
            <a:endParaRPr lang="pt-BR" dirty="0" smtClean="0"/>
          </a:p>
          <a:p>
            <a:pPr lvl="1"/>
            <a:r>
              <a:rPr lang="pt-BR" dirty="0" smtClean="0"/>
              <a:t>Resultado 4: meta atingida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Meta 5: E</a:t>
            </a:r>
            <a:r>
              <a:rPr lang="pt-BR" dirty="0" smtClean="0"/>
              <a:t>stratificar </a:t>
            </a:r>
            <a:r>
              <a:rPr lang="pt-BR" dirty="0" smtClean="0"/>
              <a:t>do risco cardiovascular em 50 % dos hipertensos e diabéticos. (Não era feita inicialmente</a:t>
            </a:r>
            <a:r>
              <a:rPr lang="pt-BR" dirty="0" smtClean="0"/>
              <a:t>)</a:t>
            </a:r>
            <a:endParaRPr lang="pt-BR" dirty="0" smtClean="0"/>
          </a:p>
          <a:p>
            <a:pPr lvl="1"/>
            <a:r>
              <a:rPr lang="pt-BR" dirty="0" smtClean="0"/>
              <a:t>Resultado </a:t>
            </a:r>
            <a:r>
              <a:rPr lang="pt-BR" dirty="0" smtClean="0"/>
              <a:t>5: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>
              <a:buNone/>
            </a:pPr>
            <a:r>
              <a:rPr lang="pt-BR" dirty="0" smtClean="0"/>
              <a:t>59,8% de hipertensos e 63,7% de diabéticos com estratificação de risco cardiovascular (meta superada). </a:t>
            </a:r>
          </a:p>
          <a:p>
            <a:pPr lvl="1"/>
            <a:endParaRPr lang="pt-BR" dirty="0"/>
          </a:p>
        </p:txBody>
      </p:sp>
      <p:graphicFrame>
        <p:nvGraphicFramePr>
          <p:cNvPr id="4" name="Chart 17"/>
          <p:cNvGraphicFramePr/>
          <p:nvPr/>
        </p:nvGraphicFramePr>
        <p:xfrm>
          <a:off x="1331640" y="3429000"/>
          <a:ext cx="273630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8"/>
          <p:cNvGraphicFramePr/>
          <p:nvPr/>
        </p:nvGraphicFramePr>
        <p:xfrm>
          <a:off x="4788024" y="3429000"/>
          <a:ext cx="2664296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pt-BR" dirty="0" smtClean="0"/>
              <a:t>Meta 6.1: Garantir avaliação odontológica a 50% dos hipertensos e diabéticos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Resultado 6:</a:t>
            </a:r>
            <a:endParaRPr lang="pt-BR" dirty="0" smtClean="0"/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 </a:t>
            </a:r>
            <a:r>
              <a:rPr lang="pt-BR" sz="2800" dirty="0" smtClean="0"/>
              <a:t>  36% dos usuários com avaliação odontológica (meta não atingida)</a:t>
            </a:r>
            <a:endParaRPr lang="pt-BR" sz="2800" dirty="0" smtClean="0"/>
          </a:p>
          <a:p>
            <a:endParaRPr lang="pt-BR" dirty="0"/>
          </a:p>
        </p:txBody>
      </p:sp>
      <p:graphicFrame>
        <p:nvGraphicFramePr>
          <p:cNvPr id="4" name="Chart 9"/>
          <p:cNvGraphicFramePr/>
          <p:nvPr/>
        </p:nvGraphicFramePr>
        <p:xfrm>
          <a:off x="1043608" y="3212976"/>
          <a:ext cx="3096344" cy="1872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9"/>
          <p:cNvGraphicFramePr/>
          <p:nvPr/>
        </p:nvGraphicFramePr>
        <p:xfrm>
          <a:off x="4499992" y="3212976"/>
          <a:ext cx="3121571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Meta 6.2: Garantir orientação nutricional sobre alimentação </a:t>
            </a:r>
            <a:r>
              <a:rPr lang="pt-BR" dirty="0" smtClean="0"/>
              <a:t>saudável</a:t>
            </a:r>
            <a:endParaRPr lang="pt-BR" dirty="0" smtClean="0"/>
          </a:p>
          <a:p>
            <a:r>
              <a:rPr lang="pt-BR" dirty="0" smtClean="0"/>
              <a:t>Meta 6.3: Garantir orientação em relação à prática de atividade física </a:t>
            </a:r>
            <a:r>
              <a:rPr lang="pt-BR" dirty="0" smtClean="0"/>
              <a:t>regular</a:t>
            </a:r>
            <a:endParaRPr lang="pt-BR" dirty="0" smtClean="0"/>
          </a:p>
          <a:p>
            <a:r>
              <a:rPr lang="pt-BR" dirty="0" smtClean="0"/>
              <a:t>Meta 6.4: Garantir orientação sobre os riscos do </a:t>
            </a:r>
            <a:r>
              <a:rPr lang="pt-BR" dirty="0" smtClean="0"/>
              <a:t>tabagismo</a:t>
            </a:r>
          </a:p>
          <a:p>
            <a:pPr lvl="1"/>
            <a:r>
              <a:rPr lang="pt-BR" dirty="0" smtClean="0"/>
              <a:t>Resultados: meta atingida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situacional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Município de Natal:</a:t>
            </a:r>
          </a:p>
          <a:p>
            <a:pPr lvl="1"/>
            <a:r>
              <a:rPr lang="pt-BR" dirty="0" smtClean="0"/>
              <a:t>C</a:t>
            </a:r>
            <a:r>
              <a:rPr lang="pt-BR" dirty="0" smtClean="0"/>
              <a:t>apital </a:t>
            </a:r>
            <a:r>
              <a:rPr lang="pt-BR" dirty="0" smtClean="0"/>
              <a:t>do RN, </a:t>
            </a:r>
          </a:p>
          <a:p>
            <a:pPr lvl="1"/>
            <a:r>
              <a:rPr lang="pt-BR" dirty="0" smtClean="0"/>
              <a:t>817.590 habitantes (IBGE 2012)</a:t>
            </a:r>
          </a:p>
          <a:p>
            <a:pPr lvl="1"/>
            <a:r>
              <a:rPr lang="pt-BR" dirty="0" smtClean="0"/>
              <a:t>SMS: 37 (ESF), 14 (UBS), 3 (</a:t>
            </a:r>
            <a:r>
              <a:rPr lang="pt-BR" dirty="0" err="1" smtClean="0"/>
              <a:t>Unid</a:t>
            </a:r>
            <a:r>
              <a:rPr lang="pt-BR" dirty="0" smtClean="0"/>
              <a:t>. Mistas)</a:t>
            </a:r>
          </a:p>
          <a:p>
            <a:pPr lvl="1"/>
            <a:r>
              <a:rPr lang="pt-BR" dirty="0" smtClean="0"/>
              <a:t>116 equipes de ESF: cobertura de 30% </a:t>
            </a:r>
          </a:p>
          <a:p>
            <a:pPr lvl="1"/>
            <a:r>
              <a:rPr lang="pt-BR" dirty="0" smtClean="0"/>
              <a:t>Cinco distritos sanitários: Sul, Leste, Oeste, Norte 1 e Norte 2.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União da equipe multidisciplinar</a:t>
            </a:r>
          </a:p>
          <a:p>
            <a:r>
              <a:rPr lang="pt-BR" dirty="0" smtClean="0"/>
              <a:t>Tratamento integral → promoção à saúde, prevenção de complicações e agravos, controle dos níveis tensionais e glicêmicos, reabilitação de sequelas.</a:t>
            </a:r>
          </a:p>
          <a:p>
            <a:r>
              <a:rPr lang="pt-BR" dirty="0" smtClean="0"/>
              <a:t>Atendimento seguindo protocolos e registros adequados</a:t>
            </a:r>
          </a:p>
          <a:p>
            <a:r>
              <a:rPr lang="pt-BR" dirty="0" smtClean="0"/>
              <a:t>Modelo para outros programas</a:t>
            </a:r>
            <a:endParaRPr lang="pt-BR" dirty="0" smtClean="0"/>
          </a:p>
          <a:p>
            <a:r>
              <a:rPr lang="pt-BR" dirty="0" smtClean="0"/>
              <a:t>Necessidade de maior integração com a Odontologia – flexibilização dos horários. </a:t>
            </a:r>
            <a:endParaRPr lang="pt-BR" dirty="0" smtClean="0"/>
          </a:p>
          <a:p>
            <a:r>
              <a:rPr lang="pt-BR" dirty="0" smtClean="0"/>
              <a:t>Necessidade de apoio da Gestão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 final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Expectativa inicial: qualificação extra em saúde pública</a:t>
            </a:r>
          </a:p>
          <a:p>
            <a:r>
              <a:rPr lang="pt-BR" dirty="0" smtClean="0"/>
              <a:t>Experiência na Atenção Básica através do PROVAB : novo olhar → importância e </a:t>
            </a:r>
            <a:r>
              <a:rPr lang="pt-BR" dirty="0" err="1" smtClean="0"/>
              <a:t>resolutividade</a:t>
            </a:r>
            <a:r>
              <a:rPr lang="pt-BR" dirty="0" smtClean="0"/>
              <a:t>. </a:t>
            </a:r>
          </a:p>
          <a:p>
            <a:r>
              <a:rPr lang="pt-BR" dirty="0" smtClean="0"/>
              <a:t>Busca  do processo de trabalho próximo ao ideal</a:t>
            </a:r>
          </a:p>
          <a:p>
            <a:r>
              <a:rPr lang="pt-BR" dirty="0" smtClean="0"/>
              <a:t>Contribuição para a estruturação da Unidade</a:t>
            </a:r>
          </a:p>
          <a:p>
            <a:r>
              <a:rPr lang="pt-BR" dirty="0" smtClean="0"/>
              <a:t>Aprendizado sobre planejamento </a:t>
            </a:r>
            <a:r>
              <a:rPr lang="pt-BR" dirty="0" smtClean="0"/>
              <a:t>das ações em saúde, organização da demanda espontânea na Estratégia Saúde da Família e a organização do processo de trabalho dos membros da equipe. </a:t>
            </a:r>
            <a:endParaRPr lang="pt-BR" dirty="0" smtClean="0"/>
          </a:p>
          <a:p>
            <a:r>
              <a:rPr lang="pt-BR" dirty="0" smtClean="0"/>
              <a:t>Importância da contra referências para facilitar a coordenação do cuidado pelo médico da família.</a:t>
            </a:r>
            <a:endParaRPr lang="pt-BR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180528" y="5445224"/>
            <a:ext cx="4968552" cy="1143000"/>
          </a:xfrm>
        </p:spPr>
        <p:txBody>
          <a:bodyPr/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Obrigada!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situacional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USF Rocas:</a:t>
            </a:r>
          </a:p>
          <a:p>
            <a:pPr lvl="1"/>
            <a:r>
              <a:rPr lang="pt-BR" dirty="0" smtClean="0"/>
              <a:t>Distrito sanitário Leste</a:t>
            </a:r>
          </a:p>
          <a:p>
            <a:pPr lvl="1"/>
            <a:r>
              <a:rPr lang="pt-BR" dirty="0" smtClean="0"/>
              <a:t>Z</a:t>
            </a:r>
            <a:r>
              <a:rPr lang="pt-BR" dirty="0" smtClean="0"/>
              <a:t>ona </a:t>
            </a:r>
            <a:r>
              <a:rPr lang="pt-BR" dirty="0" smtClean="0"/>
              <a:t>urbana</a:t>
            </a:r>
          </a:p>
          <a:p>
            <a:pPr lvl="1"/>
            <a:r>
              <a:rPr lang="pt-BR" dirty="0" smtClean="0"/>
              <a:t>Á</a:t>
            </a:r>
            <a:r>
              <a:rPr lang="pt-BR" dirty="0" smtClean="0"/>
              <a:t>rea </a:t>
            </a:r>
            <a:r>
              <a:rPr lang="pt-BR" dirty="0" smtClean="0"/>
              <a:t>carente, criminalidade alta</a:t>
            </a:r>
          </a:p>
          <a:p>
            <a:pPr lvl="1"/>
            <a:r>
              <a:rPr lang="pt-BR" dirty="0" smtClean="0"/>
              <a:t>4 equipes de saúde</a:t>
            </a:r>
          </a:p>
          <a:p>
            <a:pPr lvl="2"/>
            <a:r>
              <a:rPr lang="pt-BR" dirty="0" smtClean="0"/>
              <a:t>Equipe 063: 3000 usuários</a:t>
            </a:r>
          </a:p>
          <a:p>
            <a:pPr lvl="5">
              <a:buNone/>
            </a:pPr>
            <a:r>
              <a:rPr lang="pt-BR" dirty="0" smtClean="0"/>
              <a:t>     314 hipertensos ( 40% acompanhados na USF)</a:t>
            </a:r>
          </a:p>
          <a:p>
            <a:pPr lvl="5">
              <a:buNone/>
            </a:pPr>
            <a:r>
              <a:rPr lang="pt-BR" dirty="0" smtClean="0"/>
              <a:t>     107 diabéticos ( 60% acompanhados na USF)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Análise situacional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População envelhecendo</a:t>
            </a:r>
          </a:p>
          <a:p>
            <a:r>
              <a:rPr lang="pt-BR" dirty="0" smtClean="0"/>
              <a:t>Mudança do perfil epidemiológico do país - ↑dos casos de Hipertensão e Diabetes</a:t>
            </a:r>
          </a:p>
          <a:p>
            <a:r>
              <a:rPr lang="pt-BR" dirty="0" smtClean="0"/>
              <a:t>Prevenção primária, prevenção de agravos e tratamento adequado → impacto positivo</a:t>
            </a:r>
          </a:p>
          <a:p>
            <a:r>
              <a:rPr lang="pt-BR" dirty="0" smtClean="0"/>
              <a:t>Necessidade </a:t>
            </a:r>
            <a:r>
              <a:rPr lang="pt-BR" dirty="0" smtClean="0"/>
              <a:t>de reestruturação do programa HIPERDIA na USF Rocas – Natal/RN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situacional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Antes da intervenção:</a:t>
            </a:r>
          </a:p>
          <a:p>
            <a:pPr lvl="1"/>
            <a:r>
              <a:rPr lang="pt-BR" dirty="0" smtClean="0"/>
              <a:t>Maior demanda: Hipertensão e Diabetes</a:t>
            </a:r>
          </a:p>
          <a:p>
            <a:pPr lvl="1"/>
            <a:r>
              <a:rPr lang="pt-BR" dirty="0" smtClean="0"/>
              <a:t>Marcação de consultas: semanal, através da retirada de fichas</a:t>
            </a:r>
          </a:p>
          <a:p>
            <a:pPr lvl="1"/>
            <a:r>
              <a:rPr lang="pt-BR" dirty="0" smtClean="0"/>
              <a:t>Não havia registros sobre periodicidade das consultas nem da solicitação de exames</a:t>
            </a:r>
          </a:p>
          <a:p>
            <a:pPr lvl="1"/>
            <a:r>
              <a:rPr lang="pt-BR" dirty="0" smtClean="0"/>
              <a:t>Não era feita estratificação de risco</a:t>
            </a:r>
          </a:p>
          <a:p>
            <a:pPr lvl="1"/>
            <a:r>
              <a:rPr lang="pt-BR" dirty="0" smtClean="0"/>
              <a:t>Atendimento não seguia protocolos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Geral: Melhorar </a:t>
            </a:r>
            <a:r>
              <a:rPr lang="pt-BR" dirty="0"/>
              <a:t>a atenção </a:t>
            </a:r>
            <a:r>
              <a:rPr lang="pt-BR" dirty="0" smtClean="0"/>
              <a:t>à saúde dos </a:t>
            </a:r>
            <a:r>
              <a:rPr lang="pt-BR" dirty="0"/>
              <a:t>adultos portadores de </a:t>
            </a:r>
            <a:r>
              <a:rPr lang="pt-BR" dirty="0" smtClean="0"/>
              <a:t>Hipertensão Arterial Sistêmica </a:t>
            </a:r>
            <a:r>
              <a:rPr lang="pt-BR" dirty="0"/>
              <a:t>e/ou </a:t>
            </a:r>
            <a:r>
              <a:rPr lang="pt-BR" dirty="0" smtClean="0"/>
              <a:t>Diabetes </a:t>
            </a:r>
            <a:r>
              <a:rPr lang="pt-BR" i="1" dirty="0" err="1" smtClean="0"/>
              <a:t>Mellitus</a:t>
            </a:r>
            <a:r>
              <a:rPr lang="pt-BR" i="1" dirty="0" smtClean="0"/>
              <a:t>.</a:t>
            </a:r>
          </a:p>
          <a:p>
            <a:pPr lvl="1"/>
            <a:r>
              <a:rPr lang="pt-BR" dirty="0" smtClean="0"/>
              <a:t>1</a:t>
            </a:r>
            <a:r>
              <a:rPr lang="pt-BR" dirty="0" smtClean="0"/>
              <a:t>: Ampliar a cobertura a hipertensos e/ou </a:t>
            </a:r>
            <a:r>
              <a:rPr lang="pt-BR" dirty="0" smtClean="0"/>
              <a:t>diabéticos</a:t>
            </a:r>
          </a:p>
          <a:p>
            <a:pPr lvl="1"/>
            <a:r>
              <a:rPr lang="pt-BR" dirty="0" smtClean="0"/>
              <a:t>2</a:t>
            </a:r>
            <a:r>
              <a:rPr lang="pt-BR" dirty="0" smtClean="0"/>
              <a:t>: Melhorar a adesão do hipertenso e/ou diabético ao programa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3</a:t>
            </a:r>
            <a:r>
              <a:rPr lang="pt-BR" dirty="0" smtClean="0"/>
              <a:t>: Melhorar a qualidade do atendimento </a:t>
            </a:r>
            <a:r>
              <a:rPr lang="pt-BR" dirty="0" smtClean="0"/>
              <a:t>ao hipertenso </a:t>
            </a:r>
            <a:r>
              <a:rPr lang="pt-BR" dirty="0" smtClean="0"/>
              <a:t>e/ou diabético realizado na unidade de saúde.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4</a:t>
            </a:r>
            <a:r>
              <a:rPr lang="pt-BR" dirty="0" smtClean="0"/>
              <a:t>: Melhorar o registro das informações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5</a:t>
            </a:r>
            <a:r>
              <a:rPr lang="pt-BR" dirty="0" smtClean="0"/>
              <a:t>: Mapear hipertensos e diabéticos de risco para doença cardiovascular. </a:t>
            </a:r>
          </a:p>
          <a:p>
            <a:pPr lvl="1"/>
            <a:r>
              <a:rPr lang="pt-BR" dirty="0" smtClean="0"/>
              <a:t> 6: Investir na promoção à saúde</a:t>
            </a:r>
            <a:endParaRPr lang="pt-BR" dirty="0" smtClean="0"/>
          </a:p>
          <a:p>
            <a:pPr lvl="1"/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Metodologia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Proposta de intervenção: incluir todos os usuários hipertensos e/ou diabéticos acompanhados pela USF Rocas</a:t>
            </a:r>
          </a:p>
          <a:p>
            <a:r>
              <a:rPr lang="pt-BR" dirty="0" smtClean="0"/>
              <a:t>Base teórica: </a:t>
            </a:r>
          </a:p>
          <a:p>
            <a:pPr lvl="1"/>
            <a:r>
              <a:rPr lang="pt-BR" dirty="0" smtClean="0"/>
              <a:t>Cadernos de Atenção Básica nº14 - Prevenção Clínica de Doença Cardiovascular, </a:t>
            </a:r>
          </a:p>
          <a:p>
            <a:pPr lvl="1"/>
            <a:r>
              <a:rPr lang="pt-BR" dirty="0" smtClean="0"/>
              <a:t>nº15 - Hipertensão Arterial Sistêmica  </a:t>
            </a:r>
          </a:p>
          <a:p>
            <a:pPr lvl="1"/>
            <a:r>
              <a:rPr lang="pt-BR" dirty="0" smtClean="0"/>
              <a:t>nº16 - Diabetes </a:t>
            </a:r>
            <a:r>
              <a:rPr lang="pt-BR" dirty="0" err="1" smtClean="0"/>
              <a:t>Mellitus</a:t>
            </a:r>
            <a:r>
              <a:rPr lang="pt-BR" dirty="0" smtClean="0"/>
              <a:t>, do Ministério da Saúde. 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Logística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Capacitação sobre utilização da Ficha </a:t>
            </a:r>
            <a:r>
              <a:rPr lang="pt-BR" dirty="0" smtClean="0"/>
              <a:t>Espelho</a:t>
            </a:r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Cadastramento dos usuários</a:t>
            </a:r>
          </a:p>
          <a:p>
            <a:r>
              <a:rPr lang="pt-BR" dirty="0" smtClean="0"/>
              <a:t>Usuários encaminhados para consulta na Unidade → planilha de coleta de </a:t>
            </a:r>
            <a:r>
              <a:rPr lang="pt-BR" dirty="0" smtClean="0"/>
              <a:t>dados</a:t>
            </a:r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Mais vagas para atendimento desses usuários</a:t>
            </a:r>
          </a:p>
          <a:p>
            <a:r>
              <a:rPr lang="pt-BR" dirty="0" smtClean="0"/>
              <a:t>Monitoramento: atraso nas consultas, atraso nos exames complementares, estratificação de risco...</a:t>
            </a:r>
          </a:p>
          <a:p>
            <a:r>
              <a:rPr lang="pt-BR" dirty="0" smtClean="0"/>
              <a:t>Busca ativa de faltosos (ACS)</a:t>
            </a:r>
          </a:p>
          <a:p>
            <a:r>
              <a:rPr lang="pt-BR" dirty="0" smtClean="0"/>
              <a:t>Orientações: nutricional, sobre prática de atividades físicas e riscos do tabagismo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882</Words>
  <Application>Microsoft Office PowerPoint</Application>
  <PresentationFormat>Apresentação na tela (4:3)</PresentationFormat>
  <Paragraphs>126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Melhorias na atenção à saúde de usuários portadores de Hipertensão e/ou Diabetes da USF Rocas – Natal, RN</vt:lpstr>
      <vt:lpstr>Análise situacional</vt:lpstr>
      <vt:lpstr>Análise situacional</vt:lpstr>
      <vt:lpstr>Análise situacional</vt:lpstr>
      <vt:lpstr>Análise situacional</vt:lpstr>
      <vt:lpstr>Objetivos</vt:lpstr>
      <vt:lpstr>Objetivos</vt:lpstr>
      <vt:lpstr>Metodologia</vt:lpstr>
      <vt:lpstr>Logística</vt:lpstr>
      <vt:lpstr>Slide 10</vt:lpstr>
      <vt:lpstr>Slide 11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Discussão </vt:lpstr>
      <vt:lpstr>Reflexão final </vt:lpstr>
      <vt:lpstr>Obrigada!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Vanessa</dc:creator>
  <cp:lastModifiedBy>Vanessa</cp:lastModifiedBy>
  <cp:revision>44</cp:revision>
  <dcterms:created xsi:type="dcterms:W3CDTF">2014-02-25T13:44:39Z</dcterms:created>
  <dcterms:modified xsi:type="dcterms:W3CDTF">2014-02-27T01:19:52Z</dcterms:modified>
</cp:coreProperties>
</file>