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atriz%20Camargo\Documents\EAD\acompanhamento%20alunas%20EAD\orienta&#231;&#245;es%20turma%202\Vanessa%20Jovito\gr&#225;ficos%20vaness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atriz%20Camargo\Documents\EAD\acompanhamento%20alunas%20EAD\orienta&#231;&#245;es%20turma%202\Vanessa%20Jovito\gr&#225;ficos%20vaness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atriz%20Camargo\Documents\EAD\acompanhamento%20alunas%20EAD\orienta&#231;&#245;es%20turma%202\Vanessa%20Jovito\gr&#225;ficos%20vaness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Plan1!$A$1:$C$1</c:f>
              <c:strCache>
                <c:ptCount val="3"/>
                <c:pt idx="0">
                  <c:v>1 mês (n=133)</c:v>
                </c:pt>
                <c:pt idx="1">
                  <c:v>2 mês (n=207)</c:v>
                </c:pt>
                <c:pt idx="2">
                  <c:v>3 mês (n=213)</c:v>
                </c:pt>
              </c:strCache>
            </c:strRef>
          </c:cat>
          <c:val>
            <c:numRef>
              <c:f>Plan1!$A$2:$C$2</c:f>
              <c:numCache>
                <c:formatCode>General</c:formatCode>
                <c:ptCount val="3"/>
                <c:pt idx="0">
                  <c:v>79.7</c:v>
                </c:pt>
                <c:pt idx="1">
                  <c:v>58.9</c:v>
                </c:pt>
                <c:pt idx="2">
                  <c:v>60.1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474944"/>
        <c:axId val="45475712"/>
      </c:barChart>
      <c:catAx>
        <c:axId val="45474944"/>
        <c:scaling>
          <c:orientation val="minMax"/>
        </c:scaling>
        <c:delete val="0"/>
        <c:axPos val="b"/>
        <c:majorTickMark val="out"/>
        <c:minorTickMark val="none"/>
        <c:tickLblPos val="nextTo"/>
        <c:crossAx val="45475712"/>
        <c:crosses val="autoZero"/>
        <c:auto val="1"/>
        <c:lblAlgn val="ctr"/>
        <c:lblOffset val="100"/>
        <c:noMultiLvlLbl val="0"/>
      </c:catAx>
      <c:valAx>
        <c:axId val="45475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4749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Plan1!$A$71:$C$71</c:f>
              <c:strCache>
                <c:ptCount val="3"/>
                <c:pt idx="0">
                  <c:v>1 mês (n=72)</c:v>
                </c:pt>
                <c:pt idx="1">
                  <c:v>2 mês (n=109)</c:v>
                </c:pt>
                <c:pt idx="2">
                  <c:v>3 mês (n=111)</c:v>
                </c:pt>
              </c:strCache>
            </c:strRef>
          </c:cat>
          <c:val>
            <c:numRef>
              <c:f>Plan1!$A$72:$C$72</c:f>
              <c:numCache>
                <c:formatCode>0.0</c:formatCode>
                <c:ptCount val="3"/>
                <c:pt idx="0" formatCode="General">
                  <c:v>27.8</c:v>
                </c:pt>
                <c:pt idx="1">
                  <c:v>27.7</c:v>
                </c:pt>
                <c:pt idx="2" formatCode="General">
                  <c:v>61.3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165184"/>
        <c:axId val="45195648"/>
      </c:barChart>
      <c:catAx>
        <c:axId val="45165184"/>
        <c:scaling>
          <c:orientation val="minMax"/>
        </c:scaling>
        <c:delete val="0"/>
        <c:axPos val="b"/>
        <c:majorTickMark val="out"/>
        <c:minorTickMark val="none"/>
        <c:tickLblPos val="nextTo"/>
        <c:crossAx val="45195648"/>
        <c:crosses val="autoZero"/>
        <c:auto val="1"/>
        <c:lblAlgn val="ctr"/>
        <c:lblOffset val="100"/>
        <c:noMultiLvlLbl val="0"/>
      </c:catAx>
      <c:valAx>
        <c:axId val="45195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1651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Plan1!$A$22:$C$22</c:f>
              <c:strCache>
                <c:ptCount val="3"/>
                <c:pt idx="0">
                  <c:v>1 mês (n=72)</c:v>
                </c:pt>
                <c:pt idx="1">
                  <c:v>2 mês (n=110)</c:v>
                </c:pt>
                <c:pt idx="2">
                  <c:v>3 mês (n=111)</c:v>
                </c:pt>
              </c:strCache>
            </c:strRef>
          </c:cat>
          <c:val>
            <c:numRef>
              <c:f>Plan1!$A$23:$C$23</c:f>
              <c:numCache>
                <c:formatCode>General</c:formatCode>
                <c:ptCount val="3"/>
                <c:pt idx="0">
                  <c:v>73.599999999999994</c:v>
                </c:pt>
                <c:pt idx="1">
                  <c:v>59.1</c:v>
                </c:pt>
                <c:pt idx="2">
                  <c:v>59.5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229568"/>
        <c:axId val="45231104"/>
      </c:barChart>
      <c:catAx>
        <c:axId val="45229568"/>
        <c:scaling>
          <c:orientation val="minMax"/>
        </c:scaling>
        <c:delete val="0"/>
        <c:axPos val="b"/>
        <c:majorTickMark val="out"/>
        <c:minorTickMark val="none"/>
        <c:tickLblPos val="nextTo"/>
        <c:crossAx val="45231104"/>
        <c:crosses val="autoZero"/>
        <c:auto val="1"/>
        <c:lblAlgn val="ctr"/>
        <c:lblOffset val="100"/>
        <c:noMultiLvlLbl val="0"/>
      </c:catAx>
      <c:valAx>
        <c:axId val="45231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22956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Plan1!$A$39:$C$39</c:f>
              <c:strCache>
                <c:ptCount val="3"/>
                <c:pt idx="0">
                  <c:v>1 mês (n=133)</c:v>
                </c:pt>
                <c:pt idx="1">
                  <c:v>2 mês (n=207)</c:v>
                </c:pt>
                <c:pt idx="2">
                  <c:v>3 mês (n=213)</c:v>
                </c:pt>
              </c:strCache>
            </c:strRef>
          </c:cat>
          <c:val>
            <c:numRef>
              <c:f>Plan1!$A$40:$C$40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97.7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265280"/>
        <c:axId val="45266816"/>
      </c:barChart>
      <c:catAx>
        <c:axId val="45265280"/>
        <c:scaling>
          <c:orientation val="minMax"/>
        </c:scaling>
        <c:delete val="0"/>
        <c:axPos val="b"/>
        <c:majorTickMark val="out"/>
        <c:minorTickMark val="none"/>
        <c:tickLblPos val="nextTo"/>
        <c:crossAx val="45266816"/>
        <c:crosses val="autoZero"/>
        <c:auto val="1"/>
        <c:lblAlgn val="ctr"/>
        <c:lblOffset val="100"/>
        <c:noMultiLvlLbl val="0"/>
      </c:catAx>
      <c:valAx>
        <c:axId val="45266816"/>
        <c:scaling>
          <c:orientation val="minMax"/>
          <c:max val="11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265280"/>
        <c:crosses val="autoZero"/>
        <c:crossBetween val="between"/>
        <c:majorUnit val="10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Plan1!$A$54:$C$54</c:f>
              <c:strCache>
                <c:ptCount val="3"/>
                <c:pt idx="0">
                  <c:v>1 mês (n=72)</c:v>
                </c:pt>
                <c:pt idx="1">
                  <c:v>2 mês (n=109)</c:v>
                </c:pt>
                <c:pt idx="2">
                  <c:v>3 mês (n=111)</c:v>
                </c:pt>
              </c:strCache>
            </c:strRef>
          </c:cat>
          <c:val>
            <c:numRef>
              <c:f>Plan1!$A$55:$C$55</c:f>
              <c:numCache>
                <c:formatCode>0.0</c:formatCode>
                <c:ptCount val="3"/>
                <c:pt idx="0" formatCode="General">
                  <c:v>98.6</c:v>
                </c:pt>
                <c:pt idx="1">
                  <c:v>100</c:v>
                </c:pt>
                <c:pt idx="2" formatCode="General">
                  <c:v>99.1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292160"/>
        <c:axId val="45293952"/>
      </c:barChart>
      <c:catAx>
        <c:axId val="45292160"/>
        <c:scaling>
          <c:orientation val="minMax"/>
        </c:scaling>
        <c:delete val="0"/>
        <c:axPos val="b"/>
        <c:majorTickMark val="out"/>
        <c:minorTickMark val="none"/>
        <c:tickLblPos val="nextTo"/>
        <c:crossAx val="45293952"/>
        <c:crosses val="autoZero"/>
        <c:auto val="1"/>
        <c:lblAlgn val="ctr"/>
        <c:lblOffset val="100"/>
        <c:noMultiLvlLbl val="0"/>
      </c:catAx>
      <c:valAx>
        <c:axId val="45293952"/>
        <c:scaling>
          <c:orientation val="minMax"/>
          <c:max val="11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292160"/>
        <c:crosses val="autoZero"/>
        <c:crossBetween val="between"/>
        <c:majorUnit val="1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6074-C50F-41FE-A23E-9373A4201B8D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CF1C-CAC5-4A92-8888-88F2FAE1C7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1433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6074-C50F-41FE-A23E-9373A4201B8D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CF1C-CAC5-4A92-8888-88F2FAE1C7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8947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6074-C50F-41FE-A23E-9373A4201B8D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CF1C-CAC5-4A92-8888-88F2FAE1C7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548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6074-C50F-41FE-A23E-9373A4201B8D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CF1C-CAC5-4A92-8888-88F2FAE1C7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242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6074-C50F-41FE-A23E-9373A4201B8D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CF1C-CAC5-4A92-8888-88F2FAE1C7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4394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6074-C50F-41FE-A23E-9373A4201B8D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CF1C-CAC5-4A92-8888-88F2FAE1C7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360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6074-C50F-41FE-A23E-9373A4201B8D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CF1C-CAC5-4A92-8888-88F2FAE1C7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853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6074-C50F-41FE-A23E-9373A4201B8D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CF1C-CAC5-4A92-8888-88F2FAE1C7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805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6074-C50F-41FE-A23E-9373A4201B8D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CF1C-CAC5-4A92-8888-88F2FAE1C7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260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6074-C50F-41FE-A23E-9373A4201B8D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CF1C-CAC5-4A92-8888-88F2FAE1C7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3869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56074-C50F-41FE-A23E-9373A4201B8D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CF1C-CAC5-4A92-8888-88F2FAE1C7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2387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56074-C50F-41FE-A23E-9373A4201B8D}" type="datetimeFigureOut">
              <a:rPr lang="pt-BR" smtClean="0"/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8CF1C-CAC5-4A92-8888-88F2FAE1C7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896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bge.gov.br/home/geociencias/areaterritorial/area.php?nome=Jo%E3o+Pessoa&amp;codigo=2507507&amp;submit.x=29&amp;submit.y=11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lcancarodontologia.com.br/uploads/3d9f6650fe0dfeafaa78d34b1415c8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302" y="1268760"/>
            <a:ext cx="7416824" cy="3873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568952" cy="893961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/>
              <a:t>Saúde Bucal de escolares: um projeto de Intervenção</a:t>
            </a:r>
            <a:endParaRPr lang="pt-BR" sz="32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96633" y="5141887"/>
            <a:ext cx="7840162" cy="1599481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pt-BR" sz="2800" dirty="0" smtClean="0"/>
              <a:t>Especialização em Saúde da Família</a:t>
            </a:r>
          </a:p>
          <a:p>
            <a:r>
              <a:rPr lang="pt-BR" sz="2800" dirty="0" smtClean="0"/>
              <a:t>Aluna: Vanessa de Carvalho </a:t>
            </a:r>
            <a:r>
              <a:rPr lang="pt-BR" sz="2800" dirty="0" err="1" smtClean="0"/>
              <a:t>Jovito</a:t>
            </a:r>
            <a:endParaRPr lang="pt-BR" sz="2800" dirty="0" smtClean="0"/>
          </a:p>
          <a:p>
            <a:r>
              <a:rPr lang="pt-BR" sz="2800" dirty="0" smtClean="0"/>
              <a:t>Orientadora: </a:t>
            </a:r>
            <a:r>
              <a:rPr lang="pt-BR" sz="2800" dirty="0"/>
              <a:t>Maria Beatriz Junqueira de Camargo</a:t>
            </a:r>
          </a:p>
        </p:txBody>
      </p:sp>
    </p:spTree>
    <p:extLst>
      <p:ext uri="{BB962C8B-B14F-4D97-AF65-F5344CB8AC3E}">
        <p14:creationId xmlns:p14="http://schemas.microsoft.com/office/powerpoint/2010/main" val="414475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9208" y="25121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chemeClr val="tx2"/>
                </a:solidFill>
              </a:rPr>
              <a:t>Objetivos, metas e resultados</a:t>
            </a:r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3826768" cy="4968552"/>
          </a:xfrm>
        </p:spPr>
        <p:txBody>
          <a:bodyPr>
            <a:normAutofit lnSpcReduction="10000"/>
          </a:bodyPr>
          <a:lstStyle/>
          <a:p>
            <a:pPr lvl="0"/>
            <a:r>
              <a:rPr lang="pt-BR" sz="2600" b="1" dirty="0" smtClean="0"/>
              <a:t>Objetivo 1: </a:t>
            </a:r>
            <a:r>
              <a:rPr lang="pt-BR" sz="2600" dirty="0"/>
              <a:t>Ampliar a cobertura da atenção à saúde bucal</a:t>
            </a:r>
            <a:r>
              <a:rPr lang="pt-BR" sz="2600" dirty="0" smtClean="0"/>
              <a:t>;</a:t>
            </a:r>
          </a:p>
          <a:p>
            <a:r>
              <a:rPr lang="pt-BR" sz="2600" b="1" dirty="0" smtClean="0"/>
              <a:t>Meta:</a:t>
            </a:r>
          </a:p>
          <a:p>
            <a:pPr marL="0" indent="0" algn="just">
              <a:buNone/>
            </a:pPr>
            <a:r>
              <a:rPr lang="pt-BR" sz="2600" dirty="0" smtClean="0"/>
              <a:t>-Ampliar </a:t>
            </a:r>
            <a:r>
              <a:rPr lang="pt-BR" sz="2600" dirty="0"/>
              <a:t>a cobertura de </a:t>
            </a:r>
            <a:r>
              <a:rPr lang="pt-BR" sz="2600" dirty="0" smtClean="0"/>
              <a:t>1º consulta odontológica </a:t>
            </a:r>
            <a:r>
              <a:rPr lang="pt-BR" sz="2600" dirty="0"/>
              <a:t>para 50% das crianças de </a:t>
            </a:r>
            <a:r>
              <a:rPr lang="pt-BR" sz="2600" dirty="0" smtClean="0"/>
              <a:t>06 </a:t>
            </a:r>
            <a:r>
              <a:rPr lang="pt-BR" sz="2600" dirty="0"/>
              <a:t>a 12 anos de idade. </a:t>
            </a:r>
          </a:p>
          <a:p>
            <a:pPr marL="0" indent="0" algn="just">
              <a:buNone/>
            </a:pPr>
            <a:r>
              <a:rPr lang="pt-BR" sz="2600" dirty="0"/>
              <a:t>-</a:t>
            </a:r>
            <a:r>
              <a:rPr lang="pt-BR" sz="2600" dirty="0" smtClean="0"/>
              <a:t>Realizar </a:t>
            </a:r>
            <a:r>
              <a:rPr lang="pt-BR" sz="2600" dirty="0"/>
              <a:t>visita domiciliar em 70% de crianças acamadas ou com </a:t>
            </a:r>
            <a:r>
              <a:rPr lang="pt-BR" sz="2600" dirty="0" smtClean="0"/>
              <a:t>problemas </a:t>
            </a:r>
            <a:r>
              <a:rPr lang="pt-BR" sz="2600" dirty="0"/>
              <a:t>de mobilidade física.</a:t>
            </a:r>
          </a:p>
          <a:p>
            <a:pPr marL="0" indent="0">
              <a:buNone/>
            </a:pPr>
            <a:endParaRPr lang="pt-BR" sz="2800" dirty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163477621"/>
              </p:ext>
            </p:extLst>
          </p:nvPr>
        </p:nvGraphicFramePr>
        <p:xfrm>
          <a:off x="4211960" y="1988840"/>
          <a:ext cx="478802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644008" y="1505804"/>
            <a:ext cx="42516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Resultados</a:t>
            </a:r>
            <a:r>
              <a:rPr lang="pt-BR" sz="2400" b="1" dirty="0" smtClean="0"/>
              <a:t>: </a:t>
            </a:r>
            <a:r>
              <a:rPr lang="pt-BR" sz="2400" dirty="0" smtClean="0"/>
              <a:t>Cobertura de 60,1%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1330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</p:spPr>
        <p:txBody>
          <a:bodyPr/>
          <a:lstStyle/>
          <a:p>
            <a:r>
              <a:rPr lang="pt-BR" sz="2800" b="1" dirty="0" smtClean="0"/>
              <a:t>Objetivo 2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r>
              <a:rPr lang="pt-BR" sz="2800" dirty="0"/>
              <a:t>-</a:t>
            </a:r>
            <a:r>
              <a:rPr lang="pt-BR" sz="2800" dirty="0" smtClean="0"/>
              <a:t>Melhorar </a:t>
            </a:r>
            <a:r>
              <a:rPr lang="pt-BR" sz="2800" dirty="0"/>
              <a:t>a adesão ao atendimento em saúde </a:t>
            </a:r>
            <a:r>
              <a:rPr lang="pt-BR" sz="2800" dirty="0" smtClean="0"/>
              <a:t>bucal;</a:t>
            </a:r>
          </a:p>
          <a:p>
            <a:r>
              <a:rPr lang="pt-BR" sz="2800" b="1" dirty="0" smtClean="0"/>
              <a:t>Meta: </a:t>
            </a:r>
          </a:p>
          <a:p>
            <a:pPr marL="0" indent="0">
              <a:buNone/>
            </a:pPr>
            <a:r>
              <a:rPr lang="pt-BR" sz="2800" dirty="0" smtClean="0"/>
              <a:t>-Fazer </a:t>
            </a:r>
            <a:r>
              <a:rPr lang="pt-BR" sz="2800" dirty="0"/>
              <a:t>busca ativa de 70% das crianças faltosas às </a:t>
            </a:r>
            <a:r>
              <a:rPr lang="pt-BR" sz="2800" dirty="0" smtClean="0"/>
              <a:t>consultas.</a:t>
            </a:r>
          </a:p>
          <a:p>
            <a:pPr marL="0" indent="0">
              <a:buNone/>
            </a:pPr>
            <a:r>
              <a:rPr lang="pt-BR" sz="2800" b="1" u="sng" dirty="0" smtClean="0"/>
              <a:t>Resultados:</a:t>
            </a:r>
          </a:p>
          <a:p>
            <a:pPr marL="0" indent="0">
              <a:buNone/>
            </a:pPr>
            <a:r>
              <a:rPr lang="pt-BR" sz="2800" dirty="0" smtClean="0"/>
              <a:t>-07 </a:t>
            </a:r>
            <a:r>
              <a:rPr lang="pt-BR" sz="2800" dirty="0"/>
              <a:t>crianças faltaram às consultas e em todos os casos foram realizadas busca </a:t>
            </a:r>
            <a:r>
              <a:rPr lang="pt-BR" sz="2800" dirty="0" smtClean="0"/>
              <a:t>ativa.</a:t>
            </a:r>
          </a:p>
        </p:txBody>
      </p:sp>
    </p:spTree>
    <p:extLst>
      <p:ext uri="{BB962C8B-B14F-4D97-AF65-F5344CB8AC3E}">
        <p14:creationId xmlns:p14="http://schemas.microsoft.com/office/powerpoint/2010/main" val="175546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404664"/>
            <a:ext cx="8208912" cy="4525963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Objetivo 3:</a:t>
            </a:r>
          </a:p>
          <a:p>
            <a:pPr marL="0" indent="0">
              <a:buNone/>
            </a:pPr>
            <a:r>
              <a:rPr lang="pt-BR" sz="2800" dirty="0" smtClean="0"/>
              <a:t>-Melhorar </a:t>
            </a:r>
            <a:r>
              <a:rPr lang="pt-BR" sz="2800" dirty="0"/>
              <a:t>a qualidade do atendimento em saúde bucal da </a:t>
            </a:r>
            <a:r>
              <a:rPr lang="pt-BR" sz="2800" dirty="0" smtClean="0"/>
              <a:t>criança.</a:t>
            </a:r>
          </a:p>
          <a:p>
            <a:r>
              <a:rPr lang="pt-BR" sz="2800" b="1" dirty="0" smtClean="0"/>
              <a:t>Meta:  </a:t>
            </a:r>
            <a:r>
              <a:rPr lang="pt-BR" sz="2800" dirty="0" smtClean="0"/>
              <a:t>Realizar tratamento completo </a:t>
            </a:r>
            <a:r>
              <a:rPr lang="pt-BR" sz="2800" dirty="0"/>
              <a:t>em 50 % das crianças que necessitarem</a:t>
            </a:r>
            <a:endParaRPr lang="pt-BR" sz="2800" dirty="0" smtClean="0"/>
          </a:p>
          <a:p>
            <a:pPr marL="0" indent="0">
              <a:buNone/>
            </a:pPr>
            <a:r>
              <a:rPr lang="pt-BR" b="1" u="sng" dirty="0"/>
              <a:t>Resultados:</a:t>
            </a:r>
          </a:p>
          <a:p>
            <a:pPr marL="0" indent="0">
              <a:buNone/>
            </a:pPr>
            <a:endParaRPr lang="pt-BR" dirty="0"/>
          </a:p>
        </p:txBody>
      </p:sp>
      <p:grpSp>
        <p:nvGrpSpPr>
          <p:cNvPr id="4" name="Grupo 3"/>
          <p:cNvGrpSpPr/>
          <p:nvPr/>
        </p:nvGrpSpPr>
        <p:grpSpPr>
          <a:xfrm>
            <a:off x="3347864" y="2852936"/>
            <a:ext cx="5544616" cy="3607296"/>
            <a:chOff x="0" y="0"/>
            <a:chExt cx="4857750" cy="2743200"/>
          </a:xfrm>
        </p:grpSpPr>
        <p:graphicFrame>
          <p:nvGraphicFramePr>
            <p:cNvPr id="5" name="Gráfico 4"/>
            <p:cNvGraphicFramePr/>
            <p:nvPr/>
          </p:nvGraphicFramePr>
          <p:xfrm>
            <a:off x="285750" y="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CaixaDeTexto 14"/>
            <p:cNvSpPr txBox="1"/>
            <p:nvPr/>
          </p:nvSpPr>
          <p:spPr>
            <a:xfrm>
              <a:off x="0" y="300039"/>
              <a:ext cx="333374" cy="1847850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vert270" wrap="square" rtlCol="0" anchor="t"/>
            <a:lstStyle/>
            <a:p>
              <a:pPr>
                <a:spcAft>
                  <a:spcPts val="0"/>
                </a:spcAft>
              </a:pPr>
              <a:r>
                <a:rPr lang="pt-BR" sz="110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% de tratamento completado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186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Objetivo 4:</a:t>
            </a:r>
          </a:p>
          <a:p>
            <a:pPr marL="0" indent="0">
              <a:buNone/>
            </a:pPr>
            <a:r>
              <a:rPr lang="pt-BR" b="1" dirty="0"/>
              <a:t>-</a:t>
            </a:r>
            <a:r>
              <a:rPr lang="pt-BR" dirty="0" smtClean="0"/>
              <a:t>Melhorar </a:t>
            </a:r>
            <a:r>
              <a:rPr lang="pt-BR" dirty="0"/>
              <a:t>registro das </a:t>
            </a:r>
            <a:r>
              <a:rPr lang="pt-BR" dirty="0" smtClean="0"/>
              <a:t>informações;</a:t>
            </a:r>
          </a:p>
          <a:p>
            <a:pPr lvl="0"/>
            <a:r>
              <a:rPr lang="pt-BR" b="1" dirty="0" smtClean="0"/>
              <a:t>Meta: </a:t>
            </a:r>
          </a:p>
          <a:p>
            <a:pPr marL="0" lvl="0" indent="0">
              <a:buNone/>
            </a:pPr>
            <a:r>
              <a:rPr lang="pt-BR" b="1" dirty="0"/>
              <a:t>-</a:t>
            </a:r>
            <a:r>
              <a:rPr lang="pt-BR" dirty="0" smtClean="0"/>
              <a:t>Manter </a:t>
            </a:r>
            <a:r>
              <a:rPr lang="pt-BR" dirty="0"/>
              <a:t>registro atualizado em planilha e/ou prontuário de 100% das crianças </a:t>
            </a:r>
            <a:r>
              <a:rPr lang="pt-BR" dirty="0" smtClean="0"/>
              <a:t>cadastradas (ficha espelho)</a:t>
            </a:r>
          </a:p>
          <a:p>
            <a:pPr lvl="0"/>
            <a:r>
              <a:rPr lang="pt-BR" b="1" u="sng" dirty="0" smtClean="0"/>
              <a:t>Resultado:</a:t>
            </a:r>
          </a:p>
          <a:p>
            <a:pPr marL="0" lvl="0" indent="0">
              <a:buNone/>
            </a:pPr>
            <a:r>
              <a:rPr lang="pt-BR" dirty="0" smtClean="0"/>
              <a:t>- 100% da planilha atualizada</a:t>
            </a:r>
            <a:endParaRPr lang="pt-BR" dirty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38251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4525963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Objetivo 5: </a:t>
            </a:r>
            <a:r>
              <a:rPr lang="pt-BR" sz="2800" dirty="0" smtClean="0"/>
              <a:t>Mapear </a:t>
            </a:r>
            <a:r>
              <a:rPr lang="pt-BR" sz="2800" dirty="0"/>
              <a:t>as crianças da área de abrangência com risco para problemas de saúde </a:t>
            </a:r>
            <a:r>
              <a:rPr lang="pt-BR" sz="2800" dirty="0" smtClean="0"/>
              <a:t>bucal.</a:t>
            </a:r>
          </a:p>
          <a:p>
            <a:pPr lvl="0"/>
            <a:r>
              <a:rPr lang="pt-BR" sz="2800" b="1" dirty="0" smtClean="0"/>
              <a:t>Meta</a:t>
            </a:r>
            <a:endParaRPr lang="pt-BR" sz="2800" b="1" dirty="0"/>
          </a:p>
          <a:p>
            <a:pPr marL="0" lvl="0" indent="0">
              <a:buNone/>
            </a:pPr>
            <a:r>
              <a:rPr lang="pt-BR" sz="2800" dirty="0" smtClean="0"/>
              <a:t>- Identificar </a:t>
            </a:r>
            <a:r>
              <a:rPr lang="pt-BR" sz="2800" dirty="0"/>
              <a:t>as crianças de maior risco </a:t>
            </a:r>
            <a:r>
              <a:rPr lang="pt-BR" sz="2800" dirty="0" smtClean="0"/>
              <a:t>(D, E </a:t>
            </a:r>
            <a:r>
              <a:rPr lang="pt-BR" sz="2800" dirty="0" err="1" smtClean="0"/>
              <a:t>e</a:t>
            </a:r>
            <a:r>
              <a:rPr lang="pt-BR" sz="2800" dirty="0" smtClean="0"/>
              <a:t> F de </a:t>
            </a:r>
            <a:r>
              <a:rPr lang="pt-BR" sz="2800" dirty="0"/>
              <a:t>acordo com a classificação de </a:t>
            </a:r>
            <a:r>
              <a:rPr lang="pt-BR" sz="2800" dirty="0" smtClean="0"/>
              <a:t>risco)através </a:t>
            </a:r>
            <a:r>
              <a:rPr lang="pt-BR" sz="2800" dirty="0"/>
              <a:t>do exame </a:t>
            </a:r>
            <a:r>
              <a:rPr lang="pt-BR" sz="2800" dirty="0" smtClean="0"/>
              <a:t>epidemiológico e </a:t>
            </a:r>
            <a:r>
              <a:rPr lang="pt-BR" sz="2800" dirty="0"/>
              <a:t>acompanhar 40% destas crianças. </a:t>
            </a:r>
            <a:endParaRPr lang="pt-BR" sz="2800" dirty="0" smtClean="0"/>
          </a:p>
        </p:txBody>
      </p:sp>
      <p:grpSp>
        <p:nvGrpSpPr>
          <p:cNvPr id="4" name="Grupo 3"/>
          <p:cNvGrpSpPr/>
          <p:nvPr/>
        </p:nvGrpSpPr>
        <p:grpSpPr>
          <a:xfrm>
            <a:off x="3524552" y="3542850"/>
            <a:ext cx="5088632" cy="3031232"/>
            <a:chOff x="0" y="0"/>
            <a:chExt cx="4800600" cy="2743200"/>
          </a:xfrm>
        </p:grpSpPr>
        <p:graphicFrame>
          <p:nvGraphicFramePr>
            <p:cNvPr id="5" name="Gráfico 4"/>
            <p:cNvGraphicFramePr/>
            <p:nvPr/>
          </p:nvGraphicFramePr>
          <p:xfrm>
            <a:off x="228600" y="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CaixaDeTexto 5"/>
            <p:cNvSpPr txBox="1"/>
            <p:nvPr/>
          </p:nvSpPr>
          <p:spPr>
            <a:xfrm>
              <a:off x="0" y="233363"/>
              <a:ext cx="333374" cy="1819275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vert="vert270" wrap="square" rtlCol="0" anchor="t"/>
            <a:lstStyle/>
            <a:p>
              <a:pPr>
                <a:spcAft>
                  <a:spcPts val="0"/>
                </a:spcAft>
              </a:pPr>
              <a:r>
                <a:rPr lang="pt-BR" sz="1100">
                  <a:solidFill>
                    <a:srgbClr val="000000"/>
                  </a:solidFill>
                  <a:effectLst/>
                  <a:ea typeface="Times New Roman"/>
                  <a:cs typeface="Times New Roman"/>
                </a:rPr>
                <a:t>Percentual de 1ª consulta</a:t>
              </a:r>
              <a:endParaRPr lang="pt-BR" sz="120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7" name="CaixaDeTexto 6"/>
          <p:cNvSpPr txBox="1"/>
          <p:nvPr/>
        </p:nvSpPr>
        <p:spPr>
          <a:xfrm>
            <a:off x="399337" y="3743453"/>
            <a:ext cx="250895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Resultados: </a:t>
            </a:r>
          </a:p>
          <a:p>
            <a:endParaRPr lang="pt-BR" sz="2800" dirty="0" smtClean="0"/>
          </a:p>
          <a:p>
            <a:r>
              <a:rPr lang="pt-BR" sz="2800" dirty="0" smtClean="0"/>
              <a:t>50,9% com alto </a:t>
            </a:r>
          </a:p>
          <a:p>
            <a:r>
              <a:rPr lang="pt-BR" sz="2800" dirty="0" smtClean="0"/>
              <a:t>risco de cárie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4719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 smtClean="0"/>
              <a:t>Objetivo 6:</a:t>
            </a:r>
          </a:p>
          <a:p>
            <a:pPr marL="0" lvl="0" indent="0">
              <a:buNone/>
            </a:pPr>
            <a:r>
              <a:rPr lang="pt-BR" dirty="0" smtClean="0"/>
              <a:t>-Realizar </a:t>
            </a:r>
            <a:r>
              <a:rPr lang="pt-BR" dirty="0"/>
              <a:t>ações de prevenção e promoção de saúde bucal.</a:t>
            </a:r>
          </a:p>
          <a:p>
            <a:r>
              <a:rPr lang="pt-BR" dirty="0"/>
              <a:t> </a:t>
            </a:r>
            <a:r>
              <a:rPr lang="pt-BR" b="1" dirty="0" smtClean="0"/>
              <a:t>Meta:</a:t>
            </a:r>
          </a:p>
          <a:p>
            <a:pPr>
              <a:buFontTx/>
              <a:buChar char="-"/>
            </a:pPr>
            <a:r>
              <a:rPr lang="pt-BR" dirty="0" smtClean="0"/>
              <a:t>Fornecer </a:t>
            </a:r>
            <a:r>
              <a:rPr lang="pt-BR" dirty="0"/>
              <a:t>orientações sobre higiene bucal para 60% </a:t>
            </a:r>
            <a:r>
              <a:rPr lang="pt-BR" dirty="0" smtClean="0"/>
              <a:t>crianças;</a:t>
            </a:r>
          </a:p>
          <a:p>
            <a:pPr>
              <a:buFontTx/>
              <a:buChar char="-"/>
            </a:pPr>
            <a:r>
              <a:rPr lang="pt-BR" dirty="0"/>
              <a:t>Fornecer orientações nutricionais para 60% das </a:t>
            </a:r>
            <a:r>
              <a:rPr lang="pt-BR" dirty="0" smtClean="0"/>
              <a:t>crianças;</a:t>
            </a:r>
          </a:p>
          <a:p>
            <a:pPr>
              <a:buFontTx/>
              <a:buChar char="-"/>
            </a:pPr>
            <a:r>
              <a:rPr lang="pt-BR" dirty="0"/>
              <a:t>Promover ações educativas e preventivas em saúde bucal das </a:t>
            </a:r>
            <a:r>
              <a:rPr lang="pt-BR" dirty="0" smtClean="0"/>
              <a:t>crianças.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389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525963"/>
          </a:xfrm>
        </p:spPr>
        <p:txBody>
          <a:bodyPr/>
          <a:lstStyle/>
          <a:p>
            <a:r>
              <a:rPr lang="pt-BR" b="1" u="sng" dirty="0" smtClean="0"/>
              <a:t>Resultados:</a:t>
            </a:r>
          </a:p>
          <a:p>
            <a:pPr marL="0" indent="0">
              <a:buNone/>
            </a:pPr>
            <a:r>
              <a:rPr lang="pt-BR" dirty="0" smtClean="0"/>
              <a:t>-</a:t>
            </a:r>
            <a:r>
              <a:rPr lang="pt-BR" dirty="0"/>
              <a:t>R</a:t>
            </a:r>
            <a:r>
              <a:rPr lang="pt-BR" dirty="0" smtClean="0"/>
              <a:t>ealizaram </a:t>
            </a:r>
            <a:r>
              <a:rPr lang="pt-BR" dirty="0"/>
              <a:t>escovação supervisionada</a:t>
            </a:r>
            <a:r>
              <a:rPr lang="pt-BR" dirty="0" smtClean="0"/>
              <a:t> </a:t>
            </a:r>
          </a:p>
          <a:p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3727869945"/>
              </p:ext>
            </p:extLst>
          </p:nvPr>
        </p:nvGraphicFramePr>
        <p:xfrm>
          <a:off x="899592" y="1556792"/>
          <a:ext cx="612068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925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/>
          <a:lstStyle/>
          <a:p>
            <a:r>
              <a:rPr lang="pt-BR" b="1" u="sng" dirty="0" smtClean="0"/>
              <a:t>Resultados:</a:t>
            </a:r>
          </a:p>
          <a:p>
            <a:pPr marL="0" indent="0">
              <a:buNone/>
            </a:pPr>
            <a:r>
              <a:rPr lang="pt-BR" dirty="0"/>
              <a:t>-</a:t>
            </a:r>
            <a:r>
              <a:rPr lang="pt-BR" dirty="0" smtClean="0"/>
              <a:t>Crianças </a:t>
            </a:r>
            <a:r>
              <a:rPr lang="pt-BR" dirty="0"/>
              <a:t>de alto risco que receberam gel fluoretado, conforme mês de intervenção.</a:t>
            </a:r>
          </a:p>
          <a:p>
            <a:pPr marL="0" indent="0">
              <a:buNone/>
            </a:pPr>
            <a:endParaRPr lang="pt-BR" dirty="0" smtClean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721833989"/>
              </p:ext>
            </p:extLst>
          </p:nvPr>
        </p:nvGraphicFramePr>
        <p:xfrm>
          <a:off x="1259632" y="2492896"/>
          <a:ext cx="547260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120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/>
          <a:lstStyle/>
          <a:p>
            <a:r>
              <a:rPr lang="pt-BR" b="1" u="sng" dirty="0" smtClean="0"/>
              <a:t>Resultados:</a:t>
            </a:r>
          </a:p>
          <a:p>
            <a:pPr>
              <a:buFontTx/>
              <a:buChar char="-"/>
            </a:pPr>
            <a:r>
              <a:rPr lang="pt-BR" dirty="0" smtClean="0"/>
              <a:t>Orientações </a:t>
            </a:r>
            <a:r>
              <a:rPr lang="pt-BR" dirty="0"/>
              <a:t>sobre higiene e como prevenir cárie, 100,0% dos escolares receberam essas orientações. </a:t>
            </a: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Apenas </a:t>
            </a:r>
            <a:r>
              <a:rPr lang="pt-BR" dirty="0"/>
              <a:t>em relação a orientações sobre alimentação 98,1% das crianças foram orientadas.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935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Das 213 crianças que participaram da intervenção :</a:t>
            </a:r>
          </a:p>
          <a:p>
            <a:pPr marL="0" indent="0">
              <a:buNone/>
            </a:pPr>
            <a:r>
              <a:rPr lang="pt-BR" dirty="0" smtClean="0"/>
              <a:t>- 60,1% realizaram 1ª consulta odontológico;</a:t>
            </a:r>
          </a:p>
          <a:p>
            <a:pPr>
              <a:buFontTx/>
              <a:buChar char="-"/>
            </a:pPr>
            <a:r>
              <a:rPr lang="pt-BR" dirty="0" smtClean="0"/>
              <a:t>97,7 % receberam escovação supervisionada;</a:t>
            </a:r>
          </a:p>
          <a:p>
            <a:pPr>
              <a:buFontTx/>
              <a:buChar char="-"/>
            </a:pPr>
            <a:r>
              <a:rPr lang="pt-BR" dirty="0"/>
              <a:t>59,5 % classificadas de alto risco e 36,7% era da área de abrangência;</a:t>
            </a:r>
          </a:p>
          <a:p>
            <a:pPr>
              <a:buFontTx/>
              <a:buChar char="-"/>
            </a:pPr>
            <a:r>
              <a:rPr lang="pt-BR" dirty="0" smtClean="0"/>
              <a:t>61,3 % com tratamento concluído;</a:t>
            </a:r>
          </a:p>
          <a:p>
            <a:pPr>
              <a:buFontTx/>
              <a:buChar char="-"/>
            </a:pPr>
            <a:r>
              <a:rPr lang="pt-BR" dirty="0" smtClean="0"/>
              <a:t>100% orientação sobre higiene e cárie dentária</a:t>
            </a:r>
          </a:p>
          <a:p>
            <a:pPr>
              <a:buFontTx/>
              <a:buChar char="-"/>
            </a:pPr>
            <a:r>
              <a:rPr lang="pt-BR" dirty="0" smtClean="0"/>
              <a:t>98,1% orientações sobre alimentação.</a:t>
            </a:r>
          </a:p>
          <a:p>
            <a:pPr>
              <a:buFontTx/>
              <a:buChar char="-"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OBS: Antes </a:t>
            </a:r>
            <a:r>
              <a:rPr lang="pt-BR" dirty="0"/>
              <a:t>da intervenção não tinha esse dado para comparar</a:t>
            </a:r>
          </a:p>
        </p:txBody>
      </p:sp>
    </p:spTree>
    <p:extLst>
      <p:ext uri="{BB962C8B-B14F-4D97-AF65-F5344CB8AC3E}">
        <p14:creationId xmlns:p14="http://schemas.microsoft.com/office/powerpoint/2010/main" val="261094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525963"/>
          </a:xfrm>
        </p:spPr>
        <p:txBody>
          <a:bodyPr/>
          <a:lstStyle/>
          <a:p>
            <a:r>
              <a:rPr lang="pt-BR" u="sng" dirty="0" smtClean="0"/>
              <a:t>Município-  João Pessoa:</a:t>
            </a:r>
            <a:r>
              <a:rPr lang="pt-BR" dirty="0" smtClean="0"/>
              <a:t>  182 </a:t>
            </a:r>
            <a:r>
              <a:rPr lang="pt-BR" dirty="0" err="1" smtClean="0"/>
              <a:t>USFs</a:t>
            </a:r>
            <a:endParaRPr lang="pt-BR" dirty="0" smtClean="0"/>
          </a:p>
          <a:p>
            <a:r>
              <a:rPr lang="pt-BR" dirty="0" smtClean="0"/>
              <a:t>USF José Américo III     População: 4482 </a:t>
            </a:r>
            <a:r>
              <a:rPr lang="pt-BR" dirty="0" err="1" smtClean="0"/>
              <a:t>hab</a:t>
            </a:r>
            <a:endParaRPr lang="pt-B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Equipe de Saúde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Horário de atendimento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1026" name="Picture 2" descr="https://scontent-a-mia.xx.fbcdn.net/hphotos-ash2/t1.0-9/531401_149926961804776_98845577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720234"/>
            <a:ext cx="5165973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00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u="sng" dirty="0" smtClean="0"/>
              <a:t>Importância para o serviço:</a:t>
            </a:r>
          </a:p>
          <a:p>
            <a:pPr algn="just">
              <a:buFontTx/>
              <a:buChar char="-"/>
            </a:pPr>
            <a:r>
              <a:rPr lang="pt-BR" dirty="0" smtClean="0"/>
              <a:t>Proporcionou </a:t>
            </a:r>
            <a:r>
              <a:rPr lang="pt-BR" dirty="0"/>
              <a:t>a ampliação das consultas identificação das crianças com alto risco, tratamento, monitoramento e registro atualizado dos atendimentos, um aumento significativo de tratamentos </a:t>
            </a:r>
            <a:r>
              <a:rPr lang="pt-BR" dirty="0" smtClean="0"/>
              <a:t>concluídos.</a:t>
            </a:r>
          </a:p>
          <a:p>
            <a:pPr algn="just">
              <a:buFontTx/>
              <a:buChar char="-"/>
            </a:pPr>
            <a:r>
              <a:rPr lang="pt-BR" dirty="0" smtClean="0"/>
              <a:t>Quase </a:t>
            </a:r>
            <a:r>
              <a:rPr lang="pt-BR" dirty="0"/>
              <a:t>que totalmente as crianças passaram por orientações e cuidados sobre a saúde bucal e alimentação. </a:t>
            </a:r>
          </a:p>
        </p:txBody>
      </p:sp>
    </p:spTree>
    <p:extLst>
      <p:ext uri="{BB962C8B-B14F-4D97-AF65-F5344CB8AC3E}">
        <p14:creationId xmlns:p14="http://schemas.microsoft.com/office/powerpoint/2010/main" val="377550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u="sng" dirty="0" smtClean="0"/>
              <a:t>Importância para a equipe:</a:t>
            </a:r>
          </a:p>
          <a:p>
            <a:pPr algn="just">
              <a:buFontTx/>
              <a:buChar char="-"/>
            </a:pPr>
            <a:r>
              <a:rPr lang="pt-BR" dirty="0" smtClean="0"/>
              <a:t>A </a:t>
            </a:r>
            <a:r>
              <a:rPr lang="pt-BR" dirty="0"/>
              <a:t>equipe passou a ter um olhar mais atento a saúde das crianças, </a:t>
            </a:r>
            <a:endParaRPr lang="pt-BR" dirty="0" smtClean="0"/>
          </a:p>
          <a:p>
            <a:pPr algn="just">
              <a:buFontTx/>
              <a:buChar char="-"/>
            </a:pPr>
            <a:r>
              <a:rPr lang="pt-BR" dirty="0" smtClean="0"/>
              <a:t>Os </a:t>
            </a:r>
            <a:r>
              <a:rPr lang="pt-BR" dirty="0"/>
              <a:t>ACS </a:t>
            </a:r>
            <a:r>
              <a:rPr lang="pt-BR" dirty="0" smtClean="0"/>
              <a:t>passaram a identificar </a:t>
            </a:r>
            <a:r>
              <a:rPr lang="pt-BR" dirty="0"/>
              <a:t>as principais alterações da boca nas visitas, a orientar sobre a importância da procura por tratamento na USF. </a:t>
            </a:r>
            <a:endParaRPr lang="pt-BR" dirty="0" smtClean="0"/>
          </a:p>
          <a:p>
            <a:pPr algn="just">
              <a:buFontTx/>
              <a:buChar char="-"/>
            </a:pPr>
            <a:r>
              <a:rPr lang="pt-BR" dirty="0" smtClean="0"/>
              <a:t>A </a:t>
            </a:r>
            <a:r>
              <a:rPr lang="pt-BR" dirty="0"/>
              <a:t>equipe passou por capacitações sobre assuntos variados e hoje se sentem aptos a orientar a população nos principais assuntos que envolvem a saúde bucal, principalmente das crianças alvo de nossa intervenção.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902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u="sng" dirty="0" smtClean="0"/>
              <a:t>Importância para a comunidade:</a:t>
            </a:r>
          </a:p>
          <a:p>
            <a:pPr algn="just">
              <a:buFontTx/>
              <a:buChar char="-"/>
            </a:pPr>
            <a:r>
              <a:rPr lang="pt-BR" dirty="0" smtClean="0"/>
              <a:t>Hoje </a:t>
            </a:r>
            <a:r>
              <a:rPr lang="pt-BR" dirty="0"/>
              <a:t>a comunidade </a:t>
            </a:r>
            <a:r>
              <a:rPr lang="pt-BR" dirty="0" smtClean="0"/>
              <a:t>aprova </a:t>
            </a:r>
            <a:r>
              <a:rPr lang="pt-BR" dirty="0"/>
              <a:t>a iniciativa apesar de ainda ser de maneira </a:t>
            </a:r>
            <a:r>
              <a:rPr lang="pt-BR" dirty="0" smtClean="0"/>
              <a:t>discreta</a:t>
            </a:r>
            <a:r>
              <a:rPr lang="pt-BR" dirty="0"/>
              <a:t>;</a:t>
            </a:r>
            <a:endParaRPr lang="pt-BR" dirty="0" smtClean="0"/>
          </a:p>
          <a:p>
            <a:pPr algn="just">
              <a:buFontTx/>
              <a:buChar char="-"/>
            </a:pPr>
            <a:r>
              <a:rPr lang="pt-BR" dirty="0" smtClean="0"/>
              <a:t>As </a:t>
            </a:r>
            <a:r>
              <a:rPr lang="pt-BR" dirty="0"/>
              <a:t>crianças que passaram pela intervenção são bem mais motivadas a cuidarem da saúde bucal e procurarem o tratamento.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006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u="sng" dirty="0" smtClean="0"/>
              <a:t>Dificuldades: </a:t>
            </a:r>
          </a:p>
          <a:p>
            <a:pPr algn="just">
              <a:buFontTx/>
              <a:buChar char="-"/>
            </a:pPr>
            <a:r>
              <a:rPr lang="pt-BR" dirty="0" smtClean="0"/>
              <a:t>Algumas </a:t>
            </a:r>
            <a:r>
              <a:rPr lang="pt-BR" dirty="0"/>
              <a:t>ações poderiam ter sido facilitadas se conseguíssemos um apoio maior dos pais ou responsáveis pelas crianças eles ainda negligenciam muito o cuidado com a saúde no geral das crianças, é bem difícil poder contar com a presença deles na escola e até na USF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882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/>
              <a:t>Perspectivas futuras:</a:t>
            </a:r>
          </a:p>
          <a:p>
            <a:pPr marL="0" indent="0" algn="just">
              <a:buNone/>
            </a:pPr>
            <a:r>
              <a:rPr lang="pt-BR" dirty="0"/>
              <a:t> </a:t>
            </a:r>
            <a:r>
              <a:rPr lang="pt-BR" dirty="0" smtClean="0"/>
              <a:t>- A </a:t>
            </a:r>
            <a:r>
              <a:rPr lang="pt-BR" dirty="0"/>
              <a:t>equipe hoje está bem mais integrada na ajuda e busca ativa destas crianças e vejo que não teremos problemas em prosseguir com a intervenção e quem sabe incorporar outros projetos como este nas outras faixas etária.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809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dirty="0" smtClean="0"/>
              <a:t>Reflexões críticas: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pt-BR" b="1" u="sng" dirty="0" smtClean="0"/>
              <a:t>Início: </a:t>
            </a:r>
            <a:r>
              <a:rPr lang="pt-BR" dirty="0" smtClean="0"/>
              <a:t>Dúvidas ?</a:t>
            </a:r>
          </a:p>
          <a:p>
            <a:pPr marL="0" indent="0">
              <a:buNone/>
            </a:pPr>
            <a:r>
              <a:rPr lang="pt-BR" dirty="0"/>
              <a:t>“Será que vou conseguir dar conta? Terei tempo de realizar tantas atividades? Será que conseguirei bons resultados? A população da </a:t>
            </a:r>
            <a:r>
              <a:rPr lang="pt-BR" dirty="0" smtClean="0"/>
              <a:t>minha </a:t>
            </a:r>
            <a:r>
              <a:rPr lang="pt-BR" dirty="0"/>
              <a:t>UBS vai entender e apoiar a intervenção? </a:t>
            </a:r>
            <a:endParaRPr lang="pt-BR" dirty="0" smtClean="0"/>
          </a:p>
          <a:p>
            <a:r>
              <a:rPr lang="pt-BR" b="1" u="sng" dirty="0" smtClean="0"/>
              <a:t>Profissional:</a:t>
            </a:r>
          </a:p>
          <a:p>
            <a:pPr>
              <a:buFontTx/>
              <a:buChar char="-"/>
            </a:pPr>
            <a:r>
              <a:rPr lang="pt-BR" dirty="0" smtClean="0"/>
              <a:t>Monitoramento </a:t>
            </a:r>
            <a:r>
              <a:rPr lang="pt-BR" dirty="0"/>
              <a:t>dos </a:t>
            </a:r>
            <a:r>
              <a:rPr lang="pt-BR" dirty="0" smtClean="0"/>
              <a:t>dados;</a:t>
            </a:r>
          </a:p>
          <a:p>
            <a:pPr>
              <a:buFontTx/>
              <a:buChar char="-"/>
            </a:pPr>
            <a:r>
              <a:rPr lang="pt-BR" dirty="0"/>
              <a:t>planejar, elaborar estratégias, conseguir realizar a intervenção e avaliar as nossas ações e melhor ainda constatar quantos avanços tivemos.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889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dirty="0"/>
              <a:t>ALVES, M.U; VOLSCHAN, B.C.G; HAAS, N.A.T.,. Educação em Saúde Bucal: Sensibilização dos Pais de Crianças Atendidas na Clínica Integrada de Duas Universidades Privadas. </a:t>
            </a:r>
            <a:r>
              <a:rPr lang="pt-BR" b="1" dirty="0" err="1"/>
              <a:t>Pesq</a:t>
            </a:r>
            <a:r>
              <a:rPr lang="pt-BR" b="1" dirty="0"/>
              <a:t> </a:t>
            </a:r>
            <a:r>
              <a:rPr lang="pt-BR" b="1" dirty="0" err="1"/>
              <a:t>Bras</a:t>
            </a:r>
            <a:r>
              <a:rPr lang="pt-BR" b="1" dirty="0"/>
              <a:t> </a:t>
            </a:r>
            <a:r>
              <a:rPr lang="pt-BR" b="1" dirty="0" err="1"/>
              <a:t>Odontoped</a:t>
            </a:r>
            <a:r>
              <a:rPr lang="pt-BR" b="1" dirty="0"/>
              <a:t> </a:t>
            </a:r>
            <a:r>
              <a:rPr lang="pt-BR" b="1" dirty="0" err="1"/>
              <a:t>Clin</a:t>
            </a:r>
            <a:r>
              <a:rPr lang="pt-BR" b="1" dirty="0"/>
              <a:t> </a:t>
            </a:r>
            <a:r>
              <a:rPr lang="pt-BR" b="1" dirty="0" err="1"/>
              <a:t>Integr</a:t>
            </a:r>
            <a:r>
              <a:rPr lang="pt-BR" dirty="0"/>
              <a:t>, João Pessoa, v. 4, n. 1, p. 47-51, jan./abr. 2004 </a:t>
            </a:r>
          </a:p>
          <a:p>
            <a:r>
              <a:rPr lang="pt-BR" b="1" dirty="0"/>
              <a:t> </a:t>
            </a:r>
            <a:endParaRPr lang="pt-BR" dirty="0"/>
          </a:p>
          <a:p>
            <a:r>
              <a:rPr lang="pt-BR" dirty="0"/>
              <a:t>BRASIL. Ministério da Saúde. </a:t>
            </a:r>
            <a:r>
              <a:rPr lang="pt-BR" b="1" dirty="0"/>
              <a:t>Caderno de atenção básica: Saúde Bucal</a:t>
            </a:r>
            <a:r>
              <a:rPr lang="pt-BR" dirty="0"/>
              <a:t>. Secretaria de Atenção à Saúde. Departamento de Atenção Básica. Brasília, 2006.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BRASIL. Ministério da Saúde. </a:t>
            </a:r>
            <a:r>
              <a:rPr lang="pt-BR" b="1" dirty="0"/>
              <a:t>Caderno de atenção básica. Saúde na escola. </a:t>
            </a:r>
            <a:r>
              <a:rPr lang="pt-BR" dirty="0"/>
              <a:t>Secretaria de Atenção à Saúde. Departamento de Atenção Básica. Brasília, 2009.</a:t>
            </a:r>
          </a:p>
          <a:p>
            <a:r>
              <a:rPr lang="pt-BR" dirty="0"/>
              <a:t> </a:t>
            </a:r>
          </a:p>
          <a:p>
            <a:r>
              <a:rPr lang="en-US" dirty="0" err="1"/>
              <a:t>Cury</a:t>
            </a:r>
            <a:r>
              <a:rPr lang="en-US" dirty="0"/>
              <a:t> J. A et al. </a:t>
            </a:r>
            <a:r>
              <a:rPr lang="pt-BR" dirty="0"/>
              <a:t>Recomendações sobre uso de produtos fluorados no âmbito do SUS/SP em função do risco de cárie dentária. Secretaria de Estado de Saúde. São Paulo. 2000.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IBGE. Instituto Brasileiro de Geografia e Estatística.  Disponível em: </a:t>
            </a:r>
            <a:r>
              <a:rPr lang="pt-BR" u="sng" dirty="0">
                <a:hlinkClick r:id="rId2"/>
              </a:rPr>
              <a:t>http://www.ibge.gov.br/home/geociencias/areaterritorial/area.php?nome=Jo%E3o+Pessoa&amp;codigo=2507507&amp;submit.x=29&amp;submit.y=11</a:t>
            </a:r>
            <a:r>
              <a:rPr lang="pt-BR" dirty="0"/>
              <a:t>. Acessado em Junho de 2012.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846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4077072"/>
            <a:ext cx="8229600" cy="1143000"/>
          </a:xfrm>
        </p:spPr>
        <p:txBody>
          <a:bodyPr/>
          <a:lstStyle/>
          <a:p>
            <a:r>
              <a:rPr lang="pt-BR" dirty="0" smtClean="0"/>
              <a:t>Obrigada!!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5246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melhor fase para o desenvolvimento de hábitos ocorre durante a </a:t>
            </a:r>
            <a:r>
              <a:rPr lang="pt-BR" dirty="0" smtClean="0"/>
              <a:t>infância;</a:t>
            </a:r>
          </a:p>
          <a:p>
            <a:r>
              <a:rPr lang="pt-BR" dirty="0" smtClean="0"/>
              <a:t>USF Porta de Entrada para o SUS;</a:t>
            </a:r>
          </a:p>
          <a:p>
            <a:r>
              <a:rPr lang="pt-BR" dirty="0" smtClean="0"/>
              <a:t>Saúde da Criança na USF José Américo III.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3275856" y="6043558"/>
            <a:ext cx="55391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(ALVES, M.U; VOLSCHAN, B.C.G; HAAS, N.A.T, 2004).</a:t>
            </a:r>
          </a:p>
        </p:txBody>
      </p:sp>
    </p:spTree>
    <p:extLst>
      <p:ext uri="{BB962C8B-B14F-4D97-AF65-F5344CB8AC3E}">
        <p14:creationId xmlns:p14="http://schemas.microsoft.com/office/powerpoint/2010/main" val="317452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4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pt-BR" b="1" u="sng" dirty="0" smtClean="0"/>
              <a:t>Geral:</a:t>
            </a:r>
          </a:p>
          <a:p>
            <a:pPr>
              <a:buFontTx/>
              <a:buChar char="-"/>
            </a:pPr>
            <a:r>
              <a:rPr lang="pt-BR" dirty="0" smtClean="0"/>
              <a:t>Melhorar </a:t>
            </a:r>
            <a:r>
              <a:rPr lang="pt-BR" dirty="0"/>
              <a:t>a atenção de saúde bucal de crianças escolares de 6 a 12 anos de idade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356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u="sng" dirty="0" smtClean="0"/>
              <a:t>Ações:</a:t>
            </a:r>
          </a:p>
          <a:p>
            <a:pPr marL="0" indent="0">
              <a:buNone/>
            </a:pPr>
            <a:r>
              <a:rPr lang="pt-BR" sz="2800" dirty="0" smtClean="0"/>
              <a:t>-  Cadastramentos de Todas as crianças da Escola;</a:t>
            </a:r>
          </a:p>
          <a:p>
            <a:pPr>
              <a:buFontTx/>
              <a:buChar char="-"/>
            </a:pPr>
            <a:r>
              <a:rPr lang="pt-BR" sz="2800" dirty="0" smtClean="0"/>
              <a:t>Visita domiciliar aos com dificuldade de locomoção;</a:t>
            </a:r>
          </a:p>
          <a:p>
            <a:pPr>
              <a:buFontTx/>
              <a:buChar char="-"/>
            </a:pPr>
            <a:r>
              <a:rPr lang="pt-BR" sz="2800" dirty="0" smtClean="0"/>
              <a:t>Acolhimento da criança e familiares ;</a:t>
            </a:r>
          </a:p>
          <a:p>
            <a:pPr>
              <a:buFontTx/>
              <a:buChar char="-"/>
            </a:pPr>
            <a:r>
              <a:rPr lang="pt-BR" sz="2800" dirty="0" smtClean="0"/>
              <a:t>Conversa com a população sobre a intervenção;</a:t>
            </a:r>
          </a:p>
          <a:p>
            <a:pPr>
              <a:buFontTx/>
              <a:buChar char="-"/>
            </a:pPr>
            <a:r>
              <a:rPr lang="pt-BR" sz="2800" dirty="0" smtClean="0"/>
              <a:t>Conversa com a equipe e os responsáveis; </a:t>
            </a:r>
          </a:p>
          <a:p>
            <a:pPr>
              <a:buFontTx/>
              <a:buChar char="-"/>
            </a:pPr>
            <a:r>
              <a:rPr lang="pt-BR" sz="2800" dirty="0" smtClean="0"/>
              <a:t>Busca ativa dos faltosos e </a:t>
            </a:r>
            <a:r>
              <a:rPr lang="pt-BR" sz="2800" dirty="0" err="1" smtClean="0"/>
              <a:t>reagendamento</a:t>
            </a:r>
            <a:r>
              <a:rPr lang="pt-BR" sz="2800" dirty="0" smtClean="0"/>
              <a:t>;</a:t>
            </a:r>
          </a:p>
          <a:p>
            <a:pPr>
              <a:buFontTx/>
              <a:buChar char="-"/>
            </a:pPr>
            <a:r>
              <a:rPr lang="pt-BR" sz="2800" dirty="0" smtClean="0"/>
              <a:t>Exames epidemiológicos;</a:t>
            </a:r>
          </a:p>
          <a:p>
            <a:pPr>
              <a:buFontTx/>
              <a:buChar char="-"/>
            </a:pPr>
            <a:r>
              <a:rPr lang="pt-BR" sz="2800" dirty="0" smtClean="0"/>
              <a:t>Classificação de risco;</a:t>
            </a:r>
          </a:p>
          <a:p>
            <a:pPr>
              <a:buFontTx/>
              <a:buChar char="-"/>
            </a:pPr>
            <a:r>
              <a:rPr lang="pt-BR" sz="2800" dirty="0" smtClean="0"/>
              <a:t>Orientação e cuidados de higiene bucal e hábitos nutricionais;</a:t>
            </a:r>
          </a:p>
          <a:p>
            <a:pPr>
              <a:buFontTx/>
              <a:buChar char="-"/>
            </a:pPr>
            <a:r>
              <a:rPr lang="pt-BR" sz="2800" dirty="0" smtClean="0"/>
              <a:t>Tratamento Odontológico.</a:t>
            </a:r>
          </a:p>
          <a:p>
            <a:pPr>
              <a:buFontTx/>
              <a:buChar char="-"/>
            </a:pPr>
            <a:endParaRPr lang="pt-BR" sz="2800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487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428181" y="3717032"/>
            <a:ext cx="8352928" cy="26642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u="sng" dirty="0" smtClean="0"/>
              <a:t>Logística:</a:t>
            </a:r>
          </a:p>
          <a:p>
            <a:pPr>
              <a:buFontTx/>
              <a:buChar char="-"/>
            </a:pPr>
            <a:r>
              <a:rPr lang="pt-BR" dirty="0" smtClean="0"/>
              <a:t>Dados anotados em ficha espelho e repassados a planilha de saúde bucal do escolar;</a:t>
            </a:r>
          </a:p>
          <a:p>
            <a:pPr marL="0" indent="0" algn="ctr">
              <a:buNone/>
            </a:pPr>
            <a:r>
              <a:rPr lang="pt-BR" sz="2600" dirty="0" smtClean="0"/>
              <a:t>       A </a:t>
            </a:r>
            <a:r>
              <a:rPr lang="pt-BR" sz="2600" dirty="0"/>
              <a:t>ficha constará os dados pessoais da criança, exame </a:t>
            </a:r>
            <a:r>
              <a:rPr lang="pt-BR" sz="2600" dirty="0" smtClean="0"/>
              <a:t>     odontológico</a:t>
            </a:r>
            <a:r>
              <a:rPr lang="pt-BR" sz="2600" dirty="0"/>
              <a:t>, fatores de risco, as que necessitam de tratamento, se </a:t>
            </a:r>
            <a:r>
              <a:rPr lang="pt-BR" sz="2600" dirty="0" smtClean="0"/>
              <a:t>realizou </a:t>
            </a:r>
            <a:r>
              <a:rPr lang="pt-BR" sz="2600" dirty="0"/>
              <a:t>exames complementares, se obteve tratamento, se faltou alguma consulta, se o tratamento foi concluído, quando recebeu atividade educativa. </a:t>
            </a:r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228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37257" y="332656"/>
            <a:ext cx="8229600" cy="4525963"/>
          </a:xfrm>
        </p:spPr>
        <p:txBody>
          <a:bodyPr/>
          <a:lstStyle/>
          <a:p>
            <a:r>
              <a:rPr lang="pt-BR" dirty="0" smtClean="0"/>
              <a:t>Logística:</a:t>
            </a:r>
          </a:p>
          <a:p>
            <a:pPr>
              <a:buFontTx/>
              <a:buChar char="-"/>
            </a:pPr>
            <a:r>
              <a:rPr lang="pt-BR" dirty="0" smtClean="0"/>
              <a:t>Levantamento epidemiológico para a classificação de risco: Alto risco ( D, E </a:t>
            </a:r>
            <a:r>
              <a:rPr lang="pt-BR" dirty="0" err="1" smtClean="0"/>
              <a:t>e</a:t>
            </a:r>
            <a:r>
              <a:rPr lang="pt-BR" dirty="0" smtClean="0"/>
              <a:t> F) já encaminhado para tratamento;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95" t="25989" r="21254" b="14971"/>
          <a:stretch/>
        </p:blipFill>
        <p:spPr bwMode="auto">
          <a:xfrm>
            <a:off x="1043608" y="2348880"/>
            <a:ext cx="6408787" cy="40811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9452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688632"/>
          </a:xfrm>
        </p:spPr>
        <p:txBody>
          <a:bodyPr>
            <a:normAutofit fontScale="77500" lnSpcReduction="20000"/>
          </a:bodyPr>
          <a:lstStyle/>
          <a:p>
            <a:r>
              <a:rPr lang="pt-BR" sz="4600" u="sng" dirty="0" smtClean="0"/>
              <a:t>Logística:</a:t>
            </a:r>
          </a:p>
          <a:p>
            <a:pPr>
              <a:buFontTx/>
              <a:buChar char="-"/>
            </a:pPr>
            <a:r>
              <a:rPr lang="pt-BR" sz="3400" dirty="0" smtClean="0"/>
              <a:t>As demais crianças recebiam escovação supervisionada;</a:t>
            </a:r>
          </a:p>
          <a:p>
            <a:pPr>
              <a:buFontTx/>
              <a:buChar char="-"/>
            </a:pPr>
            <a:r>
              <a:rPr lang="pt-BR" sz="3400" dirty="0" smtClean="0"/>
              <a:t>Os faltosos comunicados aos ACS para busca ativa;</a:t>
            </a:r>
          </a:p>
          <a:p>
            <a:pPr>
              <a:buFontTx/>
              <a:buChar char="-"/>
            </a:pPr>
            <a:r>
              <a:rPr lang="pt-BR" sz="3400" dirty="0" smtClean="0"/>
              <a:t>Atividades educativas anotadas e registrado temas (semanalmente);</a:t>
            </a:r>
          </a:p>
          <a:p>
            <a:pPr>
              <a:buFontTx/>
              <a:buChar char="-"/>
            </a:pPr>
            <a:r>
              <a:rPr lang="pt-BR" sz="3400" dirty="0" smtClean="0"/>
              <a:t>Foram contempladas 10 turmas e todas receberam orientação sobre higiene e cuidados com a cárie e orientações nutricionais;</a:t>
            </a:r>
          </a:p>
          <a:p>
            <a:pPr>
              <a:buFontTx/>
              <a:buChar char="-"/>
            </a:pPr>
            <a:r>
              <a:rPr lang="pt-BR" sz="3400" dirty="0" smtClean="0"/>
              <a:t>Todas as quartas e quintas a tarde eram destinadas as atividades na escola;</a:t>
            </a:r>
          </a:p>
          <a:p>
            <a:pPr>
              <a:buFontTx/>
              <a:buChar char="-"/>
            </a:pPr>
            <a:r>
              <a:rPr lang="pt-BR" sz="3400" dirty="0"/>
              <a:t>U</a:t>
            </a:r>
            <a:r>
              <a:rPr lang="pt-BR" sz="3400" dirty="0" smtClean="0"/>
              <a:t>ma </a:t>
            </a:r>
            <a:r>
              <a:rPr lang="pt-BR" sz="3400" dirty="0"/>
              <a:t>vez por semana </a:t>
            </a:r>
            <a:r>
              <a:rPr lang="pt-BR" sz="3400" dirty="0" smtClean="0"/>
              <a:t>também receberam </a:t>
            </a:r>
            <a:r>
              <a:rPr lang="pt-BR" sz="3400" dirty="0"/>
              <a:t>escovação </a:t>
            </a:r>
            <a:r>
              <a:rPr lang="pt-BR" sz="3400" dirty="0" smtClean="0"/>
              <a:t>supervisionada registrado </a:t>
            </a:r>
            <a:r>
              <a:rPr lang="pt-BR" sz="3400" dirty="0"/>
              <a:t>na ficha </a:t>
            </a:r>
            <a:r>
              <a:rPr lang="pt-BR" sz="3400" dirty="0" smtClean="0"/>
              <a:t>espelho, </a:t>
            </a:r>
            <a:r>
              <a:rPr lang="pt-BR" sz="3400" dirty="0"/>
              <a:t>e aplicação de fluoretos de acordo com cada caso  </a:t>
            </a:r>
            <a:r>
              <a:rPr lang="pt-BR" sz="3400" dirty="0" smtClean="0"/>
              <a:t>( Alto risco: Flúor: 1 mês- uma vez por semana; 2 mês- a cada 15 dias , 3 mês : uma vez ao mês;</a:t>
            </a:r>
          </a:p>
          <a:p>
            <a:pPr>
              <a:buFontTx/>
              <a:buChar char="-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39929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Reuniões de equipe para capacitação a cada 15 dias: </a:t>
            </a:r>
            <a:r>
              <a:rPr lang="pt-BR" dirty="0" smtClean="0"/>
              <a:t>08 reuniões; </a:t>
            </a:r>
            <a:endParaRPr lang="pt-BR" dirty="0"/>
          </a:p>
          <a:p>
            <a:r>
              <a:rPr lang="pt-BR" dirty="0" smtClean="0"/>
              <a:t>Reunião com os pais uma vez ao mês:04 reuniões;</a:t>
            </a:r>
          </a:p>
          <a:p>
            <a:r>
              <a:rPr lang="pt-BR" dirty="0" smtClean="0"/>
              <a:t>O 4º mês devido ao recesso escolar não teve atividade na escolas.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528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1190</Words>
  <Application>Microsoft Office PowerPoint</Application>
  <PresentationFormat>Apresentação na tela (4:3)</PresentationFormat>
  <Paragraphs>136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Tema do Office</vt:lpstr>
      <vt:lpstr>Saúde Bucal de escolares: um projeto de Intervenção</vt:lpstr>
      <vt:lpstr>Introdução</vt:lpstr>
      <vt:lpstr>Introdução</vt:lpstr>
      <vt:lpstr>Objetivo</vt:lpstr>
      <vt:lpstr>Metodologia</vt:lpstr>
      <vt:lpstr>Apresentação do PowerPoint</vt:lpstr>
      <vt:lpstr>Apresentação do PowerPoint</vt:lpstr>
      <vt:lpstr>Apresentação do PowerPoint</vt:lpstr>
      <vt:lpstr>Apresentação do PowerPoint</vt:lpstr>
      <vt:lpstr>Objetivos, metas e resultados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Resultados:</vt:lpstr>
      <vt:lpstr>Discussão</vt:lpstr>
      <vt:lpstr>Apresentação do PowerPoint</vt:lpstr>
      <vt:lpstr>Apresentação do PowerPoint</vt:lpstr>
      <vt:lpstr>Discussão</vt:lpstr>
      <vt:lpstr>Apresentação do PowerPoint</vt:lpstr>
      <vt:lpstr>Reflexões críticas:</vt:lpstr>
      <vt:lpstr>Referências</vt:lpstr>
      <vt:lpstr>Obrigada!!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Vanessa</dc:creator>
  <cp:lastModifiedBy>Vanessa</cp:lastModifiedBy>
  <cp:revision>36</cp:revision>
  <dcterms:created xsi:type="dcterms:W3CDTF">2014-03-25T20:06:20Z</dcterms:created>
  <dcterms:modified xsi:type="dcterms:W3CDTF">2014-03-27T19:49:33Z</dcterms:modified>
</cp:coreProperties>
</file>