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0" r:id="rId2"/>
    <p:sldId id="398" r:id="rId3"/>
    <p:sldId id="258" r:id="rId4"/>
    <p:sldId id="259" r:id="rId5"/>
    <p:sldId id="399" r:id="rId6"/>
    <p:sldId id="260" r:id="rId7"/>
    <p:sldId id="262" r:id="rId8"/>
    <p:sldId id="385" r:id="rId9"/>
    <p:sldId id="387" r:id="rId10"/>
    <p:sldId id="397" r:id="rId11"/>
    <p:sldId id="381" r:id="rId12"/>
    <p:sldId id="396" r:id="rId13"/>
    <p:sldId id="393" r:id="rId14"/>
    <p:sldId id="395" r:id="rId15"/>
    <p:sldId id="277" r:id="rId16"/>
    <p:sldId id="278" r:id="rId17"/>
    <p:sldId id="310" r:id="rId18"/>
    <p:sldId id="284" r:id="rId19"/>
    <p:sldId id="315" r:id="rId20"/>
    <p:sldId id="285" r:id="rId21"/>
    <p:sldId id="356" r:id="rId22"/>
    <p:sldId id="286" r:id="rId23"/>
    <p:sldId id="318" r:id="rId24"/>
    <p:sldId id="319" r:id="rId25"/>
    <p:sldId id="320" r:id="rId26"/>
    <p:sldId id="321" r:id="rId27"/>
    <p:sldId id="322" r:id="rId28"/>
    <p:sldId id="287" r:id="rId29"/>
    <p:sldId id="324" r:id="rId30"/>
    <p:sldId id="289" r:id="rId31"/>
    <p:sldId id="290" r:id="rId32"/>
    <p:sldId id="362" r:id="rId33"/>
    <p:sldId id="293" r:id="rId34"/>
    <p:sldId id="294" r:id="rId35"/>
    <p:sldId id="296" r:id="rId36"/>
    <p:sldId id="375" r:id="rId37"/>
    <p:sldId id="377" r:id="rId38"/>
    <p:sldId id="297" r:id="rId39"/>
    <p:sldId id="337" r:id="rId40"/>
    <p:sldId id="338" r:id="rId41"/>
    <p:sldId id="367" r:id="rId42"/>
    <p:sldId id="370" r:id="rId43"/>
    <p:sldId id="371" r:id="rId44"/>
    <p:sldId id="343" r:id="rId45"/>
    <p:sldId id="345" r:id="rId46"/>
    <p:sldId id="348" r:id="rId47"/>
    <p:sldId id="391" r:id="rId48"/>
    <p:sldId id="392" r:id="rId49"/>
    <p:sldId id="374" r:id="rId50"/>
    <p:sldId id="351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URSO%20DE%20ESPECIALIZA&#199;&#195;O\PLANILHAS\C&#243;pia%20de%20Planilha_Valnice_NOVOS%20INDICADOR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EAD\T2\Valnice\C&#243;pia%20de%20C&#243;pia%20de%20Planilha_Valnice_NOVOS%20INDICADORES_atualizad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URSO%20DE%20ESPECIALIZA&#199;&#195;O\PLANILHAS\C&#243;pia%20de%20Planilha_Valnice_NOVOS%20INDICADO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Indicadores!$C$114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Indicadores!$D$113:$G$113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Indicadores!$D$114:$G$114</c:f>
              <c:numCache>
                <c:formatCode>0.0%</c:formatCode>
                <c:ptCount val="4"/>
                <c:pt idx="0">
                  <c:v>0.40540540540540548</c:v>
                </c:pt>
                <c:pt idx="1">
                  <c:v>0.54054054054054068</c:v>
                </c:pt>
                <c:pt idx="2">
                  <c:v>0.59459459459459807</c:v>
                </c:pt>
                <c:pt idx="3">
                  <c:v>0.78378378378378377</c:v>
                </c:pt>
              </c:numCache>
            </c:numRef>
          </c:val>
        </c:ser>
        <c:axId val="93382144"/>
        <c:axId val="93383680"/>
      </c:barChart>
      <c:catAx>
        <c:axId val="93382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383680"/>
        <c:crosses val="autoZero"/>
        <c:auto val="1"/>
        <c:lblAlgn val="ctr"/>
        <c:lblOffset val="100"/>
      </c:catAx>
      <c:valAx>
        <c:axId val="933836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38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Indicadores!$C$157</c:f>
              <c:strCache>
                <c:ptCount val="1"/>
                <c:pt idx="0">
                  <c:v>Proporção de gestantes faltosas às consultas que receberam busca ativa da equipe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Indicadores!$D$156:$G$156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Indicadores!$D$157:$G$157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3526656"/>
        <c:axId val="93553024"/>
      </c:barChart>
      <c:catAx>
        <c:axId val="9352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553024"/>
        <c:crosses val="autoZero"/>
        <c:auto val="1"/>
        <c:lblAlgn val="ctr"/>
        <c:lblOffset val="100"/>
      </c:catAx>
      <c:valAx>
        <c:axId val="9355302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52665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Indicadores!$C$175</c:f>
              <c:strCache>
                <c:ptCount val="1"/>
                <c:pt idx="0">
                  <c:v>Proporção de profissionais da equipe da UBS capacitados quanto ao atendimento integral da saúde da gestante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Indicadores!$D$174:$G$174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Indicadores!$D$175:$G$175</c:f>
              <c:numCache>
                <c:formatCode>0.0%</c:formatCode>
                <c:ptCount val="4"/>
                <c:pt idx="0">
                  <c:v>0.95000000000000062</c:v>
                </c:pt>
                <c:pt idx="1">
                  <c:v>0.95000000000000062</c:v>
                </c:pt>
                <c:pt idx="2">
                  <c:v>0.95000000000000062</c:v>
                </c:pt>
                <c:pt idx="3">
                  <c:v>0.95000000000000062</c:v>
                </c:pt>
              </c:numCache>
            </c:numRef>
          </c:val>
        </c:ser>
        <c:axId val="93569024"/>
        <c:axId val="93570560"/>
      </c:barChart>
      <c:catAx>
        <c:axId val="93569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570560"/>
        <c:crosses val="autoZero"/>
        <c:auto val="1"/>
        <c:lblAlgn val="ctr"/>
        <c:lblOffset val="100"/>
      </c:catAx>
      <c:valAx>
        <c:axId val="9357056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56902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Indicadores!$C$126</c:f>
              <c:strCache>
                <c:ptCount val="1"/>
                <c:pt idx="0">
                  <c:v>Proporção de gestantes com avaliação de risco para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Indicadores!$D$125:$G$125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Indicadores!$D$126:$G$126</c:f>
              <c:numCache>
                <c:formatCode>0.0%</c:formatCode>
                <c:ptCount val="4"/>
                <c:pt idx="0">
                  <c:v>0.17142857142857137</c:v>
                </c:pt>
                <c:pt idx="1">
                  <c:v>0.6111111111111116</c:v>
                </c:pt>
                <c:pt idx="2">
                  <c:v>0.65714285714286214</c:v>
                </c:pt>
                <c:pt idx="3">
                  <c:v>0.78378378378378377</c:v>
                </c:pt>
              </c:numCache>
            </c:numRef>
          </c:val>
        </c:ser>
        <c:axId val="93607040"/>
        <c:axId val="93608576"/>
      </c:barChart>
      <c:catAx>
        <c:axId val="93607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608576"/>
        <c:crosses val="autoZero"/>
        <c:auto val="1"/>
        <c:lblAlgn val="ctr"/>
        <c:lblOffset val="100"/>
      </c:catAx>
      <c:valAx>
        <c:axId val="936085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60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identificadas com acúmulo de fatores de risco que foram acompanhadas </c:v>
                </c:pt>
              </c:strCache>
            </c:strRef>
          </c:tx>
          <c:spPr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2700000" scaled="1"/>
              <a:tileRect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3636864"/>
        <c:axId val="93646848"/>
      </c:barChart>
      <c:catAx>
        <c:axId val="9363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646848"/>
        <c:crosses val="autoZero"/>
        <c:auto val="1"/>
        <c:lblAlgn val="ctr"/>
        <c:lblOffset val="100"/>
      </c:catAx>
      <c:valAx>
        <c:axId val="9364684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63686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orientação sobre higiene bucal e prevenção de cárie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0.17142857142857137</c:v>
                </c:pt>
                <c:pt idx="1">
                  <c:v>0.6111111111111116</c:v>
                </c:pt>
                <c:pt idx="2">
                  <c:v>0.65714285714286214</c:v>
                </c:pt>
                <c:pt idx="3">
                  <c:v>0.78378378378378377</c:v>
                </c:pt>
              </c:numCache>
            </c:numRef>
          </c:val>
        </c:ser>
        <c:axId val="93670784"/>
        <c:axId val="93680768"/>
      </c:barChart>
      <c:catAx>
        <c:axId val="93670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680768"/>
        <c:crosses val="autoZero"/>
        <c:auto val="1"/>
        <c:lblAlgn val="ctr"/>
        <c:lblOffset val="100"/>
      </c:catAx>
      <c:valAx>
        <c:axId val="936807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67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Indicadores!$C$138</c:f>
              <c:strCache>
                <c:ptCount val="1"/>
                <c:pt idx="0">
                  <c:v>Proporção de gestantes que receberam orientação nutricional do odontólogo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Indicadores!$D$137:$G$137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Indicadores!$D$138:$G$138</c:f>
              <c:numCache>
                <c:formatCode>0.0%</c:formatCode>
                <c:ptCount val="4"/>
                <c:pt idx="0">
                  <c:v>0.17142857142857137</c:v>
                </c:pt>
                <c:pt idx="1">
                  <c:v>0.55555555555555569</c:v>
                </c:pt>
                <c:pt idx="2">
                  <c:v>0.62857142857143289</c:v>
                </c:pt>
                <c:pt idx="3">
                  <c:v>0.78378378378378377</c:v>
                </c:pt>
              </c:numCache>
            </c:numRef>
          </c:val>
        </c:ser>
        <c:axId val="93799168"/>
        <c:axId val="93800704"/>
      </c:barChart>
      <c:catAx>
        <c:axId val="93799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800704"/>
        <c:crosses val="autoZero"/>
        <c:auto val="1"/>
        <c:lblAlgn val="ctr"/>
        <c:lblOffset val="100"/>
      </c:catAx>
      <c:valAx>
        <c:axId val="938007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79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Indicadores!$C$169</c:f>
              <c:strCache>
                <c:ptCount val="1"/>
                <c:pt idx="0">
                  <c:v>Proporção de gestantes que participaram das ações educativas e preventivas em saúde bucal </c:v>
                </c:pt>
              </c:strCache>
            </c:strRef>
          </c:tx>
          <c:spPr>
            <a:gradFill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2700000" scaled="1"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Indicadores!$D$168:$G$168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Indicadores!$D$169:$G$169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0.55555555555555569</c:v>
                </c:pt>
                <c:pt idx="2">
                  <c:v>0.62857142857143289</c:v>
                </c:pt>
                <c:pt idx="3">
                  <c:v>0.78378378378378377</c:v>
                </c:pt>
              </c:numCache>
            </c:numRef>
          </c:val>
        </c:ser>
        <c:axId val="93808512"/>
        <c:axId val="93810048"/>
      </c:barChart>
      <c:catAx>
        <c:axId val="93808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810048"/>
        <c:crosses val="autoZero"/>
        <c:auto val="1"/>
        <c:lblAlgn val="ctr"/>
        <c:lblOffset val="100"/>
      </c:catAx>
      <c:valAx>
        <c:axId val="9381004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808512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Indicadores!$C$120</c:f>
              <c:strCache>
                <c:ptCount val="1"/>
                <c:pt idx="0">
                  <c:v>Proporção de gestantes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Indicadores!$D$119:$G$119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Indicadores!$D$120:$G$120</c:f>
              <c:numCache>
                <c:formatCode>0.0%</c:formatCode>
                <c:ptCount val="4"/>
                <c:pt idx="0">
                  <c:v>5.7142857142857141E-2</c:v>
                </c:pt>
                <c:pt idx="1">
                  <c:v>0.27777777777778001</c:v>
                </c:pt>
                <c:pt idx="2">
                  <c:v>0.45714285714285963</c:v>
                </c:pt>
                <c:pt idx="3">
                  <c:v>0.43243243243243246</c:v>
                </c:pt>
              </c:numCache>
            </c:numRef>
          </c:val>
        </c:ser>
        <c:axId val="93821952"/>
        <c:axId val="93733632"/>
      </c:barChart>
      <c:catAx>
        <c:axId val="9382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733632"/>
        <c:crosses val="autoZero"/>
        <c:auto val="1"/>
        <c:lblAlgn val="ctr"/>
        <c:lblOffset val="100"/>
      </c:catAx>
      <c:valAx>
        <c:axId val="937336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93821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E223-440F-4706-BD7C-53CD8B06D2CB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4D75-9050-48FB-8340-B2C0D4E7E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4D75-9050-48FB-8340-B2C0D4E7E47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4D75-9050-48FB-8340-B2C0D4E7E47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91CD-4E47-44E9-9624-0E058483C9CF}" type="datetimeFigureOut">
              <a:rPr lang="pt-BR" smtClean="0"/>
              <a:pPr/>
              <a:t>11/06/2013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B347-AE0C-4129-99C8-D2F6F6AFEF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vsms.saude.gov.br/bvs/saudelegis/gm/20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Universidade Aberta do SUS–UNASUS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Turma 2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Melhoria na Atenção a Saúde das Gestantes da USF Planalto Santa Maria da Vitória BA: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Pré-natal odontológico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8024" y="4437112"/>
            <a:ext cx="3677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Vanilce Oliveira Moraes</a:t>
            </a:r>
            <a:endParaRPr lang="pt-BR" dirty="0" smtClean="0"/>
          </a:p>
          <a:p>
            <a:r>
              <a:rPr lang="pt-BR" dirty="0" smtClean="0"/>
              <a:t>Orientadora: Sidneia </a:t>
            </a:r>
            <a:r>
              <a:rPr lang="pt-BR" dirty="0" err="1" smtClean="0"/>
              <a:t>Tessmer</a:t>
            </a:r>
            <a:r>
              <a:rPr lang="pt-BR" dirty="0" smtClean="0"/>
              <a:t> </a:t>
            </a:r>
            <a:r>
              <a:rPr lang="pt-BR" dirty="0" err="1" smtClean="0"/>
              <a:t>Casarin</a:t>
            </a:r>
            <a:endParaRPr lang="pt-BR" dirty="0" smtClean="0"/>
          </a:p>
          <a:p>
            <a:r>
              <a:rPr lang="pt-BR" dirty="0" err="1" smtClean="0"/>
              <a:t>Co-orientador</a:t>
            </a:r>
            <a:r>
              <a:rPr lang="pt-BR" dirty="0" smtClean="0"/>
              <a:t>: Jônio Santos </a:t>
            </a:r>
            <a:r>
              <a:rPr lang="pt-BR" dirty="0" err="1" smtClean="0"/>
              <a:t>Nader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03848" y="6309320"/>
            <a:ext cx="285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Santa Maria da Vitória,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8. Dar orientações nutricionais e sobre aleitamento materno exclusivo para 60% das gestantes;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9. Ofertar ações educativas e preventivas coletivas em saúde bucal para 100% gestantes com regularidade mensal;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10. Ofertar tratamento odontológico concluído em 50% das gestantes em tratamento.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Ações:</a:t>
            </a:r>
            <a:endParaRPr lang="pt-BR" dirty="0" smtClean="0"/>
          </a:p>
          <a:p>
            <a:pPr algn="just">
              <a:spcBef>
                <a:spcPts val="1800"/>
              </a:spcBef>
            </a:pPr>
            <a:r>
              <a:rPr lang="pt-BR" dirty="0" smtClean="0"/>
              <a:t>Monitoramento e acompanhamento das gestantes;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Capacitação da equipe; 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Atendimento clínico; 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Modificação da agenda para que ela fosse compartilhada e que pudesse para acomodar as faltosas;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None/>
            </a:pPr>
            <a:r>
              <a:rPr lang="pt-BR" b="1" dirty="0" smtClean="0"/>
              <a:t>Ações: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Atividades educativas; 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Acolhimento;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Sala de espera;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Busca ativa das gestantes faltosas;</a:t>
            </a:r>
          </a:p>
          <a:p>
            <a:pPr algn="just">
              <a:spcBef>
                <a:spcPts val="1800"/>
              </a:spcBef>
            </a:pPr>
            <a:r>
              <a:rPr lang="pt-BR" dirty="0" smtClean="0"/>
              <a:t>Caixa de sugestões/dúvidas/reclamações;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</a:t>
            </a:r>
            <a:endParaRPr lang="pt-BR" dirty="0"/>
          </a:p>
        </p:txBody>
      </p:sp>
      <p:pic>
        <p:nvPicPr>
          <p:cNvPr id="1026" name="Picture 2" descr="C:\Users\usuario\Pictures\Camera\2012-10-03 15.02.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Users\usuario\Pictures\Camera\2012-10-03 14.46.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3096344" cy="2322259"/>
          </a:xfrm>
          <a:prstGeom prst="rect">
            <a:avLst/>
          </a:prstGeom>
          <a:noFill/>
        </p:spPr>
      </p:pic>
      <p:pic>
        <p:nvPicPr>
          <p:cNvPr id="6" name="Picture 2" descr="C:\Users\usuario\Pictures\Camera\2012-10-05 09.23.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3168352" cy="2376264"/>
          </a:xfrm>
          <a:prstGeom prst="rect">
            <a:avLst/>
          </a:prstGeom>
          <a:noFill/>
        </p:spPr>
      </p:pic>
      <p:pic>
        <p:nvPicPr>
          <p:cNvPr id="7" name="Picture 3" descr="C:\Users\usuario\Pictures\Camera\2012-10-05 09.23.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89040"/>
            <a:ext cx="3155504" cy="236662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699792" y="6093296"/>
            <a:ext cx="233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arquivo pessoal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</a:t>
            </a:r>
            <a:endParaRPr lang="pt-BR" dirty="0"/>
          </a:p>
        </p:txBody>
      </p:sp>
      <p:pic>
        <p:nvPicPr>
          <p:cNvPr id="5" name="Imagem 4" descr="G:\DCIM\Camera\2012-11-08 10.06.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275856" cy="22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DCIM\Camera\2012-11-14 10.03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3995936" cy="2996952"/>
          </a:xfrm>
          <a:prstGeom prst="rect">
            <a:avLst/>
          </a:prstGeom>
          <a:noFill/>
        </p:spPr>
      </p:pic>
      <p:pic>
        <p:nvPicPr>
          <p:cNvPr id="8" name="Espaço Reservado para Conteúdo 3" descr="G:\DCIM\Camera\2012-11-08 10.06.4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032448" cy="24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699792" y="5805264"/>
            <a:ext cx="23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 : arquivo pessoal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/>
              <a:t>Logística:</a:t>
            </a:r>
          </a:p>
          <a:p>
            <a:pPr algn="just"/>
            <a:r>
              <a:rPr lang="pt-BR" dirty="0" smtClean="0"/>
              <a:t>Através do caderno da enfermeira do pré-natal foi feito o cadastro das gestantes que seriam alvo da intervenção;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monitoramento da intervenção, utilizou-se a planilha de coleta de dados que foi fornecida pelo curso de especialização em Saúde da Família da Universidade Federal de Pelotas;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Logística:</a:t>
            </a:r>
          </a:p>
          <a:p>
            <a:pPr algn="just"/>
            <a:r>
              <a:rPr lang="pt-BR" dirty="0" smtClean="0"/>
              <a:t>Adotou-se também uma ficha espelho e complementar para cadastro e acompanhamento das gestantes, anexada no prontuário odontológico;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agenda odontológica foi alterada, para ser compartilhada com a da enfermagem;</a:t>
            </a:r>
          </a:p>
          <a:p>
            <a:endParaRPr lang="pt-BR" dirty="0" smtClean="0"/>
          </a:p>
          <a:p>
            <a:pPr algn="just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smtClean="0"/>
              <a:t>Logística:</a:t>
            </a:r>
            <a:endParaRPr lang="pt-BR" dirty="0" smtClean="0"/>
          </a:p>
          <a:p>
            <a:pPr algn="just"/>
            <a:r>
              <a:rPr lang="pt-BR" dirty="0" smtClean="0"/>
              <a:t>Foram cadastradas 37 gestantes e 29 acompanhadas no pré-natal odontológico;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intervenção ocorreu de novembro de 2012 a fevereiro de 2013;</a:t>
            </a:r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1: Ampliar a cobertura de atendimento às gestantes na atenção à saúde bucal.</a:t>
            </a:r>
          </a:p>
          <a:p>
            <a:pPr algn="just">
              <a:buNone/>
            </a:pPr>
            <a:endParaRPr lang="pt-BR" b="1" dirty="0" smtClean="0"/>
          </a:p>
          <a:p>
            <a:pPr algn="just"/>
            <a:r>
              <a:rPr lang="pt-BR" b="1" dirty="0" smtClean="0"/>
              <a:t>Meta 1</a:t>
            </a:r>
            <a:r>
              <a:rPr lang="pt-BR" dirty="0" smtClean="0"/>
              <a:t>: Ampliar a cobertura de primeira consulta odontológica para 60% das gestantes.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1:</a:t>
            </a:r>
            <a:r>
              <a:rPr lang="pt-BR" dirty="0" smtClean="0"/>
              <a:t> Proporção de gestantes com primeira consulta odontológica.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859216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1560" y="5805264"/>
            <a:ext cx="7875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Indicador 1: Proporção de gestantes com primeira consulta odontológica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gestação é um acontecimento fisiológico, com alterações orgânicas naturais, mas que impõe aos profissionais da saúde a necessidade de conhecimentos para uma abordagem </a:t>
            </a:r>
            <a:r>
              <a:rPr lang="pt-BR" dirty="0" smtClean="0"/>
              <a:t>diferenciada;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estado da saúde bucal apresentado durante a gestação tem relação com a saúde geral da gestante e pode influenciar na saúde geral e bucal do bebê (Brasil,2006).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b="1" dirty="0" smtClean="0"/>
          </a:p>
          <a:p>
            <a:pPr algn="just"/>
            <a:r>
              <a:rPr lang="pt-BR" b="1" dirty="0" smtClean="0"/>
              <a:t>Meta 2</a:t>
            </a:r>
            <a:r>
              <a:rPr lang="pt-BR" dirty="0" smtClean="0"/>
              <a:t>: Realizar visita domiciliar em 90% de gestantes acamadas ou com problemas de mobilidade física.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Indicador 2:</a:t>
            </a:r>
            <a:r>
              <a:rPr lang="pt-BR" dirty="0" smtClean="0"/>
              <a:t> Proporção de gestantes acamadas ou com problemas de mobilidade física que receberam visita domiciliar da equipe de saúde bucal.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Também durante os meses da intervenção não foi registrada nenhuma gestante com problema de mobilidade física.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2: Melhorar a adesão das gestantes ao atendimento em saúde bucal.</a:t>
            </a:r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3</a:t>
            </a:r>
            <a:r>
              <a:rPr lang="pt-BR" dirty="0" smtClean="0"/>
              <a:t>: Fazer busca ativa de 90% das gestantes faltosas às consultas.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3: </a:t>
            </a:r>
            <a:r>
              <a:rPr lang="pt-BR" dirty="0" smtClean="0"/>
              <a:t>Proporção de gestantes faltosas às consultas odontológicas que receberam busca ativa da equipe.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600201"/>
          <a:ext cx="8147248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5661248"/>
            <a:ext cx="770485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3: Proporção de gestantes faltosas às consultas odontológicas que receberam busca ativa da equipe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3: Melhorar a qualidade do atendimento  em saúde bucal das gestantes.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4</a:t>
            </a:r>
            <a:r>
              <a:rPr lang="pt-BR" dirty="0" smtClean="0"/>
              <a:t>: Capacitar 100% dos profissionais da equipe para o atendimento integral em saúde da gestante.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4: </a:t>
            </a:r>
            <a:r>
              <a:rPr lang="pt-BR" dirty="0" smtClean="0"/>
              <a:t>Proporção de profissionais da equipe da UBS capacitados quanto ao atendimento integral da saúde da gestante.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0752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573325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4: Proporção de profissionais da equipe da UBS capacitados quanto ao atendimento integral a saúde da gestante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pPr algn="just"/>
            <a:r>
              <a:rPr lang="pt-BR" b="1" dirty="0" smtClean="0"/>
              <a:t>Meta 5</a:t>
            </a:r>
            <a:r>
              <a:rPr lang="pt-BR" dirty="0" smtClean="0"/>
              <a:t>: Realizar avaliação de risco em 60% das gestantes cadastradas.	</a:t>
            </a:r>
          </a:p>
          <a:p>
            <a:pPr algn="just">
              <a:buNone/>
            </a:pPr>
            <a:endParaRPr lang="pt-BR" b="1" dirty="0" smtClean="0"/>
          </a:p>
          <a:p>
            <a:pPr algn="just"/>
            <a:r>
              <a:rPr lang="pt-BR" b="1" dirty="0" smtClean="0"/>
              <a:t>Indicador 5:</a:t>
            </a:r>
            <a:r>
              <a:rPr lang="pt-BR" dirty="0" smtClean="0"/>
              <a:t> Proporção de gestantes atendidas com avaliação de risco em dia.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31224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6021288"/>
            <a:ext cx="829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Indicador 5: Proporção de gestantes com avaliação de risco para saúde bucal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4: Mapear as gestantes da área de abrangência com risco para problemas de saúde bucal.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6</a:t>
            </a:r>
            <a:r>
              <a:rPr lang="pt-BR" dirty="0" smtClean="0"/>
              <a:t>: Acompanhar 50% das gestantes com acúmulo de fatores de risco em saúde bucal.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6:</a:t>
            </a:r>
            <a:r>
              <a:rPr lang="pt-BR" dirty="0" smtClean="0"/>
              <a:t> Proporção de gestantes identificadas com acúmulo de fatores de risco que foram acompanhadas.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77872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57332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6: Proporção de gestantes identificadas com acúmulo de fatores de risco e que foram acompanhadas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município de Santa Maria da Vitória </a:t>
            </a:r>
            <a:r>
              <a:rPr lang="pt-BR" dirty="0" smtClean="0"/>
              <a:t>fica situada no estado da Bahia, possui </a:t>
            </a:r>
            <a:r>
              <a:rPr lang="pt-BR" dirty="0"/>
              <a:t>uma população de </a:t>
            </a:r>
            <a:r>
              <a:rPr lang="pt-BR" dirty="0" smtClean="0"/>
              <a:t>40.329 mil habitantes, 23.816 mil na zona urbana e 16.493 mil na zona rural.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cidade possui 8 </a:t>
            </a:r>
            <a:r>
              <a:rPr lang="pt-BR" dirty="0" err="1" smtClean="0"/>
              <a:t>ESFs</a:t>
            </a:r>
            <a:r>
              <a:rPr lang="pt-BR" dirty="0" smtClean="0"/>
              <a:t> sendo que somente 5 com equipe de saúde bucal, 1 PACS rural ( IBGE 2010);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5: Promover a saúde bucal das gestantes.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7</a:t>
            </a:r>
            <a:r>
              <a:rPr lang="pt-BR" dirty="0" smtClean="0"/>
              <a:t>: Dar orientações para 60% das gestantes em relação a sua higiene bucal e prevenção da cárie.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7:</a:t>
            </a:r>
            <a:r>
              <a:rPr lang="pt-BR" dirty="0" smtClean="0"/>
              <a:t> Proporção de gestantes com orientação sobre higiene bucal e prevenção de cárie.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600201"/>
          <a:ext cx="8147248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1560" y="5949280"/>
            <a:ext cx="79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7: Proporção de gestantes com orientação sobre higiene bucal e prevenção de cárie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184576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8</a:t>
            </a:r>
            <a:r>
              <a:rPr lang="pt-BR" dirty="0" smtClean="0"/>
              <a:t>: Dar orientações nutricionais e sobre aleitamento materno exclusivo para 60% das gestantes. 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8: </a:t>
            </a:r>
            <a:r>
              <a:rPr lang="pt-BR" dirty="0" smtClean="0"/>
              <a:t>Proporção de gestantes que receberam orientação nutricional e sobre aleitamento materno exclusivo.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600201"/>
          <a:ext cx="8147248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58052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8: Proporção de gestantes que receberam orientação nutricional e de aleitamento materno exclusivo pelo odontólogo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9</a:t>
            </a:r>
            <a:r>
              <a:rPr lang="pt-BR" dirty="0" smtClean="0"/>
              <a:t>: Ofertar ações educativas e preventivas coletivas em saúde bucal para 100% gestantes com regularidade mensal.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9:</a:t>
            </a:r>
            <a:r>
              <a:rPr lang="pt-BR" dirty="0" smtClean="0"/>
              <a:t> Proporção de gestantes que participaram das ações educativas e preventivas em saúde bucal.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600201"/>
          <a:ext cx="8075240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573325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9: Proporção de gestantes que participaram das ações educativas e preventivas em saúde bucal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10</a:t>
            </a:r>
            <a:r>
              <a:rPr lang="pt-BR" dirty="0" smtClean="0"/>
              <a:t>: Ofertar tratamento odontológico concluído em 50% das gestantes em tratamento.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Indicador 10:</a:t>
            </a:r>
            <a:r>
              <a:rPr lang="pt-BR" dirty="0" smtClean="0"/>
              <a:t> Proporção de gestantes com tratamento odontológico concluído.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42716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87624" y="5589240"/>
            <a:ext cx="661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Indicador 10: Proporção de gestantes com tratamento concluído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Descrição qualitativa:</a:t>
            </a:r>
            <a:endParaRPr lang="pt-BR" dirty="0" smtClean="0"/>
          </a:p>
          <a:p>
            <a:pPr algn="just"/>
            <a:r>
              <a:rPr lang="pt-BR" dirty="0" smtClean="0"/>
              <a:t>As dificuldades encontradas foram:</a:t>
            </a:r>
          </a:p>
          <a:p>
            <a:pPr algn="just"/>
            <a:r>
              <a:rPr lang="pt-BR" dirty="0" smtClean="0"/>
              <a:t>Ano político com consequente falta de material, a solução foi adquirir o material com recursos próprios;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Muitas gestantes começavam o tratamento e não retornavam mais, mesmo com as buscas ativas dos Agentes Comunitários de saúde (ACS).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intervenção exigiu que a equipe se capacitasse sobre o tema, pois até os funcionários acreditavam no mito de que gestantes não podiam tratar os dentes;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Promoveu o trabalho de toda a equipe com exceção do médico, pois nesse período de intervenção houve troca de médicos;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Uma equipe </a:t>
            </a:r>
            <a:r>
              <a:rPr lang="pt-BR" dirty="0"/>
              <a:t>do </a:t>
            </a:r>
            <a:r>
              <a:rPr lang="pt-BR" dirty="0" smtClean="0"/>
              <a:t>NASF, um Centro de Especialidades Odontológicas CEO, um hospital, uma Unidade de Pronto Atendimento UPA;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UBS Planalto está localizada na zona urbana;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uma ESF com equipe de saúde bucal, financiada pelo SUS;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recepcionista e as técnicas de enfermagem e a auxiliar de serviços gerais ficaram encarregados de acolher as gestantes que chegavam à unidade;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ACS ficavam encarregados da busca ativa das gestantes faltosas e de fazer o acolhimento de novas gestantes durante as visitas domiciliares;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enfermeira ficou responsável de encaminhar para minha sala as gestantes que faziam pré-natal, além de orientá-las sobre a importância da saúde bucal;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parte odontológica ficou responsável pelo atendimento clínico, atividade educativa, acolhimento, caixa de sugestões/reclamações/duvidas e sala de espera;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agenda odontológica teve que ser modificada fazendo com que fosse uma agenda compartilhada;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Antes da intervenção as atividades com as gestantes eram realizada só pela enfermeira e algumas consultas com o médico;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O acolhimento dava mais retorno do que a sala de espera;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apesar de ter atingido um bom número de gestantes algumas ficaram sem cobertura;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intervenção já está incorporada a rotina do serviço, toda segunda feira é dia da gestante tanto para a enfermagem como para a odontologia;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melhorias no projeto que pretendemos fazer será a incorporação do médico também nesse projeto;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próximos passos são continuar com os atendimentos e os acolhimentos sem esquecer-se da caixa de sugestões/reclamações/duvidas;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Fazer atividades educativas agora com a presença do médico.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Antes de começar as atividades da especialização já tinha em mente um tema que também era problema na unidade na época;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após todas as atividades meu foco mudou vi que outro grupo estava mais necessitado de intervenção;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As ações que desenvolvemos foram simples e fáceis de serem desenvolvidas e incorporadas na rotina da unidade;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princípio tivemos que ajustar as agendas da enfermagem e da odontologia fazendo uma agenda compartilhada o que tornou mais fácil o atendimento clínico das gestantes;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significado que o curso deixa é que podemos e devemos realizar projetos simples só com os recursos que temos na unidade sem ficar dependendo da gestão;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que os usuários da UBS não fiquem prejudicados e que possam usufruir dos serviços oferecidos pelo serviço público.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2514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BRASIL. Ministério da Saúde. </a:t>
            </a:r>
            <a:r>
              <a:rPr lang="pt-BR" sz="2400" b="1" dirty="0" smtClean="0"/>
              <a:t>Caderno de atenção básica: Saúde Bucal</a:t>
            </a:r>
            <a:r>
              <a:rPr lang="pt-BR" sz="2400" dirty="0" smtClean="0"/>
              <a:t>. Secretaria de Atenção à Saúde. Departamento de Atenção Básica. Brasília, 2006.</a:t>
            </a:r>
          </a:p>
          <a:p>
            <a:pPr algn="just"/>
            <a:r>
              <a:rPr lang="pt-BR" sz="2400" dirty="0" smtClean="0"/>
              <a:t> BRASIL. Ministério da Saúde. </a:t>
            </a:r>
            <a:r>
              <a:rPr lang="pt-BR" sz="2400" b="1" dirty="0" smtClean="0"/>
              <a:t>Pacto pela saúde</a:t>
            </a:r>
            <a:r>
              <a:rPr lang="pt-BR" sz="2400" dirty="0" smtClean="0"/>
              <a:t>. Consolidação do SUS. 2006. Disponível em: &lt;</a:t>
            </a:r>
            <a:r>
              <a:rPr lang="pt-BR" sz="2400" b="1" dirty="0" smtClean="0">
                <a:hlinkClick r:id="rId2"/>
              </a:rPr>
              <a:t>http://bvsms.saude.gov.br/bvs/saudelegis/gm/2006</a:t>
            </a:r>
            <a:r>
              <a:rPr lang="pt-BR" sz="2400" dirty="0" smtClean="0"/>
              <a:t>&gt;</a:t>
            </a:r>
            <a:r>
              <a:rPr lang="pt-BR" sz="2400" b="1" dirty="0" smtClean="0"/>
              <a:t> </a:t>
            </a:r>
            <a:r>
              <a:rPr lang="pt-BR" sz="2400" dirty="0" smtClean="0"/>
              <a:t> Acesso em: 19 de setembro de 2012.</a:t>
            </a:r>
          </a:p>
          <a:p>
            <a:pPr algn="just"/>
            <a:r>
              <a:rPr lang="pt-BR" sz="2400" dirty="0" smtClean="0"/>
              <a:t> BRASIL. </a:t>
            </a:r>
            <a:r>
              <a:rPr lang="pt-BR" sz="2400" b="1" dirty="0" smtClean="0"/>
              <a:t>Política Nacional de Atenção Básica</a:t>
            </a:r>
            <a:r>
              <a:rPr lang="pt-BR" sz="2400" dirty="0" smtClean="0"/>
              <a:t>. Brasília: Editora do Ministério da Saúde, 2007;</a:t>
            </a:r>
          </a:p>
          <a:p>
            <a:pPr algn="just"/>
            <a:r>
              <a:rPr lang="pt-BR" sz="2400" dirty="0" smtClean="0"/>
              <a:t>BRASIL. </a:t>
            </a:r>
            <a:r>
              <a:rPr lang="pt-BR" sz="2400" b="1" dirty="0" smtClean="0"/>
              <a:t>Política nacional de promoção da saúde</a:t>
            </a:r>
            <a:r>
              <a:rPr lang="pt-BR" sz="2400" dirty="0" smtClean="0"/>
              <a:t>. Brasília: Editora do Ministério da Saúde, 2006. 60p.</a:t>
            </a:r>
          </a:p>
          <a:p>
            <a:pPr algn="just"/>
            <a:r>
              <a:rPr lang="pt-BR" sz="2400" dirty="0" smtClean="0"/>
              <a:t>BRASIL. Ministério da Saúde. </a:t>
            </a:r>
            <a:r>
              <a:rPr lang="pt-BR" sz="2400" b="1" dirty="0" smtClean="0"/>
              <a:t>Programa de humanização no pré-natal e nascimento</a:t>
            </a:r>
            <a:r>
              <a:rPr lang="pt-BR" sz="2400" dirty="0" smtClean="0"/>
              <a:t>. Brasília: Editora do Ministério da Saúde,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7" name="Picture 3" descr="C:\Users\usuario\Documents\CURSO DE ESPECIALIZAÇÃO\TCC\280px-Bahia_Municip_SantaMariadaVitor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731338" cy="2828886"/>
          </a:xfrm>
          <a:prstGeom prst="rect">
            <a:avLst/>
          </a:prstGeom>
          <a:noFill/>
        </p:spPr>
      </p:pic>
      <p:pic>
        <p:nvPicPr>
          <p:cNvPr id="1029" name="Picture 5" descr="C:\Users\usuario\Documents\CURSO DE ESPECIALIZAÇÃO\TCC\Passarela-entre-São-Félix-do-Coribe-e-Santa-Maria-da-Vitó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960440" cy="3390340"/>
          </a:xfrm>
          <a:prstGeom prst="rect">
            <a:avLst/>
          </a:prstGeom>
          <a:noFill/>
        </p:spPr>
      </p:pic>
      <p:pic>
        <p:nvPicPr>
          <p:cNvPr id="8" name="Picture 4" descr="C:\Users\usuario\Documents\CURSO DE ESPECIALIZAÇÃO\TCC\DSC04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204864"/>
            <a:ext cx="4026024" cy="301951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403648" y="6093296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Google imagens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população </a:t>
            </a:r>
            <a:r>
              <a:rPr lang="pt-BR" dirty="0" smtClean="0"/>
              <a:t>da área de abrangência consiste </a:t>
            </a:r>
            <a:r>
              <a:rPr lang="pt-BR" dirty="0"/>
              <a:t>em </a:t>
            </a:r>
            <a:r>
              <a:rPr lang="pt-BR" dirty="0" smtClean="0"/>
              <a:t>2.619 </a:t>
            </a:r>
            <a:r>
              <a:rPr lang="pt-BR" dirty="0"/>
              <a:t>pessoas sendo que </a:t>
            </a:r>
            <a:r>
              <a:rPr lang="pt-BR" dirty="0" smtClean="0"/>
              <a:t>1.302 </a:t>
            </a:r>
            <a:r>
              <a:rPr lang="pt-BR" dirty="0"/>
              <a:t>homens e </a:t>
            </a:r>
            <a:r>
              <a:rPr lang="pt-BR" dirty="0" smtClean="0"/>
              <a:t>1.317 </a:t>
            </a:r>
            <a:r>
              <a:rPr lang="pt-BR" dirty="0"/>
              <a:t>mulheres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Das 37 gestantes que estavam sendo acompanhadas pela enfermeira somente 4 estavam em tratamento odontológico. 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4000" dirty="0" smtClean="0"/>
              <a:t>Ampliar </a:t>
            </a:r>
            <a:r>
              <a:rPr lang="pt-BR" sz="4000" dirty="0"/>
              <a:t>a cobertura de atendimento às gestantes na atenção a saúde bucal</a:t>
            </a:r>
            <a:r>
              <a:rPr lang="pt-BR" sz="4000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endParaRPr lang="pt-BR" sz="4000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4000" dirty="0" smtClean="0"/>
              <a:t>Melhorar </a:t>
            </a:r>
            <a:r>
              <a:rPr lang="pt-BR" sz="4000" dirty="0"/>
              <a:t>a adesão das gestantes ao atendimento em saúde bucal</a:t>
            </a:r>
            <a:r>
              <a:rPr lang="pt-BR" sz="4000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endParaRPr lang="pt-BR" sz="4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sz="4000" dirty="0" smtClean="0"/>
              <a:t>Melhorar a qualidade do atendimento  em saúde bucal das gestantes;</a:t>
            </a:r>
          </a:p>
          <a:p>
            <a:pPr marL="514350" indent="-514350" algn="just">
              <a:buFont typeface="+mj-lt"/>
              <a:buAutoNum type="arabicPeriod"/>
            </a:pPr>
            <a:endParaRPr lang="pt-BR" sz="4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sz="4000" dirty="0" smtClean="0"/>
              <a:t>Mapear as gestantes da área de abrangência com risco para problemas de saúde bucal;</a:t>
            </a:r>
          </a:p>
          <a:p>
            <a:pPr marL="514350" indent="-514350" algn="just">
              <a:buFont typeface="+mj-lt"/>
              <a:buAutoNum type="arabicPeriod"/>
            </a:pPr>
            <a:endParaRPr lang="pt-BR" sz="4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sz="4000" dirty="0" smtClean="0"/>
              <a:t>Promover a saúde bucal das gestantes.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Ampliar </a:t>
            </a:r>
            <a:r>
              <a:rPr lang="pt-BR" dirty="0"/>
              <a:t>a cobertura de primeira </a:t>
            </a:r>
            <a:r>
              <a:rPr lang="pt-BR" dirty="0" smtClean="0"/>
              <a:t>consulta odontológica </a:t>
            </a:r>
            <a:r>
              <a:rPr lang="pt-BR" dirty="0"/>
              <a:t>para 60% das </a:t>
            </a:r>
            <a:r>
              <a:rPr lang="pt-BR" dirty="0" smtClean="0"/>
              <a:t>gestantes;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Realizar visita domiciliar em 90% de gestantes acamadas ou com problemas de mobilidade física;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Fazer busca ativa de 90% das gestantes faltosas às consultas;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sz="5100" dirty="0" smtClean="0"/>
              <a:t>4. Capacitar  100% dos profissionais da equipe sobre atendimento odontológico a gestante;</a:t>
            </a:r>
          </a:p>
          <a:p>
            <a:pPr algn="just">
              <a:buNone/>
            </a:pPr>
            <a:endParaRPr lang="pt-BR" sz="5100" dirty="0" smtClean="0"/>
          </a:p>
          <a:p>
            <a:pPr algn="just">
              <a:buNone/>
            </a:pPr>
            <a:r>
              <a:rPr lang="pt-BR" sz="5100" dirty="0" smtClean="0"/>
              <a:t>5. Realizar avaliação de risco em 60% das gestantes cadastradas;</a:t>
            </a:r>
          </a:p>
          <a:p>
            <a:pPr algn="just"/>
            <a:endParaRPr lang="pt-BR" sz="5100" dirty="0" smtClean="0"/>
          </a:p>
          <a:p>
            <a:pPr algn="just">
              <a:buNone/>
            </a:pPr>
            <a:r>
              <a:rPr lang="pt-BR" sz="5100" dirty="0" smtClean="0"/>
              <a:t>6. Acompanhar 50% das gestantes com acúmulo de fatores de risco em saúde bucal;</a:t>
            </a:r>
          </a:p>
          <a:p>
            <a:pPr algn="just"/>
            <a:endParaRPr lang="pt-BR" sz="5100" dirty="0" smtClean="0"/>
          </a:p>
          <a:p>
            <a:pPr algn="just">
              <a:buNone/>
            </a:pPr>
            <a:r>
              <a:rPr lang="pt-BR" sz="5100" dirty="0" smtClean="0"/>
              <a:t>7. Dar orientações para 60% das gestantes em relação a sua higiene bucal e prevenção da cárie.</a:t>
            </a:r>
          </a:p>
          <a:p>
            <a:pPr algn="just">
              <a:buNone/>
            </a:pPr>
            <a:endParaRPr lang="pt-BR" sz="43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1849</Words>
  <Application>Microsoft Office PowerPoint</Application>
  <PresentationFormat>Apresentação na tela (4:3)</PresentationFormat>
  <Paragraphs>227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Universidade Aberta do SUS–UNASUS Universidade Federal de Pelotas Especialização em Saúde da Família Modalidade a Distância Turma 2</vt:lpstr>
      <vt:lpstr>INTRODUÇÃO</vt:lpstr>
      <vt:lpstr>INTRODUÇÃO</vt:lpstr>
      <vt:lpstr>INTRODUÇÃO</vt:lpstr>
      <vt:lpstr>INTRODUÇÃO</vt:lpstr>
      <vt:lpstr>INTRODUÇÃO</vt:lpstr>
      <vt:lpstr>OBJETIVOS</vt:lpstr>
      <vt:lpstr>METAS</vt:lpstr>
      <vt:lpstr>METAS</vt:lpstr>
      <vt:lpstr>METAS</vt:lpstr>
      <vt:lpstr>METODOLOGIA</vt:lpstr>
      <vt:lpstr>METODOLOGIA</vt:lpstr>
      <vt:lpstr>AÇÕES</vt:lpstr>
      <vt:lpstr>AÇÕES</vt:lpstr>
      <vt:lpstr>METODOLOGIA</vt:lpstr>
      <vt:lpstr>METODOLOGIA</vt:lpstr>
      <vt:lpstr>METODOLOGIA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RESULTADOS DA INTERVENÇÃO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REFLEXÃO CRÍTICA</vt:lpstr>
      <vt:lpstr>REFLEXÃO CRÍTICA</vt:lpstr>
      <vt:lpstr>REFLEXÃO CRÍTICA</vt:lpstr>
      <vt:lpstr>REFERÊNCIAS: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32</cp:revision>
  <dcterms:created xsi:type="dcterms:W3CDTF">2013-05-06T00:38:02Z</dcterms:created>
  <dcterms:modified xsi:type="dcterms:W3CDTF">2013-06-12T02:25:21Z</dcterms:modified>
</cp:coreProperties>
</file>