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60" r:id="rId4"/>
    <p:sldId id="261" r:id="rId5"/>
    <p:sldId id="263" r:id="rId6"/>
    <p:sldId id="264" r:id="rId7"/>
    <p:sldId id="258" r:id="rId8"/>
    <p:sldId id="259" r:id="rId9"/>
    <p:sldId id="265" r:id="rId10"/>
    <p:sldId id="266" r:id="rId11"/>
    <p:sldId id="267" r:id="rId12"/>
    <p:sldId id="268" r:id="rId13"/>
    <p:sldId id="269" r:id="rId14"/>
    <p:sldId id="270" r:id="rId15"/>
    <p:sldId id="279" r:id="rId16"/>
    <p:sldId id="280" r:id="rId17"/>
    <p:sldId id="305" r:id="rId18"/>
    <p:sldId id="281" r:id="rId19"/>
    <p:sldId id="306" r:id="rId20"/>
    <p:sldId id="282" r:id="rId21"/>
    <p:sldId id="307" r:id="rId22"/>
    <p:sldId id="283" r:id="rId23"/>
    <p:sldId id="308" r:id="rId24"/>
    <p:sldId id="284" r:id="rId25"/>
    <p:sldId id="309" r:id="rId26"/>
    <p:sldId id="285" r:id="rId27"/>
    <p:sldId id="310" r:id="rId28"/>
    <p:sldId id="286" r:id="rId29"/>
    <p:sldId id="295" r:id="rId30"/>
    <p:sldId id="312" r:id="rId31"/>
    <p:sldId id="313" r:id="rId32"/>
    <p:sldId id="314" r:id="rId33"/>
    <p:sldId id="315" r:id="rId34"/>
    <p:sldId id="316" r:id="rId35"/>
    <p:sldId id="317" r:id="rId36"/>
    <p:sldId id="318" r:id="rId37"/>
    <p:sldId id="311" r:id="rId38"/>
    <p:sldId id="287" r:id="rId39"/>
    <p:sldId id="288" r:id="rId40"/>
    <p:sldId id="289" r:id="rId41"/>
    <p:sldId id="290" r:id="rId42"/>
    <p:sldId id="291" r:id="rId43"/>
    <p:sldId id="292" r:id="rId44"/>
    <p:sldId id="301" r:id="rId45"/>
    <p:sldId id="302" r:id="rId46"/>
    <p:sldId id="293"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B0CDE-4FF2-4A57-AB02-275205582904}" type="datetimeFigureOut">
              <a:rPr lang="es-ES" smtClean="0"/>
              <a:t>12/09/2015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FA54A-EA81-4B56-BC4A-841864605543}"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2F90565-2A77-45E2-8344-E9B922D4A6C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2F90565-2A77-45E2-8344-E9B922D4A6C3}"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EF00AB42-1E5B-4455-9172-0B7353827498}" type="datetimeFigureOut">
              <a:rPr lang="pt-BR" smtClean="0"/>
              <a:pPr/>
              <a:t>12/09/2015</a:t>
            </a:fld>
            <a:endParaRPr lang="pt-BR"/>
          </a:p>
        </p:txBody>
      </p:sp>
      <p:sp>
        <p:nvSpPr>
          <p:cNvPr id="9" name="Slide Number Placeholder 8"/>
          <p:cNvSpPr>
            <a:spLocks noGrp="1"/>
          </p:cNvSpPr>
          <p:nvPr>
            <p:ph type="sldNum" sz="quarter" idx="11"/>
          </p:nvPr>
        </p:nvSpPr>
        <p:spPr/>
        <p:txBody>
          <a:bodyPr/>
          <a:lstStyle/>
          <a:p>
            <a:fld id="{12F90565-2A77-45E2-8344-E9B922D4A6C3}"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2F90565-2A77-45E2-8344-E9B922D4A6C3}"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F00AB42-1E5B-4455-9172-0B7353827498}" type="datetimeFigureOut">
              <a:rPr lang="pt-BR" smtClean="0"/>
              <a:pPr/>
              <a:t>12/09/2015</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60688"/>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ubtítulo 2"/>
          <p:cNvSpPr>
            <a:spLocks noGrp="1"/>
          </p:cNvSpPr>
          <p:nvPr>
            <p:ph type="subTitle" idx="1"/>
          </p:nvPr>
        </p:nvSpPr>
        <p:spPr>
          <a:xfrm>
            <a:off x="969818" y="609600"/>
            <a:ext cx="7127482" cy="5727429"/>
          </a:xfrm>
        </p:spPr>
        <p:txBody>
          <a:bodyPr/>
          <a:lstStyle/>
          <a:p>
            <a:pPr algn="ctr"/>
            <a:r>
              <a:rPr lang="pt-BR" b="1" dirty="0" smtClean="0">
                <a:solidFill>
                  <a:schemeClr val="tx1"/>
                </a:solidFill>
              </a:rPr>
              <a:t>UNIVERSIDADE ABERTA DO SUS</a:t>
            </a:r>
            <a:endParaRPr lang="pt-BR" dirty="0" smtClean="0">
              <a:solidFill>
                <a:schemeClr val="tx1"/>
              </a:solidFill>
            </a:endParaRPr>
          </a:p>
          <a:p>
            <a:pPr algn="ctr"/>
            <a:r>
              <a:rPr lang="pt-BR" b="1" dirty="0" smtClean="0">
                <a:solidFill>
                  <a:schemeClr val="tx1"/>
                </a:solidFill>
              </a:rPr>
              <a:t>UNIVERSIDADE FEDERAL DE PELOTAS</a:t>
            </a:r>
            <a:endParaRPr lang="pt-BR" dirty="0" smtClean="0">
              <a:solidFill>
                <a:schemeClr val="tx1"/>
              </a:solidFill>
            </a:endParaRPr>
          </a:p>
          <a:p>
            <a:pPr algn="ctr"/>
            <a:r>
              <a:rPr lang="pt-BR" b="1" dirty="0" smtClean="0">
                <a:solidFill>
                  <a:schemeClr val="tx1"/>
                </a:solidFill>
              </a:rPr>
              <a:t>ESPECIALIZAÇÃO EM SAÚDE DA FAMÍLIA</a:t>
            </a:r>
            <a:endParaRPr lang="pt-BR" dirty="0" smtClean="0">
              <a:solidFill>
                <a:schemeClr val="tx1"/>
              </a:solidFill>
            </a:endParaRPr>
          </a:p>
          <a:p>
            <a:endParaRPr lang="pt-BR" dirty="0" smtClean="0">
              <a:solidFill>
                <a:schemeClr val="tx1"/>
              </a:solidFill>
            </a:endParaRPr>
          </a:p>
          <a:p>
            <a:endParaRPr lang="pt-BR" dirty="0" smtClean="0">
              <a:solidFill>
                <a:schemeClr val="tx1"/>
              </a:solidFill>
            </a:endParaRPr>
          </a:p>
          <a:p>
            <a:endParaRPr lang="pt-BR" dirty="0">
              <a:solidFill>
                <a:schemeClr val="tx1"/>
              </a:solidFill>
            </a:endParaRPr>
          </a:p>
          <a:p>
            <a:endParaRPr lang="pt-BR" dirty="0">
              <a:solidFill>
                <a:schemeClr val="tx1"/>
              </a:solidFill>
            </a:endParaRPr>
          </a:p>
          <a:p>
            <a:pPr algn="ctr"/>
            <a:r>
              <a:rPr lang="x-none" b="1" smtClean="0">
                <a:solidFill>
                  <a:schemeClr val="tx1"/>
                </a:solidFill>
              </a:rPr>
              <a:t>MELHORIA NA ATENÇÃO A PESSOAS COM HIPERTENSÃO E DIABETES NA UBS </a:t>
            </a:r>
            <a:r>
              <a:rPr lang="pt-BR" b="1" dirty="0" smtClean="0">
                <a:solidFill>
                  <a:schemeClr val="tx1"/>
                </a:solidFill>
              </a:rPr>
              <a:t>JOSÉ CÂNDIDO</a:t>
            </a:r>
            <a:r>
              <a:rPr lang="x-none" b="1" smtClean="0">
                <a:solidFill>
                  <a:schemeClr val="tx1"/>
                </a:solidFill>
              </a:rPr>
              <a:t>, BATALHA/PI</a:t>
            </a:r>
            <a:endParaRPr lang="pt-BR" b="1" dirty="0" smtClean="0">
              <a:solidFill>
                <a:schemeClr val="tx1"/>
              </a:solidFill>
            </a:endParaRPr>
          </a:p>
          <a:p>
            <a:endParaRPr lang="pt-BR" dirty="0" smtClean="0">
              <a:solidFill>
                <a:schemeClr val="tx1"/>
              </a:solidFill>
            </a:endParaRPr>
          </a:p>
          <a:p>
            <a:endParaRPr lang="pt-BR" dirty="0" smtClean="0">
              <a:solidFill>
                <a:schemeClr val="tx1"/>
              </a:solidFill>
            </a:endParaRPr>
          </a:p>
          <a:p>
            <a:pPr algn="ctr"/>
            <a:r>
              <a:rPr lang="x-none" b="1" smtClean="0">
                <a:solidFill>
                  <a:schemeClr val="tx1"/>
                </a:solidFill>
              </a:rPr>
              <a:t>VICTOR VERDECIA LÓPEZ </a:t>
            </a:r>
            <a:endParaRPr lang="pt-BR" b="1" dirty="0" smtClean="0">
              <a:solidFill>
                <a:schemeClr val="tx1"/>
              </a:solidFill>
            </a:endParaRPr>
          </a:p>
          <a:p>
            <a:endParaRPr lang="pt-BR" dirty="0">
              <a:solidFill>
                <a:schemeClr val="tx1"/>
              </a:solidFill>
            </a:endParaRPr>
          </a:p>
        </p:txBody>
      </p:sp>
    </p:spTree>
    <p:extLst>
      <p:ext uri="{BB962C8B-B14F-4D97-AF65-F5344CB8AC3E}">
        <p14:creationId xmlns="" xmlns:p14="http://schemas.microsoft.com/office/powerpoint/2010/main" val="171741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a:solidFill>
                  <a:srgbClr val="564B3C"/>
                </a:solidFill>
              </a:rPr>
              <a:t>Metodologia – ações realizadas</a:t>
            </a:r>
            <a:endParaRPr lang="pt-BR" dirty="0"/>
          </a:p>
        </p:txBody>
      </p:sp>
      <p:sp>
        <p:nvSpPr>
          <p:cNvPr id="3" name="Espaço Reservado para Conteúdo 2"/>
          <p:cNvSpPr>
            <a:spLocks noGrp="1"/>
          </p:cNvSpPr>
          <p:nvPr>
            <p:ph idx="1"/>
          </p:nvPr>
        </p:nvSpPr>
        <p:spPr/>
        <p:txBody>
          <a:bodyPr>
            <a:normAutofit/>
          </a:bodyPr>
          <a:lstStyle/>
          <a:p>
            <a:pPr marL="114300" indent="0" algn="just">
              <a:buNone/>
            </a:pPr>
            <a:r>
              <a:rPr lang="pt-BR" sz="2400" dirty="0"/>
              <a:t>4-Capacitar os ACS para o cadastramento de hipertensos e diabéticos de toda área de abrangência da unidade de saúde. </a:t>
            </a:r>
            <a:endParaRPr lang="pt-BR" sz="2400" dirty="0" smtClean="0"/>
          </a:p>
          <a:p>
            <a:pPr marL="114300" indent="0" algn="just">
              <a:buNone/>
            </a:pPr>
            <a:endParaRPr lang="pt-BR" sz="2400" dirty="0"/>
          </a:p>
          <a:p>
            <a:pPr marL="114300" indent="0" algn="just">
              <a:buNone/>
            </a:pPr>
            <a:r>
              <a:rPr lang="pt-BR" sz="2400" dirty="0" smtClean="0"/>
              <a:t>5- </a:t>
            </a:r>
            <a:r>
              <a:rPr lang="pt-BR" sz="2400" dirty="0"/>
              <a:t>Monitorar a realização de exame clínico apropriado dos pacientes hipertensos e diabéticos</a:t>
            </a:r>
            <a:r>
              <a:rPr lang="pt-BR" sz="2400" dirty="0" smtClean="0"/>
              <a:t>.</a:t>
            </a:r>
          </a:p>
          <a:p>
            <a:pPr marL="114300" indent="0" algn="just">
              <a:buNone/>
            </a:pPr>
            <a:endParaRPr lang="pt-BR" sz="2400" dirty="0"/>
          </a:p>
          <a:p>
            <a:pPr marL="114300" indent="0" algn="just">
              <a:buNone/>
            </a:pPr>
            <a:r>
              <a:rPr lang="pt-BR" sz="2400" dirty="0"/>
              <a:t>6- Definir atribuições de cada membro da equipe no exame clínico de pacientes hipertensos e diabéticos. </a:t>
            </a:r>
          </a:p>
        </p:txBody>
      </p:sp>
    </p:spTree>
    <p:extLst>
      <p:ext uri="{BB962C8B-B14F-4D97-AF65-F5344CB8AC3E}">
        <p14:creationId xmlns="" xmlns:p14="http://schemas.microsoft.com/office/powerpoint/2010/main" val="311573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6012160"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a:solidFill>
                  <a:srgbClr val="564B3C"/>
                </a:solidFill>
              </a:rPr>
              <a:t>Metodologia – ações realizadas</a:t>
            </a:r>
            <a:endParaRPr lang="pt-BR" dirty="0"/>
          </a:p>
        </p:txBody>
      </p:sp>
      <p:sp>
        <p:nvSpPr>
          <p:cNvPr id="3" name="Espaço Reservado para Conteúdo 2"/>
          <p:cNvSpPr>
            <a:spLocks noGrp="1"/>
          </p:cNvSpPr>
          <p:nvPr>
            <p:ph idx="1"/>
          </p:nvPr>
        </p:nvSpPr>
        <p:spPr/>
        <p:txBody>
          <a:bodyPr>
            <a:normAutofit fontScale="92500"/>
          </a:bodyPr>
          <a:lstStyle/>
          <a:p>
            <a:pPr marL="114300" indent="0" algn="just">
              <a:lnSpc>
                <a:spcPct val="150000"/>
              </a:lnSpc>
              <a:buNone/>
            </a:pPr>
            <a:r>
              <a:rPr lang="pt-BR" sz="2400" dirty="0">
                <a:latin typeface="Arial" pitchFamily="34" charset="0"/>
                <a:cs typeface="Arial" pitchFamily="34" charset="0"/>
              </a:rPr>
              <a:t>7- Orientar os pacientes e a comunidade quanto aos riscos de doenças cardiovasculares e neurológicas decorrentes da hipertensão e diabetes assim como sua importância de ter os pés, pulsos e sensibilidade de extremidades avaliadas periodicamente</a:t>
            </a:r>
            <a:r>
              <a:rPr lang="pt-BR" sz="2400" dirty="0" smtClean="0">
                <a:latin typeface="Arial" pitchFamily="34" charset="0"/>
                <a:cs typeface="Arial" pitchFamily="34" charset="0"/>
              </a:rPr>
              <a:t>.</a:t>
            </a:r>
          </a:p>
          <a:p>
            <a:pPr marL="114300" indent="0">
              <a:lnSpc>
                <a:spcPct val="150000"/>
              </a:lnSpc>
              <a:buNone/>
            </a:pPr>
            <a:endParaRPr lang="pt-BR" sz="2400" dirty="0">
              <a:latin typeface="Arial" pitchFamily="34" charset="0"/>
              <a:cs typeface="Arial" pitchFamily="34" charset="0"/>
            </a:endParaRPr>
          </a:p>
          <a:p>
            <a:pPr marL="114300" indent="0" algn="just">
              <a:lnSpc>
                <a:spcPct val="150000"/>
              </a:lnSpc>
              <a:buNone/>
            </a:pPr>
            <a:r>
              <a:rPr lang="pt-BR" sz="2400" dirty="0">
                <a:latin typeface="Arial" pitchFamily="34" charset="0"/>
                <a:cs typeface="Arial" pitchFamily="34" charset="0"/>
              </a:rPr>
              <a:t>8- Capacitar a equipe para a realização de exame clínico apropriado dos pacientes hipertensos e diabéticos</a:t>
            </a:r>
            <a:r>
              <a:rPr lang="pt-BR" sz="2400" dirty="0" smtClean="0">
                <a:latin typeface="Arial" pitchFamily="34" charset="0"/>
                <a:cs typeface="Arial" pitchFamily="34" charset="0"/>
              </a:rPr>
              <a:t>.</a:t>
            </a:r>
          </a:p>
          <a:p>
            <a:pPr marL="114300" indent="0">
              <a:buNone/>
            </a:pP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380467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6012160"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a:solidFill>
                  <a:srgbClr val="564B3C"/>
                </a:solidFill>
              </a:rPr>
              <a:t>Metodologia – ações realizadas</a:t>
            </a:r>
            <a:endParaRPr lang="pt-BR" dirty="0"/>
          </a:p>
        </p:txBody>
      </p:sp>
      <p:sp>
        <p:nvSpPr>
          <p:cNvPr id="3" name="Espaço Reservado para Conteúdo 2"/>
          <p:cNvSpPr>
            <a:spLocks noGrp="1"/>
          </p:cNvSpPr>
          <p:nvPr>
            <p:ph idx="1"/>
          </p:nvPr>
        </p:nvSpPr>
        <p:spPr>
          <a:xfrm>
            <a:off x="395536" y="1484784"/>
            <a:ext cx="7620000" cy="4800600"/>
          </a:xfrm>
        </p:spPr>
        <p:txBody>
          <a:bodyPr>
            <a:normAutofit/>
          </a:bodyPr>
          <a:lstStyle/>
          <a:p>
            <a:pPr marL="114300" lvl="0" indent="0" algn="just">
              <a:lnSpc>
                <a:spcPct val="150000"/>
              </a:lnSpc>
              <a:buClr>
                <a:srgbClr val="93A299"/>
              </a:buClr>
              <a:buNone/>
            </a:pPr>
            <a:r>
              <a:rPr lang="pt-BR" sz="2400" dirty="0" smtClean="0">
                <a:solidFill>
                  <a:prstClr val="black"/>
                </a:solidFill>
                <a:latin typeface="Arial" pitchFamily="34" charset="0"/>
                <a:cs typeface="Arial" pitchFamily="34" charset="0"/>
              </a:rPr>
              <a:t>9- Monitorar </a:t>
            </a:r>
            <a:r>
              <a:rPr lang="pt-BR" sz="2400" dirty="0">
                <a:solidFill>
                  <a:prstClr val="black"/>
                </a:solidFill>
                <a:latin typeface="Arial" pitchFamily="34" charset="0"/>
                <a:cs typeface="Arial" pitchFamily="34" charset="0"/>
              </a:rPr>
              <a:t>o número de hipertensos e diabéticos com exames laboratoriais solicitados de acordo como protocolo </a:t>
            </a:r>
            <a:r>
              <a:rPr lang="pt-BR" sz="2400" dirty="0" smtClean="0">
                <a:solidFill>
                  <a:prstClr val="black"/>
                </a:solidFill>
                <a:latin typeface="Arial" pitchFamily="34" charset="0"/>
                <a:cs typeface="Arial" pitchFamily="34" charset="0"/>
              </a:rPr>
              <a:t>adotado </a:t>
            </a:r>
            <a:r>
              <a:rPr lang="pt-BR" sz="2400" dirty="0">
                <a:solidFill>
                  <a:prstClr val="black"/>
                </a:solidFill>
                <a:latin typeface="Arial" pitchFamily="34" charset="0"/>
                <a:cs typeface="Arial" pitchFamily="34" charset="0"/>
              </a:rPr>
              <a:t>na unidade de saúde. </a:t>
            </a:r>
            <a:endParaRPr lang="pt-BR" sz="2400" dirty="0" smtClean="0">
              <a:solidFill>
                <a:prstClr val="black"/>
              </a:solidFill>
              <a:latin typeface="Arial" pitchFamily="34" charset="0"/>
              <a:cs typeface="Arial" pitchFamily="34" charset="0"/>
            </a:endParaRPr>
          </a:p>
          <a:p>
            <a:pPr marL="114300" lvl="0" indent="0" algn="just">
              <a:lnSpc>
                <a:spcPct val="150000"/>
              </a:lnSpc>
              <a:buClr>
                <a:srgbClr val="93A299"/>
              </a:buClr>
              <a:buNone/>
            </a:pPr>
            <a:endParaRPr lang="pt-BR" sz="2400" dirty="0">
              <a:solidFill>
                <a:prstClr val="black"/>
              </a:solidFill>
              <a:latin typeface="Arial" pitchFamily="34" charset="0"/>
              <a:cs typeface="Arial" pitchFamily="34" charset="0"/>
            </a:endParaRPr>
          </a:p>
          <a:p>
            <a:pPr marL="114300" lvl="0" indent="0" algn="just">
              <a:lnSpc>
                <a:spcPct val="150000"/>
              </a:lnSpc>
              <a:buClr>
                <a:srgbClr val="93A299"/>
              </a:buClr>
              <a:buNone/>
            </a:pPr>
            <a:r>
              <a:rPr lang="pt-BR" sz="2400" dirty="0" smtClean="0">
                <a:solidFill>
                  <a:prstClr val="black"/>
                </a:solidFill>
                <a:latin typeface="Arial" pitchFamily="34" charset="0"/>
                <a:cs typeface="Arial" pitchFamily="34" charset="0"/>
              </a:rPr>
              <a:t>10-Diabéticos</a:t>
            </a:r>
            <a:r>
              <a:rPr lang="pt-BR" sz="2400" dirty="0">
                <a:solidFill>
                  <a:prstClr val="black"/>
                </a:solidFill>
                <a:latin typeface="Arial" pitchFamily="34" charset="0"/>
                <a:cs typeface="Arial" pitchFamily="34" charset="0"/>
              </a:rPr>
              <a:t>. Garantir com o gestor municipal agilidade para a realização dos exames complementares aos pacientes hipertensos e diabéticos definidos no protocolo</a:t>
            </a:r>
            <a:r>
              <a:rPr lang="pt-BR" sz="2400" dirty="0">
                <a:solidFill>
                  <a:prstClr val="black"/>
                </a:solidFill>
              </a:rPr>
              <a:t>. </a:t>
            </a:r>
          </a:p>
        </p:txBody>
      </p:sp>
    </p:spTree>
    <p:extLst>
      <p:ext uri="{BB962C8B-B14F-4D97-AF65-F5344CB8AC3E}">
        <p14:creationId xmlns="" xmlns:p14="http://schemas.microsoft.com/office/powerpoint/2010/main" val="226598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smtClean="0"/>
              <a:t>Metodologia – logística utilizada</a:t>
            </a:r>
            <a:endParaRPr lang="pt-BR" sz="3600" dirty="0"/>
          </a:p>
        </p:txBody>
      </p:sp>
      <p:sp>
        <p:nvSpPr>
          <p:cNvPr id="3" name="Espaço Reservado para Conteúdo 2"/>
          <p:cNvSpPr>
            <a:spLocks noGrp="1"/>
          </p:cNvSpPr>
          <p:nvPr>
            <p:ph idx="1"/>
          </p:nvPr>
        </p:nvSpPr>
        <p:spPr/>
        <p:txBody>
          <a:bodyPr/>
          <a:lstStyle/>
          <a:p>
            <a:pPr marL="114300" indent="0" algn="just">
              <a:lnSpc>
                <a:spcPct val="150000"/>
              </a:lnSpc>
              <a:buNone/>
            </a:pPr>
            <a:r>
              <a:rPr lang="pt-BR" sz="2400" dirty="0" smtClean="0">
                <a:latin typeface="Arial" pitchFamily="34" charset="0"/>
                <a:cs typeface="Arial" pitchFamily="34" charset="0"/>
              </a:rPr>
              <a:t>          </a:t>
            </a:r>
            <a:r>
              <a:rPr lang="pt-BR" sz="2400" dirty="0">
                <a:latin typeface="Arial" pitchFamily="34" charset="0"/>
                <a:cs typeface="Arial" pitchFamily="34" charset="0"/>
              </a:rPr>
              <a:t>Com respeito à logística na intervenção de Hipertensão Arterial Sistêmica e Diabetes Mellitus é necessários aspectos básicos para sua estrutura desta ação programática tais quais: Protocolo ou Manual Técnico, monitoramento regular</a:t>
            </a:r>
            <a:r>
              <a:rPr lang="pt-BR" sz="2400" dirty="0" smtClean="0">
                <a:latin typeface="Arial" pitchFamily="34" charset="0"/>
                <a:cs typeface="Arial" pitchFamily="34" charset="0"/>
              </a:rPr>
              <a:t>, registro específico</a:t>
            </a:r>
          </a:p>
          <a:p>
            <a:pPr marL="114300" indent="0" algn="just">
              <a:buNone/>
            </a:pPr>
            <a:endParaRPr lang="pt-BR" sz="2400" dirty="0"/>
          </a:p>
          <a:p>
            <a:pPr marL="114300" indent="0" algn="just">
              <a:buNone/>
            </a:pPr>
            <a:r>
              <a:rPr lang="pt-BR" sz="2400" dirty="0" smtClean="0"/>
              <a:t>  </a:t>
            </a:r>
            <a:endParaRPr lang="pt-BR" sz="2400" dirty="0"/>
          </a:p>
          <a:p>
            <a:endParaRPr lang="pt-BR" dirty="0"/>
          </a:p>
        </p:txBody>
      </p:sp>
    </p:spTree>
    <p:extLst>
      <p:ext uri="{BB962C8B-B14F-4D97-AF65-F5344CB8AC3E}">
        <p14:creationId xmlns="" xmlns:p14="http://schemas.microsoft.com/office/powerpoint/2010/main" val="1021028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22677"/>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a:solidFill>
                  <a:srgbClr val="564B3C"/>
                </a:solidFill>
              </a:rPr>
              <a:t>Metodologia – logística utilizada</a:t>
            </a:r>
            <a:endParaRPr lang="pt-BR" dirty="0"/>
          </a:p>
        </p:txBody>
      </p:sp>
      <p:sp>
        <p:nvSpPr>
          <p:cNvPr id="3" name="Espaço Reservado para Conteúdo 2"/>
          <p:cNvSpPr>
            <a:spLocks noGrp="1"/>
          </p:cNvSpPr>
          <p:nvPr>
            <p:ph idx="1"/>
          </p:nvPr>
        </p:nvSpPr>
        <p:spPr>
          <a:xfrm>
            <a:off x="457200" y="1440873"/>
            <a:ext cx="7620000" cy="4959927"/>
          </a:xfrm>
        </p:spPr>
        <p:txBody>
          <a:bodyPr>
            <a:normAutofit fontScale="92500"/>
          </a:bodyPr>
          <a:lstStyle/>
          <a:p>
            <a:pPr marL="114300" indent="0" algn="just">
              <a:lnSpc>
                <a:spcPct val="150000"/>
              </a:lnSpc>
              <a:buNone/>
            </a:pPr>
            <a:r>
              <a:rPr lang="pt-BR" sz="2400" dirty="0" smtClean="0">
                <a:latin typeface="Arial" pitchFamily="34" charset="0"/>
                <a:cs typeface="Arial" pitchFamily="34" charset="0"/>
              </a:rPr>
              <a:t>       Utilizaremos </a:t>
            </a:r>
            <a:r>
              <a:rPr lang="pt-BR" sz="2400" dirty="0">
                <a:latin typeface="Arial" pitchFamily="34" charset="0"/>
                <a:cs typeface="Arial" pitchFamily="34" charset="0"/>
              </a:rPr>
              <a:t>para os registros específicos(ANEXO C) nos prontuários individuais dos pacientes, cartão de hipertensos e diabéticos, Ficha B dos ACS, Fichas de acompanhamentos do Hipertenso e/ou Diabético, Fichas Odontológicas, livro de registro dos pacientes Hipertensos e Diabéticos cadastrados de nossa área de abrangência disponíveis na UBS o qual o município tem e deve oferecer caso seja preciso realizar a coleta dos dados segundo a intervenção</a:t>
            </a:r>
          </a:p>
        </p:txBody>
      </p:sp>
    </p:spTree>
    <p:extLst>
      <p:ext uri="{BB962C8B-B14F-4D97-AF65-F5344CB8AC3E}">
        <p14:creationId xmlns="" xmlns:p14="http://schemas.microsoft.com/office/powerpoint/2010/main" val="44144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7620000" cy="4248472"/>
          </a:xfrm>
        </p:spPr>
        <p:txBody>
          <a:bodyPr/>
          <a:lstStyle/>
          <a:p>
            <a:pPr algn="ctr"/>
            <a:r>
              <a:rPr lang="pt-BR" b="1" dirty="0" smtClean="0"/>
              <a:t>OBJETIVO  METAS  E RESULTADOS</a:t>
            </a:r>
            <a:endParaRPr lang="pt-BR" b="1" dirty="0"/>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888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3"/>
            <a:ext cx="7620000" cy="5924128"/>
          </a:xfrm>
        </p:spPr>
        <p:txBody>
          <a:bodyPr>
            <a:normAutofit fontScale="92500" lnSpcReduction="10000"/>
          </a:bodyPr>
          <a:lstStyle/>
          <a:p>
            <a:r>
              <a:rPr lang="pt-BR" sz="1900" dirty="0" smtClean="0">
                <a:latin typeface="Arial" pitchFamily="34" charset="0"/>
                <a:cs typeface="Arial" pitchFamily="34" charset="0"/>
              </a:rPr>
              <a:t>1.1 Ampliar a cobertura de hipertensos e diabéticos</a:t>
            </a:r>
            <a:endParaRPr lang="pt-BR" sz="1900" dirty="0" smtClean="0">
              <a:latin typeface="Arial" pitchFamily="34" charset="0"/>
              <a:cs typeface="Arial" pitchFamily="34" charset="0"/>
            </a:endParaRPr>
          </a:p>
          <a:p>
            <a:r>
              <a:rPr lang="pt-BR" sz="1900" dirty="0" smtClean="0">
                <a:latin typeface="Arial" pitchFamily="34" charset="0"/>
                <a:cs typeface="Arial" pitchFamily="34" charset="0"/>
              </a:rPr>
              <a:t> </a:t>
            </a:r>
            <a:r>
              <a:rPr lang="pt-BR" sz="1900" dirty="0">
                <a:latin typeface="Arial" pitchFamily="34" charset="0"/>
                <a:cs typeface="Arial" pitchFamily="34" charset="0"/>
              </a:rPr>
              <a:t>Meta1.1: Ampliar para 55% o cadastro dos hipertensos da área de abrangência no Programa de atenção à hipertensão arterial e à diabetes mellitus da unidade de saúde</a:t>
            </a:r>
            <a:r>
              <a:rPr lang="pt-BR" sz="1900" dirty="0" smtClean="0">
                <a:latin typeface="Arial" pitchFamily="34" charset="0"/>
                <a:cs typeface="Arial" pitchFamily="34" charset="0"/>
              </a:rPr>
              <a:t>.</a:t>
            </a: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endParaRPr lang="pt-BR" dirty="0">
              <a:latin typeface="Arial" pitchFamily="34" charset="0"/>
              <a:cs typeface="Arial" pitchFamily="34" charset="0"/>
            </a:endParaRPr>
          </a:p>
          <a:p>
            <a:endParaRPr lang="pt-BR" dirty="0" smtClean="0">
              <a:latin typeface="Arial" pitchFamily="34" charset="0"/>
              <a:cs typeface="Arial" pitchFamily="34" charset="0"/>
            </a:endParaRPr>
          </a:p>
          <a:p>
            <a:pPr marL="114300" indent="0">
              <a:buNone/>
            </a:pPr>
            <a:r>
              <a:rPr lang="pt-BR" sz="1700" dirty="0">
                <a:latin typeface="Arial" pitchFamily="34" charset="0"/>
                <a:cs typeface="Arial" pitchFamily="34" charset="0"/>
              </a:rPr>
              <a:t>Figura 1.1: Cobertura do programa de atenção ao hipertenso na unidade de </a:t>
            </a:r>
            <a:r>
              <a:rPr lang="pt-BR" sz="1700" dirty="0" smtClean="0">
                <a:latin typeface="Arial" pitchFamily="34" charset="0"/>
                <a:cs typeface="Arial" pitchFamily="34" charset="0"/>
              </a:rPr>
              <a:t>saúde</a:t>
            </a:r>
          </a:p>
          <a:p>
            <a:pPr marL="114300" indent="0">
              <a:buNone/>
            </a:pPr>
            <a:endParaRPr lang="pt-BR" sz="17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087" t="32702" r="28718" b="15908"/>
          <a:stretch/>
        </p:blipFill>
        <p:spPr bwMode="auto">
          <a:xfrm>
            <a:off x="896680" y="1858500"/>
            <a:ext cx="6400800" cy="375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78631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3"/>
            <a:ext cx="7620000" cy="5924128"/>
          </a:xfrm>
        </p:spPr>
        <p:txBody>
          <a:bodyPr>
            <a:normAutofit/>
          </a:bodyPr>
          <a:lstStyle/>
          <a:p>
            <a:pPr>
              <a:buNone/>
            </a:pPr>
            <a:endParaRPr lang="pt-BR" sz="1700" dirty="0" smtClean="0">
              <a:latin typeface="Arial" pitchFamily="34" charset="0"/>
              <a:cs typeface="Arial" pitchFamily="34" charset="0"/>
            </a:endParaRPr>
          </a:p>
          <a:p>
            <a:pPr marL="114300" indent="0">
              <a:buNone/>
            </a:pPr>
            <a:endParaRPr lang="pt-BR" sz="1700" dirty="0">
              <a:latin typeface="Arial" pitchFamily="34" charset="0"/>
              <a:cs typeface="Arial" pitchFamily="34" charset="0"/>
            </a:endParaRPr>
          </a:p>
        </p:txBody>
      </p:sp>
      <p:sp>
        <p:nvSpPr>
          <p:cNvPr id="4" name="3 Rectángulo"/>
          <p:cNvSpPr/>
          <p:nvPr/>
        </p:nvSpPr>
        <p:spPr>
          <a:xfrm>
            <a:off x="467544" y="1052736"/>
            <a:ext cx="6984776" cy="3347840"/>
          </a:xfrm>
          <a:prstGeom prst="rect">
            <a:avLst/>
          </a:prstGeom>
        </p:spPr>
        <p:txBody>
          <a:bodyPr wrap="square">
            <a:spAutoFit/>
          </a:bodyPr>
          <a:lstStyle/>
          <a:p>
            <a:pPr algn="just">
              <a:lnSpc>
                <a:spcPct val="150000"/>
              </a:lnSpc>
            </a:pPr>
            <a:r>
              <a:rPr lang="pt-BR" sz="2400" dirty="0" smtClean="0">
                <a:latin typeface="Arial" pitchFamily="34" charset="0"/>
                <a:cs typeface="Arial" pitchFamily="34" charset="0"/>
              </a:rPr>
              <a:t>Nós tivemos 20.6% (117) usuários hipertensos cadastrados no primeiro mês, 40.6% (231) hipertensos no segundo mês, 46.2% (263) no terceiro mês e 53.4% (304) no quarto mês da intervenção quando concluímos o cadastro de hipertensos.</a:t>
            </a:r>
            <a:endParaRPr lang="es-ES" sz="2400" dirty="0">
              <a:latin typeface="Arial" pitchFamily="34" charset="0"/>
              <a:cs typeface="Arial" pitchFamily="34" charset="0"/>
            </a:endParaRPr>
          </a:p>
        </p:txBody>
      </p:sp>
    </p:spTree>
    <p:extLst>
      <p:ext uri="{BB962C8B-B14F-4D97-AF65-F5344CB8AC3E}">
        <p14:creationId xmlns="" xmlns:p14="http://schemas.microsoft.com/office/powerpoint/2010/main" val="2078631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7620000" cy="5708104"/>
          </a:xfrm>
        </p:spPr>
        <p:txBody>
          <a:bodyPr/>
          <a:lstStyle/>
          <a:p>
            <a:pPr algn="just"/>
            <a:r>
              <a:rPr lang="pt-BR" dirty="0">
                <a:latin typeface="Arial" pitchFamily="34" charset="0"/>
                <a:cs typeface="Arial" pitchFamily="34" charset="0"/>
              </a:rPr>
              <a:t>Meta 1.2: ampliar para 70% o cadastro dos diabéticos da área de abrangência no Programa de Atenção à Hipertensão Arterial e </a:t>
            </a:r>
            <a:r>
              <a:rPr lang="pt-BR" dirty="0" smtClean="0">
                <a:latin typeface="Arial" pitchFamily="34" charset="0"/>
                <a:cs typeface="Arial" pitchFamily="34" charset="0"/>
              </a:rPr>
              <a:t>à </a:t>
            </a:r>
            <a:r>
              <a:rPr lang="pt-BR" dirty="0">
                <a:latin typeface="Arial" pitchFamily="34" charset="0"/>
                <a:cs typeface="Arial" pitchFamily="34" charset="0"/>
              </a:rPr>
              <a:t>Diabetes Mellitus da unidade de saúde</a:t>
            </a:r>
            <a:r>
              <a:rPr lang="pt-BR" dirty="0" smtClean="0">
                <a:latin typeface="Arial" pitchFamily="34" charset="0"/>
                <a:cs typeface="Arial" pitchFamily="34" charset="0"/>
              </a:rPr>
              <a:t>.</a:t>
            </a:r>
          </a:p>
          <a:p>
            <a:endParaRPr lang="pt-BR" dirty="0">
              <a:latin typeface="Arial" pitchFamily="34" charset="0"/>
              <a:cs typeface="Arial" pitchFamily="34"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968" t="22539" r="28495" b="15476"/>
          <a:stretch/>
        </p:blipFill>
        <p:spPr bwMode="auto">
          <a:xfrm>
            <a:off x="899592" y="1772816"/>
            <a:ext cx="6705600" cy="4534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5057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7620000" cy="5708104"/>
          </a:xfrm>
        </p:spPr>
        <p:txBody>
          <a:bodyPr/>
          <a:lstStyle/>
          <a:p>
            <a:pPr algn="just">
              <a:buNone/>
            </a:pPr>
            <a:endParaRPr lang="pt-BR"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No primeiro mês, realizamos 21.4% (30) cadastros, no segundo 40.7% (57) cadastrados, no terceiro 46.4%(65) e no quarto mês, 52.1%(73)  diabéticos cadastrados no programa.</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3875057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44915"/>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67544" y="188640"/>
            <a:ext cx="7620000" cy="1143000"/>
          </a:xfrm>
        </p:spPr>
        <p:txBody>
          <a:bodyPr/>
          <a:lstStyle/>
          <a:p>
            <a:r>
              <a:rPr lang="pt-BR" sz="3600" dirty="0" smtClean="0"/>
              <a:t>Introdução </a:t>
            </a:r>
            <a:endParaRPr lang="pt-BR" sz="3600" dirty="0"/>
          </a:p>
        </p:txBody>
      </p:sp>
      <p:sp>
        <p:nvSpPr>
          <p:cNvPr id="3" name="Espaço Reservado para Conteúdo 2"/>
          <p:cNvSpPr>
            <a:spLocks noGrp="1"/>
          </p:cNvSpPr>
          <p:nvPr>
            <p:ph idx="1"/>
          </p:nvPr>
        </p:nvSpPr>
        <p:spPr>
          <a:xfrm>
            <a:off x="455649" y="1268760"/>
            <a:ext cx="7620000" cy="5204048"/>
          </a:xfrm>
        </p:spPr>
        <p:txBody>
          <a:bodyPr>
            <a:normAutofit lnSpcReduction="10000"/>
          </a:bodyPr>
          <a:lstStyle/>
          <a:p>
            <a:r>
              <a:rPr lang="pt-BR" sz="2400" b="1" dirty="0">
                <a:latin typeface="Arial" pitchFamily="34" charset="0"/>
                <a:cs typeface="Arial" pitchFamily="34" charset="0"/>
              </a:rPr>
              <a:t>1-Importância de ação programática na qual você fez a intervenção</a:t>
            </a:r>
          </a:p>
          <a:p>
            <a:pPr marL="114300" indent="0" algn="just">
              <a:lnSpc>
                <a:spcPct val="150000"/>
              </a:lnSpc>
              <a:buNone/>
            </a:pPr>
            <a:r>
              <a:rPr lang="pt-BR" sz="2400" dirty="0">
                <a:latin typeface="Arial" pitchFamily="34" charset="0"/>
                <a:cs typeface="Arial" pitchFamily="34" charset="0"/>
              </a:rPr>
              <a:t> </a:t>
            </a:r>
            <a:r>
              <a:rPr lang="pt-BR" sz="2400" dirty="0" smtClean="0">
                <a:latin typeface="Arial" pitchFamily="34" charset="0"/>
                <a:cs typeface="Arial" pitchFamily="34" charset="0"/>
              </a:rPr>
              <a:t>      A </a:t>
            </a:r>
            <a:r>
              <a:rPr lang="pt-BR" sz="2400" dirty="0">
                <a:latin typeface="Arial" pitchFamily="34" charset="0"/>
                <a:cs typeface="Arial" pitchFamily="34" charset="0"/>
              </a:rPr>
              <a:t>intervenção teve grande importância, nos permitiu melhorar a qualidade de vida dos pacientes com HAS e DM e fazer um diagnóstico precoce de ambas as doenças, prevenindo suas complicações, atividades de promoção e prevenção da saúde pela equipe com o propósito de melhorar a qualidade de vida e diminuir a demanda espontânea dos pacientes com HAS e DM. </a:t>
            </a:r>
            <a:endParaRPr lang="pt-BR" sz="2400" dirty="0" smtClean="0">
              <a:latin typeface="Arial" pitchFamily="34" charset="0"/>
              <a:cs typeface="Arial" pitchFamily="34" charset="0"/>
            </a:endParaRPr>
          </a:p>
          <a:p>
            <a:endParaRPr lang="pt-BR" dirty="0"/>
          </a:p>
        </p:txBody>
      </p:sp>
    </p:spTree>
    <p:extLst>
      <p:ext uri="{BB962C8B-B14F-4D97-AF65-F5344CB8AC3E}">
        <p14:creationId xmlns="" xmlns:p14="http://schemas.microsoft.com/office/powerpoint/2010/main" val="359957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1"/>
            <a:ext cx="7620000" cy="5852120"/>
          </a:xfrm>
        </p:spPr>
        <p:txBody>
          <a:bodyPr/>
          <a:lstStyle/>
          <a:p>
            <a:pPr algn="just"/>
            <a:r>
              <a:rPr lang="pt-BR" dirty="0" smtClean="0">
                <a:latin typeface="Arial" pitchFamily="34" charset="0"/>
                <a:cs typeface="Arial" pitchFamily="34" charset="0"/>
              </a:rPr>
              <a:t>Melhorar a atenção à hipertensos e diabéticos</a:t>
            </a:r>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Meta </a:t>
            </a:r>
            <a:r>
              <a:rPr lang="pt-BR" dirty="0">
                <a:latin typeface="Arial" pitchFamily="34" charset="0"/>
                <a:cs typeface="Arial" pitchFamily="34" charset="0"/>
              </a:rPr>
              <a:t>2.2 Realizar exame clínico apropriado, em 100% dos diabéticos. </a:t>
            </a:r>
            <a:endParaRPr lang="pt-BR" dirty="0" smtClean="0">
              <a:latin typeface="Arial" pitchFamily="34" charset="0"/>
              <a:cs typeface="Arial" pitchFamily="34" charset="0"/>
            </a:endParaRPr>
          </a:p>
          <a:p>
            <a:endParaRPr lang="pt-BR" dirty="0">
              <a:latin typeface="Arial" pitchFamily="34" charset="0"/>
              <a:cs typeface="Arial"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968" t="35714" r="27937" b="8929"/>
          <a:stretch/>
        </p:blipFill>
        <p:spPr bwMode="auto">
          <a:xfrm>
            <a:off x="899592" y="1916832"/>
            <a:ext cx="6778172" cy="4049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413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1"/>
            <a:ext cx="7620000" cy="5852120"/>
          </a:xfrm>
        </p:spPr>
        <p:txBody>
          <a:bodyPr/>
          <a:lstStyle/>
          <a:p>
            <a:pPr algn="just">
              <a:buNone/>
            </a:pPr>
            <a:endParaRPr lang="pt-BR"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O número de hipertensos residentes na área e acompanhados na UBS foi de 304 pacientes e todos eles 100%, em todos os meses, receberam exame clínico apropriado, sendo que, sucessivamente nos quatro meses tivemos 98,3% (117), 99,1% (231), 99,2% (263) e 99,3% (304) hipertensos com o exame clínico apropriado, de acordo com o protocolo.</a:t>
            </a:r>
            <a:endParaRPr lang="es-ES" sz="2400" dirty="0" smtClean="0">
              <a:latin typeface="Arial" pitchFamily="34" charset="0"/>
              <a:cs typeface="Arial" pitchFamily="34" charset="0"/>
            </a:endParaRPr>
          </a:p>
          <a:p>
            <a:endParaRPr lang="pt-BR" dirty="0">
              <a:latin typeface="Arial" pitchFamily="34" charset="0"/>
              <a:cs typeface="Arial" pitchFamily="34" charset="0"/>
            </a:endParaRPr>
          </a:p>
        </p:txBody>
      </p:sp>
    </p:spTree>
    <p:extLst>
      <p:ext uri="{BB962C8B-B14F-4D97-AF65-F5344CB8AC3E}">
        <p14:creationId xmlns="" xmlns:p14="http://schemas.microsoft.com/office/powerpoint/2010/main" val="454138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0545"/>
            <a:ext cx="7620000" cy="5500255"/>
          </a:xfrm>
        </p:spPr>
        <p:txBody>
          <a:bodyPr/>
          <a:lstStyle/>
          <a:p>
            <a:pPr algn="just"/>
            <a:r>
              <a:rPr lang="pt-BR" dirty="0">
                <a:latin typeface="Arial" pitchFamily="34" charset="0"/>
                <a:cs typeface="Arial" pitchFamily="34" charset="0"/>
              </a:rPr>
              <a:t>Meta 2.3:  Garantir a 100 % dos hipertensos a realização de exames   complementares em dia de acordo com o protocolo</a:t>
            </a:r>
            <a:r>
              <a:rPr lang="pt-BR" dirty="0" smtClean="0">
                <a:latin typeface="Arial" pitchFamily="34" charset="0"/>
                <a:cs typeface="Arial" pitchFamily="34" charset="0"/>
              </a:rPr>
              <a:t>.</a:t>
            </a:r>
          </a:p>
          <a:p>
            <a:endParaRPr lang="pt-BR" dirty="0">
              <a:latin typeface="Arial" pitchFamily="34" charset="0"/>
              <a:cs typeface="Arial" pitchFamily="34"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295" t="21627" r="19013" b="14683"/>
          <a:stretch/>
        </p:blipFill>
        <p:spPr bwMode="auto">
          <a:xfrm>
            <a:off x="539552" y="1878569"/>
            <a:ext cx="7564204"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2961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0545"/>
            <a:ext cx="7620000" cy="5500255"/>
          </a:xfrm>
        </p:spPr>
        <p:txBody>
          <a:bodyPr/>
          <a:lstStyle/>
          <a:p>
            <a:pPr algn="just">
              <a:lnSpc>
                <a:spcPct val="150000"/>
              </a:lnSpc>
              <a:buNone/>
            </a:pPr>
            <a:r>
              <a:rPr lang="pt-BR" sz="2400" dirty="0" smtClean="0">
                <a:latin typeface="Arial" pitchFamily="34" charset="0"/>
                <a:cs typeface="Arial" pitchFamily="34" charset="0"/>
              </a:rPr>
              <a:t>   </a:t>
            </a:r>
            <a:r>
              <a:rPr lang="pt-BR" dirty="0" smtClean="0"/>
              <a:t>Durante os quatro meses tiveram 269 hipertensos que receberam solicitação de exames e obtivemos os resultados, sendo que no decorrer dos meses tivemos 96,6%(113), 88,7%(205), 89,0%(234) e 88,5% (269) hipertensos com exames complementares em dia, segundo o protocolo. </a:t>
            </a:r>
            <a:endParaRPr lang="es-ES" dirty="0" smtClean="0"/>
          </a:p>
          <a:p>
            <a:pPr algn="just">
              <a:buNone/>
            </a:pPr>
            <a:endParaRPr lang="pt-BR" dirty="0">
              <a:latin typeface="Arial" pitchFamily="34" charset="0"/>
              <a:cs typeface="Arial" pitchFamily="34" charset="0"/>
            </a:endParaRPr>
          </a:p>
        </p:txBody>
      </p:sp>
    </p:spTree>
    <p:extLst>
      <p:ext uri="{BB962C8B-B14F-4D97-AF65-F5344CB8AC3E}">
        <p14:creationId xmlns="" xmlns:p14="http://schemas.microsoft.com/office/powerpoint/2010/main" val="104296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692696"/>
            <a:ext cx="7753672" cy="5708104"/>
          </a:xfrm>
        </p:spPr>
        <p:txBody>
          <a:bodyPr/>
          <a:lstStyle/>
          <a:p>
            <a:pPr algn="just"/>
            <a:r>
              <a:rPr lang="pt-BR" dirty="0">
                <a:latin typeface="Arial" pitchFamily="34" charset="0"/>
                <a:cs typeface="Arial" pitchFamily="34" charset="0"/>
              </a:rPr>
              <a:t>Meta 2.4: Garantir a 100 % dos diabéticos a realização de exames complementares em dia de acordo com o protocolo</a:t>
            </a:r>
            <a:r>
              <a:rPr lang="pt-BR" dirty="0"/>
              <a:t>.</a:t>
            </a:r>
          </a:p>
          <a:p>
            <a:endParaRPr lang="pt-BR" dirty="0"/>
          </a:p>
          <a:p>
            <a:endParaRPr lang="pt-BR"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808" t="21626" r="20018" b="13826"/>
          <a:stretch/>
        </p:blipFill>
        <p:spPr bwMode="auto">
          <a:xfrm>
            <a:off x="374073" y="1820772"/>
            <a:ext cx="7829402" cy="4721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9173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692696"/>
            <a:ext cx="7753672" cy="5708104"/>
          </a:xfrm>
        </p:spPr>
        <p:txBody>
          <a:bodyPr/>
          <a:lstStyle/>
          <a:p>
            <a:pPr algn="just">
              <a:buNone/>
            </a:pPr>
            <a:endParaRPr lang="pt-BR" dirty="0"/>
          </a:p>
          <a:p>
            <a:pPr algn="just">
              <a:lnSpc>
                <a:spcPct val="150000"/>
              </a:lnSpc>
            </a:pPr>
            <a:r>
              <a:rPr lang="pt-BR" sz="2400" dirty="0" smtClean="0">
                <a:latin typeface="Arial" pitchFamily="34" charset="0"/>
                <a:cs typeface="Arial" pitchFamily="34" charset="0"/>
              </a:rPr>
              <a:t>Sucessivamente durante os meses tivemos: 96,7%(29), 93,0%(53), 93,8%(61) e 93,2%(68) diabéticos, com exames complementares em dia, segundo o protocolo,  como  mostra a figura </a:t>
            </a:r>
            <a:r>
              <a:rPr lang="pt-BR" sz="2400" dirty="0" smtClean="0">
                <a:latin typeface="Arial" pitchFamily="34" charset="0"/>
                <a:cs typeface="Arial" pitchFamily="34" charset="0"/>
              </a:rPr>
              <a:t> </a:t>
            </a:r>
            <a:r>
              <a:rPr lang="pt-BR" sz="2400" dirty="0" smtClean="0">
                <a:latin typeface="Arial" pitchFamily="34" charset="0"/>
                <a:cs typeface="Arial" pitchFamily="34" charset="0"/>
              </a:rPr>
              <a:t>. </a:t>
            </a:r>
            <a:endParaRPr lang="es-ES" sz="2400" dirty="0" smtClean="0">
              <a:latin typeface="Arial" pitchFamily="34" charset="0"/>
              <a:cs typeface="Arial" pitchFamily="34" charset="0"/>
            </a:endParaRPr>
          </a:p>
          <a:p>
            <a:endParaRPr lang="pt-BR" dirty="0"/>
          </a:p>
          <a:p>
            <a:endParaRPr lang="pt-BR" dirty="0"/>
          </a:p>
        </p:txBody>
      </p:sp>
    </p:spTree>
    <p:extLst>
      <p:ext uri="{BB962C8B-B14F-4D97-AF65-F5344CB8AC3E}">
        <p14:creationId xmlns="" xmlns:p14="http://schemas.microsoft.com/office/powerpoint/2010/main" val="1759173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7620000" cy="5708104"/>
          </a:xfrm>
        </p:spPr>
        <p:txBody>
          <a:bodyPr/>
          <a:lstStyle/>
          <a:p>
            <a:r>
              <a:rPr lang="pt-BR" dirty="0">
                <a:latin typeface="Arial" pitchFamily="34" charset="0"/>
                <a:cs typeface="Arial" pitchFamily="34" charset="0"/>
              </a:rPr>
              <a:t>Meta 2.5: Priorizar a prescrição de medicamentos da farmácia popular para 100 % dos hipertensos cadastrados na unidade de saúde.</a:t>
            </a:r>
          </a:p>
          <a:p>
            <a:pPr marL="114300" indent="0">
              <a:buNone/>
            </a:pPr>
            <a:r>
              <a:rPr lang="pt-BR" dirty="0">
                <a:latin typeface="Arial" pitchFamily="34" charset="0"/>
                <a:cs typeface="Arial" pitchFamily="34" charset="0"/>
              </a:rPr>
              <a:t> </a:t>
            </a:r>
          </a:p>
          <a:p>
            <a:endParaRPr lang="pt-BR" dirty="0"/>
          </a:p>
        </p:txBody>
      </p:sp>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510" t="21971" r="24813" b="15079"/>
          <a:stretch/>
        </p:blipFill>
        <p:spPr bwMode="auto">
          <a:xfrm>
            <a:off x="467544" y="1916832"/>
            <a:ext cx="7634515" cy="460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790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7620000" cy="5708104"/>
          </a:xfrm>
        </p:spPr>
        <p:txBody>
          <a:bodyPr/>
          <a:lstStyle/>
          <a:p>
            <a:pPr>
              <a:buNone/>
            </a:pPr>
            <a:endParaRPr lang="pt-BR" dirty="0">
              <a:latin typeface="Arial" pitchFamily="34" charset="0"/>
              <a:cs typeface="Arial" pitchFamily="34" charset="0"/>
            </a:endParaRPr>
          </a:p>
          <a:p>
            <a:pPr marL="114300" indent="0" algn="just">
              <a:lnSpc>
                <a:spcPct val="150000"/>
              </a:lnSpc>
              <a:buNone/>
            </a:pPr>
            <a:r>
              <a:rPr lang="pt-BR" dirty="0">
                <a:latin typeface="Arial" pitchFamily="34" charset="0"/>
                <a:cs typeface="Arial" pitchFamily="34" charset="0"/>
              </a:rPr>
              <a:t> </a:t>
            </a:r>
            <a:r>
              <a:rPr lang="pt-BR" sz="2400" dirty="0" smtClean="0">
                <a:latin typeface="Arial" pitchFamily="34" charset="0"/>
                <a:cs typeface="Arial" pitchFamily="34" charset="0"/>
              </a:rPr>
              <a:t> Nos quatro meses tivemos 293 hipertensos com prescrição de medicamentos da Farmácia Popular priorizada, sendo que no decorrer desses meses tivemos sucessivamente 97,4%(114), 95,7%(221), 95,8%(252) e 96,4%(293) hipertensos com prescrição e uso desses medicamentos (</a:t>
            </a:r>
            <a:r>
              <a:rPr lang="pt-BR" sz="2400" dirty="0" smtClean="0">
                <a:latin typeface="Arial" pitchFamily="34" charset="0"/>
                <a:cs typeface="Arial" pitchFamily="34" charset="0"/>
              </a:rPr>
              <a:t>Figura), </a:t>
            </a:r>
            <a:r>
              <a:rPr lang="pt-BR" sz="2400" dirty="0" smtClean="0">
                <a:latin typeface="Arial" pitchFamily="34" charset="0"/>
                <a:cs typeface="Arial" pitchFamily="34" charset="0"/>
              </a:rPr>
              <a:t>que  puderam ser adquiridos sem custos. </a:t>
            </a:r>
            <a:endParaRPr lang="es-ES" sz="2400" dirty="0" smtClean="0">
              <a:latin typeface="Arial" pitchFamily="34" charset="0"/>
              <a:cs typeface="Arial" pitchFamily="34" charset="0"/>
            </a:endParaRPr>
          </a:p>
          <a:p>
            <a:pPr marL="114300" indent="0">
              <a:buNone/>
            </a:pPr>
            <a:endParaRPr lang="pt-BR" dirty="0">
              <a:latin typeface="Arial" pitchFamily="34" charset="0"/>
              <a:cs typeface="Arial" pitchFamily="34" charset="0"/>
            </a:endParaRPr>
          </a:p>
          <a:p>
            <a:endParaRPr lang="pt-BR" dirty="0"/>
          </a:p>
        </p:txBody>
      </p:sp>
    </p:spTree>
    <p:extLst>
      <p:ext uri="{BB962C8B-B14F-4D97-AF65-F5344CB8AC3E}">
        <p14:creationId xmlns="" xmlns:p14="http://schemas.microsoft.com/office/powerpoint/2010/main" val="40679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7620000" cy="5564088"/>
          </a:xfrm>
        </p:spPr>
        <p:txBody>
          <a:bodyPr/>
          <a:lstStyle/>
          <a:p>
            <a:r>
              <a:rPr lang="pt-BR" dirty="0">
                <a:latin typeface="Arial" pitchFamily="34" charset="0"/>
                <a:cs typeface="Arial" pitchFamily="34" charset="0"/>
              </a:rPr>
              <a:t>Meta 2.6:  Priorizar a prescrição de medicamentos da farmácia popular   para 100 % dos diabéticos cadastrados na unidade de saúde</a:t>
            </a:r>
            <a:r>
              <a:rPr lang="pt-BR" dirty="0" smtClean="0">
                <a:latin typeface="Arial" pitchFamily="34" charset="0"/>
                <a:cs typeface="Arial" pitchFamily="34" charset="0"/>
              </a:rPr>
              <a:t>.</a:t>
            </a:r>
          </a:p>
          <a:p>
            <a:endParaRPr lang="pt-BR" dirty="0"/>
          </a:p>
        </p:txBody>
      </p:sp>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258" t="22538" r="25483" b="14583"/>
          <a:stretch/>
        </p:blipFill>
        <p:spPr bwMode="auto">
          <a:xfrm>
            <a:off x="714788" y="1988840"/>
            <a:ext cx="7319818" cy="45997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2028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buNone/>
            </a:pPr>
            <a:r>
              <a:rPr lang="pt-BR" sz="2400" dirty="0" smtClean="0">
                <a:latin typeface="Arial" pitchFamily="34" charset="0"/>
                <a:cs typeface="Arial" pitchFamily="34" charset="0"/>
              </a:rPr>
              <a:t>   Meta </a:t>
            </a:r>
            <a:r>
              <a:rPr lang="pt-BR" sz="2400" dirty="0" smtClean="0">
                <a:latin typeface="Arial" pitchFamily="34" charset="0"/>
                <a:cs typeface="Arial" pitchFamily="34" charset="0"/>
              </a:rPr>
              <a:t>2.7: Garantir a 100 % dos hipertensos a realização avaliação da necessidade de acordo com o protocolo.</a:t>
            </a:r>
            <a:endParaRPr lang="es-ES" sz="2400" dirty="0" smtClean="0">
              <a:latin typeface="Arial" pitchFamily="34" charset="0"/>
              <a:cs typeface="Arial" pitchFamily="34" charset="0"/>
            </a:endParaRPr>
          </a:p>
          <a:p>
            <a:pPr algn="just"/>
            <a:r>
              <a:rPr lang="pt-BR" sz="2400" dirty="0" smtClean="0">
                <a:latin typeface="Arial" pitchFamily="34" charset="0"/>
                <a:cs typeface="Arial" pitchFamily="34" charset="0"/>
              </a:rPr>
              <a:t>Meta 2.8: Garantir a 100 % dos diabéticos a realização avaliação da necessidade de acordo com o protocolo.</a:t>
            </a:r>
            <a:endParaRPr lang="es-ES" sz="2400" dirty="0" smtClean="0">
              <a:latin typeface="Arial" pitchFamily="34" charset="0"/>
              <a:cs typeface="Arial" pitchFamily="34" charset="0"/>
            </a:endParaRPr>
          </a:p>
          <a:p>
            <a:pPr algn="just"/>
            <a:r>
              <a:rPr lang="pt-BR" sz="2400" dirty="0" smtClean="0">
                <a:latin typeface="Arial" pitchFamily="34" charset="0"/>
                <a:cs typeface="Arial" pitchFamily="34" charset="0"/>
              </a:rPr>
              <a:t>Durante a intervenção, 100% (304) usuários hipertensos foram avaliados da necessidade de atendimento odontológico acordo com o protocolo e foram identificados para que fosse feito o acompanhamento, segundo os critérios disponibilizados nos protocolos, de acordo com o risco apresentado</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6012160"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smtClean="0"/>
              <a:t>Introdução</a:t>
            </a:r>
            <a:r>
              <a:rPr lang="pt-BR" sz="3600" dirty="0" smtClean="0"/>
              <a:t> </a:t>
            </a:r>
            <a:endParaRPr lang="pt-BR" dirty="0"/>
          </a:p>
        </p:txBody>
      </p:sp>
      <p:sp>
        <p:nvSpPr>
          <p:cNvPr id="3" name="Espaço Reservado para Conteúdo 2"/>
          <p:cNvSpPr>
            <a:spLocks noGrp="1"/>
          </p:cNvSpPr>
          <p:nvPr>
            <p:ph idx="1"/>
          </p:nvPr>
        </p:nvSpPr>
        <p:spPr/>
        <p:txBody>
          <a:bodyPr/>
          <a:lstStyle/>
          <a:p>
            <a:pPr algn="just">
              <a:lnSpc>
                <a:spcPct val="150000"/>
              </a:lnSpc>
              <a:spcAft>
                <a:spcPts val="1000"/>
              </a:spcAft>
            </a:pPr>
            <a:r>
              <a:rPr lang="pt-BR" sz="2400" dirty="0" smtClean="0">
                <a:solidFill>
                  <a:prstClr val="black"/>
                </a:solidFill>
              </a:rPr>
              <a:t>  </a:t>
            </a:r>
            <a:r>
              <a:rPr lang="pt-BR" sz="2400" b="1" dirty="0" smtClean="0">
                <a:latin typeface="Arial" pitchFamily="34" charset="0"/>
                <a:ea typeface="Calibri"/>
                <a:cs typeface="Arial" pitchFamily="34" charset="0"/>
              </a:rPr>
              <a:t>2- Caracterização  do seu município</a:t>
            </a:r>
          </a:p>
          <a:p>
            <a:pPr algn="just">
              <a:lnSpc>
                <a:spcPct val="150000"/>
              </a:lnSpc>
            </a:pPr>
            <a:r>
              <a:rPr lang="pt-BR" sz="2400" dirty="0" smtClean="0">
                <a:latin typeface="Arial" pitchFamily="34" charset="0"/>
                <a:cs typeface="Arial" pitchFamily="34" charset="0"/>
              </a:rPr>
              <a:t>Segundo o último censo realizado pelo IBGE </a:t>
            </a:r>
            <a:r>
              <a:rPr lang="pt-BR" sz="2400" dirty="0" smtClean="0">
                <a:latin typeface="Arial" pitchFamily="34" charset="0"/>
                <a:cs typeface="Arial" pitchFamily="34" charset="0"/>
              </a:rPr>
              <a:t>Batalha PI </a:t>
            </a:r>
            <a:r>
              <a:rPr lang="pt-BR" sz="2400" dirty="0" smtClean="0">
                <a:latin typeface="Arial" pitchFamily="34" charset="0"/>
                <a:cs typeface="Arial" pitchFamily="34" charset="0"/>
              </a:rPr>
              <a:t>tem cerca de 25.800 habitantes.</a:t>
            </a:r>
          </a:p>
          <a:p>
            <a:pPr algn="just">
              <a:lnSpc>
                <a:spcPct val="150000"/>
              </a:lnSpc>
            </a:pPr>
            <a:r>
              <a:rPr lang="pt-BR" sz="2400" dirty="0" smtClean="0">
                <a:latin typeface="Arial" pitchFamily="34" charset="0"/>
                <a:cs typeface="Arial" pitchFamily="34" charset="0"/>
              </a:rPr>
              <a:t>Sendo 12.516 homens equivalente a 48% e 17.284 mulheres equivalente a 58%.</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661590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lnSpc>
                <a:spcPct val="150000"/>
              </a:lnSpc>
            </a:pPr>
            <a:r>
              <a:rPr lang="pt-BR" sz="2400" dirty="0" smtClean="0">
                <a:latin typeface="Arial" pitchFamily="34" charset="0"/>
                <a:cs typeface="Arial" pitchFamily="34" charset="0"/>
              </a:rPr>
              <a:t>Objetivo </a:t>
            </a:r>
            <a:r>
              <a:rPr lang="pt-BR" sz="2400" dirty="0" smtClean="0">
                <a:latin typeface="Arial" pitchFamily="34" charset="0"/>
                <a:cs typeface="Arial" pitchFamily="34" charset="0"/>
              </a:rPr>
              <a:t>3: Melhorar a adesão de hipertensos e diabéticos </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3.1:  Buscar 100 % dos hipertensos faltosos ás consultas na unidade de saúde conforme a periodicidade recomendada.</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3.2:  Buscar 100 % dos diabéticos faltosos ás consultas na unidade de saúde conforme a periodicidade recomendada.</a:t>
            </a:r>
            <a:endParaRPr lang="es-ES" sz="2400" dirty="0" smtClean="0">
              <a:latin typeface="Arial" pitchFamily="34" charset="0"/>
              <a:cs typeface="Arial" pitchFamily="34" charset="0"/>
            </a:endParaRPr>
          </a:p>
          <a:p>
            <a:pPr>
              <a:buNone/>
            </a:pP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lnSpc>
                <a:spcPct val="150000"/>
              </a:lnSpc>
              <a:buNone/>
            </a:pPr>
            <a:r>
              <a:rPr lang="pt-BR" sz="2400" dirty="0" smtClean="0">
                <a:latin typeface="Arial" pitchFamily="34" charset="0"/>
                <a:cs typeface="Arial" pitchFamily="34" charset="0"/>
              </a:rPr>
              <a:t>  Durante </a:t>
            </a:r>
            <a:r>
              <a:rPr lang="pt-BR" sz="2400" dirty="0" smtClean="0">
                <a:latin typeface="Arial" pitchFamily="34" charset="0"/>
                <a:cs typeface="Arial" pitchFamily="34" charset="0"/>
              </a:rPr>
              <a:t>a intervenção, realizamos busca a 27 hipertensos faltosos que estavam com atraso na consulta e alcançamos os seguintes valores respectivamente 100,0%(2), 100,0%(11), 100,0%(14) e 100,0%(27) usuários. Já quanto aos diabéticos houveram 9 faltosos e no decorrer dos meses buscamos  100,0%(1), 100,0%(5), 100,0%(6)  e) 100,0% (9) dos usuários</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lnSpc>
                <a:spcPct val="150000"/>
              </a:lnSpc>
            </a:pPr>
            <a:r>
              <a:rPr lang="pt-BR" sz="2400" dirty="0" smtClean="0">
                <a:latin typeface="Arial" pitchFamily="34" charset="0"/>
                <a:cs typeface="Arial" pitchFamily="34" charset="0"/>
              </a:rPr>
              <a:t> </a:t>
            </a:r>
            <a:r>
              <a:rPr lang="pt-BR" sz="2400" dirty="0" smtClean="0">
                <a:latin typeface="Arial" pitchFamily="34" charset="0"/>
                <a:cs typeface="Arial" pitchFamily="34" charset="0"/>
              </a:rPr>
              <a:t>Objetivo 4 Melhorar o registro das informações dos hipertensos e diabéticos </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4.1: Manter ficha de acompanhamento de 100 % dos hipertensos cadastrados na unidade de saúde.</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4.2: Manter ficha de acompanhamento de 100% dos diabéticos cadastrados na unidade de </a:t>
            </a:r>
            <a:r>
              <a:rPr lang="pt-BR" sz="2400" dirty="0" smtClean="0">
                <a:latin typeface="Arial" pitchFamily="34" charset="0"/>
                <a:cs typeface="Arial" pitchFamily="34" charset="0"/>
              </a:rPr>
              <a:t>saúde</a:t>
            </a: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endParaRPr lang="pt-BR" sz="2400" dirty="0" smtClean="0">
              <a:latin typeface="Arial" pitchFamily="34" charset="0"/>
              <a:cs typeface="Arial" pitchFamily="34" charset="0"/>
            </a:endParaRPr>
          </a:p>
          <a:p>
            <a:pPr algn="just">
              <a:lnSpc>
                <a:spcPct val="150000"/>
              </a:lnSpc>
            </a:pPr>
            <a:r>
              <a:rPr lang="pt-BR" sz="2400" dirty="0" smtClean="0"/>
              <a:t>Durante os quatro meses sucessivamente, tivemos 100,0%(117), 100,0%(231), 100,0%(263) e 100,0% (304) hipertensos com registro adequado na ficha de acompanhamento.</a:t>
            </a:r>
            <a:endParaRPr lang="pt-BR" sz="2400" dirty="0" smtClean="0">
              <a:latin typeface="Arial" pitchFamily="34" charset="0"/>
              <a:cs typeface="Arial" pitchFamily="34" charset="0"/>
            </a:endParaRPr>
          </a:p>
          <a:p>
            <a:pPr algn="just">
              <a:lnSpc>
                <a:spcPct val="150000"/>
              </a:lnSpc>
              <a:buNone/>
            </a:pPr>
            <a:r>
              <a:rPr lang="pt-BR" sz="2400" dirty="0" smtClean="0">
                <a:latin typeface="Arial" pitchFamily="34" charset="0"/>
                <a:cs typeface="Arial" pitchFamily="34" charset="0"/>
              </a:rPr>
              <a:t>  </a:t>
            </a:r>
            <a:r>
              <a:rPr lang="pt-BR" sz="2400" dirty="0" smtClean="0"/>
              <a:t>Durante </a:t>
            </a:r>
            <a:r>
              <a:rPr lang="pt-BR" sz="2400" dirty="0" smtClean="0"/>
              <a:t>os quatro meses, tivemos sucessivamente 100,0% (30), 100,0%(57), 100,0%(65) e 100,0%(73) diabéticos com registro adequado na ficha de acompanhamento.</a:t>
            </a:r>
            <a:endParaRPr lang="es-ES" sz="2400" dirty="0" smtClean="0"/>
          </a:p>
          <a:p>
            <a:pPr algn="just"/>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Objetivo 5 Mapear hipertensos e diabéticos de risco para doença cardiovascular.</a:t>
            </a:r>
            <a:endParaRPr lang="es-ES" sz="2400" dirty="0" smtClean="0">
              <a:latin typeface="Arial" pitchFamily="34" charset="0"/>
              <a:cs typeface="Arial" pitchFamily="34" charset="0"/>
            </a:endParaRPr>
          </a:p>
          <a:p>
            <a:pPr algn="just"/>
            <a:r>
              <a:rPr lang="pt-BR" sz="2400" dirty="0" smtClean="0">
                <a:latin typeface="Arial" pitchFamily="34" charset="0"/>
                <a:cs typeface="Arial" pitchFamily="34" charset="0"/>
              </a:rPr>
              <a:t>Meta 5.1: Realizar estratificação do risco cardiovascular em 100% dos hipertensos cadastrados na unidade de saúde.</a:t>
            </a:r>
            <a:endParaRPr lang="es-ES" sz="2400" dirty="0" smtClean="0">
              <a:latin typeface="Arial" pitchFamily="34" charset="0"/>
              <a:cs typeface="Arial" pitchFamily="34" charset="0"/>
            </a:endParaRPr>
          </a:p>
          <a:p>
            <a:pPr algn="just"/>
            <a:r>
              <a:rPr lang="pt-BR" sz="2400" dirty="0" smtClean="0">
                <a:latin typeface="Arial" pitchFamily="34" charset="0"/>
                <a:cs typeface="Arial" pitchFamily="34" charset="0"/>
              </a:rPr>
              <a:t>Meta 5.2: Realizar estratificação do risco cardiovascular em 100% dos diabéticos cadastrados na unidade de </a:t>
            </a:r>
            <a:r>
              <a:rPr lang="pt-BR" sz="2400" dirty="0" smtClean="0">
                <a:latin typeface="Arial" pitchFamily="34" charset="0"/>
                <a:cs typeface="Arial" pitchFamily="34" charset="0"/>
              </a:rPr>
              <a:t>saúde.</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484783"/>
            <a:ext cx="7620000" cy="4916017"/>
          </a:xfrm>
        </p:spPr>
        <p:txBody>
          <a:bodyPr>
            <a:noAutofit/>
          </a:bodyPr>
          <a:lstStyle/>
          <a:p>
            <a:pPr algn="just"/>
            <a:r>
              <a:rPr lang="pt-BR" sz="2400" dirty="0" smtClean="0">
                <a:latin typeface="Arial" pitchFamily="34" charset="0"/>
                <a:cs typeface="Arial" pitchFamily="34" charset="0"/>
              </a:rPr>
              <a:t>Para os usuários que apresentaram uma doença cardiovascular associada, houve encaminhamento para o </a:t>
            </a:r>
            <a:r>
              <a:rPr lang="pt-BR" sz="2400" dirty="0" smtClean="0">
                <a:latin typeface="Arial" pitchFamily="34" charset="0"/>
                <a:cs typeface="Arial" pitchFamily="34" charset="0"/>
              </a:rPr>
              <a:t>cardiologista.Durante </a:t>
            </a:r>
            <a:r>
              <a:rPr lang="pt-BR" sz="2400" dirty="0" smtClean="0">
                <a:latin typeface="Arial" pitchFamily="34" charset="0"/>
                <a:cs typeface="Arial" pitchFamily="34" charset="0"/>
              </a:rPr>
              <a:t>os quatro meses tiveram 100,0% (117), 100,0%(231), 100,0%(263) e 100,0%(304) hipertensos com estratificação de risco cardiovascular, em dia. </a:t>
            </a:r>
            <a:endParaRPr lang="es-ES" sz="2400" dirty="0" smtClean="0">
              <a:latin typeface="Arial" pitchFamily="34" charset="0"/>
              <a:cs typeface="Arial" pitchFamily="34" charset="0"/>
            </a:endParaRPr>
          </a:p>
          <a:p>
            <a:pPr algn="just"/>
            <a:r>
              <a:rPr lang="pt-BR" sz="2400" dirty="0" smtClean="0">
                <a:latin typeface="Arial" pitchFamily="34" charset="0"/>
                <a:cs typeface="Arial" pitchFamily="34" charset="0"/>
              </a:rPr>
              <a:t>Em casos em que o diabético apresentasse alguma doença cardiovascular associada, eles foram encaminhados para o cardiologista. Durante os quatro meses tivemos 100,0% (30), 100,0%(57), 100,0%(65) e 100,0%(73) diabéticos com estratificação de risco cardiovascular, em dia. </a:t>
            </a:r>
            <a:endParaRPr lang="pt-BR" sz="2400" dirty="0" smtClean="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49927"/>
            <a:ext cx="7620000" cy="5250873"/>
          </a:xfrm>
        </p:spPr>
        <p:txBody>
          <a:bodyPr>
            <a:noAutofit/>
          </a:bodyPr>
          <a:lstStyle/>
          <a:p>
            <a:pPr algn="just">
              <a:lnSpc>
                <a:spcPct val="150000"/>
              </a:lnSpc>
            </a:pPr>
            <a:r>
              <a:rPr lang="pt-BR" sz="2400" dirty="0" smtClean="0">
                <a:latin typeface="Arial" pitchFamily="34" charset="0"/>
                <a:cs typeface="Arial" pitchFamily="34" charset="0"/>
              </a:rPr>
              <a:t> </a:t>
            </a:r>
            <a:r>
              <a:rPr lang="pt-BR" sz="2400" dirty="0" smtClean="0">
                <a:latin typeface="Arial" pitchFamily="34" charset="0"/>
                <a:cs typeface="Arial" pitchFamily="34" charset="0"/>
              </a:rPr>
              <a:t>Objetivo 6 Promover a saúde de hipertensos e diabéticos</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6.1: Garantir orientação nutricional sobre alimentação saudável a 100% dos hipertensos.</a:t>
            </a:r>
            <a:endParaRPr lang="es-ES"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Meta 6.2: Garantir orientação nutricional sobre alimentação saudável a 100% dos diabéticos.</a:t>
            </a:r>
            <a:endParaRPr lang="es-ES"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57200" y="274638"/>
            <a:ext cx="7620000" cy="819871"/>
          </a:xfrm>
        </p:spPr>
        <p:txBody>
          <a:bodyPr/>
          <a:lstStyle/>
          <a:p>
            <a:r>
              <a:rPr lang="pt-BR" sz="3600" dirty="0"/>
              <a:t>Resultados</a:t>
            </a:r>
          </a:p>
        </p:txBody>
      </p:sp>
      <p:sp>
        <p:nvSpPr>
          <p:cNvPr id="3" name="Espaço Reservado para Conteúdo 2"/>
          <p:cNvSpPr>
            <a:spLocks noGrp="1"/>
          </p:cNvSpPr>
          <p:nvPr>
            <p:ph idx="1"/>
          </p:nvPr>
        </p:nvSpPr>
        <p:spPr>
          <a:xfrm>
            <a:off x="457200" y="1149927"/>
            <a:ext cx="7620000" cy="5250873"/>
          </a:xfrm>
        </p:spPr>
        <p:txBody>
          <a:bodyPr>
            <a:noAutofit/>
          </a:bodyPr>
          <a:lstStyle/>
          <a:p>
            <a:pPr marL="114300" indent="0" algn="just">
              <a:lnSpc>
                <a:spcPct val="150000"/>
              </a:lnSpc>
              <a:buNone/>
            </a:pPr>
            <a:r>
              <a:rPr lang="pt-BR" sz="2400" dirty="0" smtClean="0">
                <a:latin typeface="Arial" pitchFamily="34" charset="0"/>
                <a:cs typeface="Arial" pitchFamily="34" charset="0"/>
              </a:rPr>
              <a:t>A intervenção buscou a melhorar a atenção a saúde dos usuários hipertensos e diabéticos do município de Batalha, possuímos uma meta de alcançar um público alvo com cobertura de 70,0%(569) dos usuários hipertensos ou 70,0%(140) dos usuários diabéticos da área de abrangência da UBS. Analisando o resultado da intervenção implementada alcançamos 53.4%(304) dos hipertensos e 52,1%(73) dos diabéticos durante a intervenção</a:t>
            </a:r>
          </a:p>
          <a:p>
            <a:pPr marL="114300" indent="0" algn="just">
              <a:lnSpc>
                <a:spcPct val="150000"/>
              </a:lnSpc>
              <a:buNone/>
            </a:pPr>
            <a:endParaRPr lang="pt-BR" sz="2400" dirty="0"/>
          </a:p>
        </p:txBody>
      </p:sp>
    </p:spTree>
    <p:extLst>
      <p:ext uri="{BB962C8B-B14F-4D97-AF65-F5344CB8AC3E}">
        <p14:creationId xmlns="" xmlns:p14="http://schemas.microsoft.com/office/powerpoint/2010/main" val="1354876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 </a:t>
            </a:r>
            <a:endParaRPr lang="pt-BR" dirty="0"/>
          </a:p>
        </p:txBody>
      </p:sp>
      <p:sp>
        <p:nvSpPr>
          <p:cNvPr id="3" name="Espaço Reservado para Conteúdo 2"/>
          <p:cNvSpPr>
            <a:spLocks noGrp="1"/>
          </p:cNvSpPr>
          <p:nvPr>
            <p:ph idx="1"/>
          </p:nvPr>
        </p:nvSpPr>
        <p:spPr/>
        <p:txBody>
          <a:bodyPr>
            <a:normAutofit/>
          </a:bodyPr>
          <a:lstStyle/>
          <a:p>
            <a:pPr marL="114300" indent="0" algn="just">
              <a:lnSpc>
                <a:spcPct val="150000"/>
              </a:lnSpc>
              <a:buNone/>
            </a:pPr>
            <a:r>
              <a:rPr lang="pt-BR" sz="2400" dirty="0">
                <a:latin typeface="Arial" pitchFamily="34" charset="0"/>
                <a:cs typeface="Arial" pitchFamily="34" charset="0"/>
              </a:rPr>
              <a:t>A importância do trabalho da intervenção é que, com a melhora na qualidade na atenção à saúde dos hipertensos e/ou diabéticos, conseguiremos reduzir complicações cardiovasculares e neurológicas, como infarto do miocárdio e os acidentes cerebrais vasculares. </a:t>
            </a:r>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996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Discussão</a:t>
            </a:r>
            <a:r>
              <a:rPr lang="pt-BR" dirty="0" smtClean="0"/>
              <a:t> </a:t>
            </a:r>
            <a:endParaRPr lang="pt-BR" dirty="0"/>
          </a:p>
        </p:txBody>
      </p:sp>
      <p:sp>
        <p:nvSpPr>
          <p:cNvPr id="3" name="Espaço Reservado para Conteúdo 2"/>
          <p:cNvSpPr>
            <a:spLocks noGrp="1"/>
          </p:cNvSpPr>
          <p:nvPr>
            <p:ph idx="1"/>
          </p:nvPr>
        </p:nvSpPr>
        <p:spPr/>
        <p:txBody>
          <a:bodyPr>
            <a:normAutofit/>
          </a:bodyPr>
          <a:lstStyle/>
          <a:p>
            <a:pPr marL="114300" indent="0" algn="just">
              <a:lnSpc>
                <a:spcPct val="150000"/>
              </a:lnSpc>
              <a:buNone/>
            </a:pPr>
            <a:r>
              <a:rPr lang="pt-BR" sz="2400" dirty="0">
                <a:latin typeface="Arial" pitchFamily="34" charset="0"/>
                <a:cs typeface="Arial" pitchFamily="34" charset="0"/>
              </a:rPr>
              <a:t>A partir do início da intervenção, passamos a nos dedicar, estudamos bastante, nos preparamos e achamos que tínhamos que começar o quanto antes, porque a hipertensão e o diabetes, são doenças que podem trazer prejuízos muito grandes para seu portador, se não for conhecida e tratada precocemente.</a:t>
            </a:r>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886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868144"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smtClean="0"/>
              <a:t>Introdução</a:t>
            </a:r>
            <a:r>
              <a:rPr lang="pt-BR" dirty="0" smtClean="0"/>
              <a:t> </a:t>
            </a:r>
            <a:endParaRPr lang="pt-BR" dirty="0"/>
          </a:p>
        </p:txBody>
      </p:sp>
      <p:sp>
        <p:nvSpPr>
          <p:cNvPr id="3" name="Espaço Reservado para Conteúdo 2"/>
          <p:cNvSpPr>
            <a:spLocks noGrp="1"/>
          </p:cNvSpPr>
          <p:nvPr>
            <p:ph idx="1"/>
          </p:nvPr>
        </p:nvSpPr>
        <p:spPr>
          <a:xfrm>
            <a:off x="457200" y="1413164"/>
            <a:ext cx="7620000" cy="4987636"/>
          </a:xfrm>
        </p:spPr>
        <p:txBody>
          <a:bodyPr>
            <a:normAutofit/>
          </a:bodyPr>
          <a:lstStyle/>
          <a:p>
            <a:pPr algn="just">
              <a:lnSpc>
                <a:spcPct val="150000"/>
              </a:lnSpc>
              <a:spcAft>
                <a:spcPts val="1000"/>
              </a:spcAft>
            </a:pPr>
            <a:r>
              <a:rPr lang="pt-BR" sz="2400" b="1" dirty="0">
                <a:latin typeface="Arial"/>
                <a:ea typeface="Calibri"/>
                <a:cs typeface="Times New Roman"/>
              </a:rPr>
              <a:t>2- </a:t>
            </a:r>
            <a:r>
              <a:rPr lang="pt-BR" sz="2400" b="1" dirty="0" smtClean="0">
                <a:latin typeface="Arial"/>
                <a:ea typeface="Calibri"/>
                <a:cs typeface="Times New Roman"/>
              </a:rPr>
              <a:t>Caracterização  do </a:t>
            </a:r>
            <a:r>
              <a:rPr lang="pt-BR" sz="2400" b="1" dirty="0">
                <a:latin typeface="Arial"/>
                <a:ea typeface="Calibri"/>
                <a:cs typeface="Times New Roman"/>
              </a:rPr>
              <a:t>seu município</a:t>
            </a:r>
            <a:endParaRPr lang="pt-BR" sz="2000" b="1" dirty="0">
              <a:ea typeface="Calibri"/>
              <a:cs typeface="Times New Roman"/>
            </a:endParaRPr>
          </a:p>
          <a:p>
            <a:pPr marL="114300" indent="0" algn="just">
              <a:lnSpc>
                <a:spcPct val="150000"/>
              </a:lnSpc>
              <a:spcAft>
                <a:spcPts val="1000"/>
              </a:spcAft>
              <a:buNone/>
            </a:pPr>
            <a:r>
              <a:rPr lang="pt-BR" sz="2400" dirty="0">
                <a:latin typeface="Arial"/>
                <a:ea typeface="Calibri"/>
                <a:cs typeface="Times New Roman"/>
              </a:rPr>
              <a:t> </a:t>
            </a:r>
            <a:r>
              <a:rPr lang="pt-BR" sz="2400" dirty="0" smtClean="0">
                <a:latin typeface="Arial"/>
                <a:ea typeface="Calibri"/>
                <a:cs typeface="Times New Roman"/>
              </a:rPr>
              <a:t>A </a:t>
            </a:r>
            <a:r>
              <a:rPr lang="pt-BR" sz="2400" dirty="0">
                <a:latin typeface="Arial"/>
                <a:ea typeface="Calibri"/>
                <a:cs typeface="Times New Roman"/>
              </a:rPr>
              <a:t>estrutura física do setor de saúde do município, segundo os dados do Ministério da Saúde é composta de treze </a:t>
            </a:r>
            <a:r>
              <a:rPr lang="pt-BR" sz="2400" dirty="0" smtClean="0">
                <a:latin typeface="Arial"/>
                <a:ea typeface="Calibri"/>
                <a:cs typeface="Times New Roman"/>
              </a:rPr>
              <a:t>Unidade </a:t>
            </a:r>
            <a:r>
              <a:rPr lang="pt-BR" sz="2400" dirty="0">
                <a:latin typeface="Arial"/>
                <a:ea typeface="Calibri"/>
                <a:cs typeface="Times New Roman"/>
              </a:rPr>
              <a:t>Básica de </a:t>
            </a:r>
            <a:r>
              <a:rPr lang="pt-BR" sz="2400" dirty="0" smtClean="0">
                <a:latin typeface="Arial"/>
                <a:ea typeface="Calibri"/>
                <a:cs typeface="Times New Roman"/>
              </a:rPr>
              <a:t>Saúde. </a:t>
            </a:r>
            <a:r>
              <a:rPr lang="pt-BR" sz="2400" dirty="0">
                <a:latin typeface="Arial"/>
                <a:ea typeface="Calibri"/>
                <a:cs typeface="Times New Roman"/>
              </a:rPr>
              <a:t>Destas 9 estão localizados na zona </a:t>
            </a:r>
            <a:r>
              <a:rPr lang="pt-BR" sz="2400" dirty="0" smtClean="0">
                <a:latin typeface="Arial"/>
                <a:ea typeface="Calibri"/>
                <a:cs typeface="Times New Roman"/>
              </a:rPr>
              <a:t>rural e 3  na região Urbana.Tem 1 NASF, um CRAS e 4 equipes de saúde bucal.</a:t>
            </a:r>
            <a:endParaRPr lang="pt-BR" dirty="0"/>
          </a:p>
        </p:txBody>
      </p:sp>
    </p:spTree>
    <p:extLst>
      <p:ext uri="{BB962C8B-B14F-4D97-AF65-F5344CB8AC3E}">
        <p14:creationId xmlns="" xmlns:p14="http://schemas.microsoft.com/office/powerpoint/2010/main" val="2599812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Discussão </a:t>
            </a:r>
            <a:endParaRPr lang="pt-BR" sz="3600" dirty="0"/>
          </a:p>
        </p:txBody>
      </p:sp>
      <p:sp>
        <p:nvSpPr>
          <p:cNvPr id="3" name="Espaço Reservado para Conteúdo 2"/>
          <p:cNvSpPr>
            <a:spLocks noGrp="1"/>
          </p:cNvSpPr>
          <p:nvPr>
            <p:ph idx="1"/>
          </p:nvPr>
        </p:nvSpPr>
        <p:spPr/>
        <p:txBody>
          <a:bodyPr>
            <a:normAutofit/>
          </a:bodyPr>
          <a:lstStyle/>
          <a:p>
            <a:pPr marL="114300" indent="0" algn="just">
              <a:lnSpc>
                <a:spcPct val="150000"/>
              </a:lnSpc>
              <a:buNone/>
            </a:pPr>
            <a:r>
              <a:rPr lang="pt-BR" sz="2400" dirty="0">
                <a:latin typeface="Arial" pitchFamily="34" charset="0"/>
                <a:cs typeface="Arial" pitchFamily="34" charset="0"/>
              </a:rPr>
              <a:t>Tivemos muitas palestras na nossa sala de espera e na </a:t>
            </a:r>
            <a:r>
              <a:rPr lang="pt-BR" sz="2400" dirty="0" smtClean="0">
                <a:latin typeface="Arial" pitchFamily="34" charset="0"/>
                <a:cs typeface="Arial" pitchFamily="34" charset="0"/>
              </a:rPr>
              <a:t>comunidade, que </a:t>
            </a:r>
            <a:r>
              <a:rPr lang="pt-BR" sz="2400" dirty="0">
                <a:latin typeface="Arial" pitchFamily="34" charset="0"/>
                <a:cs typeface="Arial" pitchFamily="34" charset="0"/>
              </a:rPr>
              <a:t>pode conhecer um pouco mais sobre essas doenças, suas características, os riscos e o que fazer para evitá-las. </a:t>
            </a:r>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7543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Discussão</a:t>
            </a:r>
            <a:r>
              <a:rPr lang="pt-BR" dirty="0" smtClean="0"/>
              <a:t> </a:t>
            </a:r>
            <a:endParaRPr lang="pt-BR" dirty="0"/>
          </a:p>
        </p:txBody>
      </p:sp>
      <p:sp>
        <p:nvSpPr>
          <p:cNvPr id="3" name="Espaço Reservado para Conteúdo 2"/>
          <p:cNvSpPr>
            <a:spLocks noGrp="1"/>
          </p:cNvSpPr>
          <p:nvPr>
            <p:ph idx="1"/>
          </p:nvPr>
        </p:nvSpPr>
        <p:spPr/>
        <p:txBody>
          <a:bodyPr>
            <a:normAutofit/>
          </a:bodyPr>
          <a:lstStyle/>
          <a:p>
            <a:pPr marL="114300" indent="0" algn="just">
              <a:lnSpc>
                <a:spcPct val="150000"/>
              </a:lnSpc>
              <a:buNone/>
            </a:pPr>
            <a:r>
              <a:rPr lang="pt-BR" sz="2400" dirty="0">
                <a:latin typeface="Arial" pitchFamily="34" charset="0"/>
                <a:cs typeface="Arial" pitchFamily="34" charset="0"/>
              </a:rPr>
              <a:t>A equipe toda se dedicou bastante, tentando fazer tudo que estava ao nosso alcance, mas tivemos dificuldades com o acesso de vocês na unidade provisória, que era mais longe, com os exames de laboratório, porque no período da intervenção nem todos conseguiram fazer esses exames e para os que fizeram, nem sempre pudemos analisar os resultados, por causa da demora do laboratório. </a:t>
            </a:r>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6049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96752"/>
            <a:ext cx="7620000" cy="5204048"/>
          </a:xfrm>
        </p:spPr>
        <p:txBody>
          <a:bodyPr>
            <a:normAutofit/>
          </a:bodyPr>
          <a:lstStyle/>
          <a:p>
            <a:pPr marL="114300" indent="0" algn="just">
              <a:lnSpc>
                <a:spcPct val="150000"/>
              </a:lnSpc>
              <a:buNone/>
            </a:pPr>
            <a:r>
              <a:rPr lang="pt-BR" sz="2400" dirty="0">
                <a:latin typeface="Arial" pitchFamily="34" charset="0"/>
                <a:cs typeface="Arial" pitchFamily="34" charset="0"/>
              </a:rPr>
              <a:t>Conseguimos, ao final da intervenção cadastrar 377 usuários hipertensos e/ou diabéticos, deles 53,4%(304) usuários com hipertensão e52,1%( 73) usuários com diabetes. </a:t>
            </a:r>
          </a:p>
        </p:txBody>
      </p:sp>
    </p:spTree>
    <p:extLst>
      <p:ext uri="{BB962C8B-B14F-4D97-AF65-F5344CB8AC3E}">
        <p14:creationId xmlns="" xmlns:p14="http://schemas.microsoft.com/office/powerpoint/2010/main" val="1137930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052736"/>
            <a:ext cx="7620000" cy="5348064"/>
          </a:xfrm>
        </p:spPr>
        <p:txBody>
          <a:bodyPr/>
          <a:lstStyle/>
          <a:p>
            <a:pPr marL="114300" indent="0" algn="just">
              <a:lnSpc>
                <a:spcPct val="150000"/>
              </a:lnSpc>
              <a:buNone/>
            </a:pPr>
            <a:r>
              <a:rPr lang="pt-BR" sz="2400" dirty="0">
                <a:latin typeface="Arial" pitchFamily="34" charset="0"/>
                <a:cs typeface="Arial" pitchFamily="34" charset="0"/>
              </a:rPr>
              <a:t>Ainda, a intervenção propiciou melhorias para o serviço, principalmente na qualificação do atendimento, onde 100% dos hipertensos e diabéticos foram avaliados no atendimento clínico, exames complementares realizados, avaliação e estratificação do risco cardiovascular, tiveram registros adequados na ficha de acompanhamento, avaliação das necessidades odontológicas e ações de promoção e educação de saúde. </a:t>
            </a:r>
          </a:p>
          <a:p>
            <a:endParaRPr lang="pt-BR" dirty="0">
              <a:latin typeface="Arial" pitchFamily="34" charset="0"/>
              <a:cs typeface="Arial" pitchFamily="34" charset="0"/>
            </a:endParaRPr>
          </a:p>
        </p:txBody>
      </p:sp>
    </p:spTree>
    <p:extLst>
      <p:ext uri="{BB962C8B-B14F-4D97-AF65-F5344CB8AC3E}">
        <p14:creationId xmlns="" xmlns:p14="http://schemas.microsoft.com/office/powerpoint/2010/main" val="92942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052736"/>
            <a:ext cx="7620000" cy="5348064"/>
          </a:xfrm>
        </p:spPr>
        <p:txBody>
          <a:bodyPr>
            <a:normAutofit/>
          </a:bodyPr>
          <a:lstStyle/>
          <a:p>
            <a:pPr>
              <a:lnSpc>
                <a:spcPct val="150000"/>
              </a:lnSpc>
            </a:pPr>
            <a:r>
              <a:rPr lang="pt-BR" sz="2400" b="1" dirty="0" smtClean="0">
                <a:latin typeface="Arial" pitchFamily="34" charset="0"/>
                <a:cs typeface="Arial" pitchFamily="34" charset="0"/>
              </a:rPr>
              <a:t>REFERÊNCIAS</a:t>
            </a:r>
          </a:p>
          <a:p>
            <a:pPr>
              <a:lnSpc>
                <a:spcPct val="150000"/>
              </a:lnSpc>
            </a:pPr>
            <a:r>
              <a:rPr lang="pt-BR" sz="2400" dirty="0" smtClean="0">
                <a:solidFill>
                  <a:srgbClr val="660033"/>
                </a:solidFill>
                <a:latin typeface="Arial" pitchFamily="34" charset="0"/>
                <a:cs typeface="Arial" pitchFamily="34" charset="0"/>
              </a:rPr>
              <a:t>IBGE. Instituto Brasileiro de Geografia e Estatística. </a:t>
            </a:r>
            <a:r>
              <a:rPr lang="pt-BR" sz="2400" b="1" dirty="0" smtClean="0">
                <a:solidFill>
                  <a:srgbClr val="660033"/>
                </a:solidFill>
                <a:latin typeface="Arial" pitchFamily="34" charset="0"/>
                <a:cs typeface="Arial" pitchFamily="34" charset="0"/>
              </a:rPr>
              <a:t>Censo 2010.</a:t>
            </a:r>
            <a:endParaRPr lang="pt-BR" sz="2400" dirty="0" smtClean="0">
              <a:latin typeface="Arial" pitchFamily="34" charset="0"/>
              <a:cs typeface="Arial" pitchFamily="34" charset="0"/>
            </a:endParaRPr>
          </a:p>
          <a:p>
            <a:pPr>
              <a:lnSpc>
                <a:spcPct val="150000"/>
              </a:lnSpc>
            </a:pPr>
            <a:r>
              <a:rPr lang="pt-BR" sz="2400" dirty="0" smtClean="0">
                <a:latin typeface="Arial" pitchFamily="34" charset="0"/>
                <a:cs typeface="Arial" pitchFamily="34" charset="0"/>
              </a:rPr>
              <a:t>BRASIL. Ministério da Saúde. Estratégias para o cuidado da pessoa com doença crônica: hipertensão arterial sistêmica. Brasília: Ministério da Saúde, 2013.                                                                                                             (Cadernos de Atenção Básica, n. 37)</a:t>
            </a:r>
            <a:endParaRPr lang="es-ES" sz="2400" dirty="0" smtClean="0">
              <a:latin typeface="Arial" pitchFamily="34" charset="0"/>
              <a:cs typeface="Arial" pitchFamily="34" charset="0"/>
            </a:endParaRPr>
          </a:p>
          <a:p>
            <a:pPr>
              <a:lnSpc>
                <a:spcPct val="150000"/>
              </a:lnSpc>
            </a:pP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92942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052736"/>
            <a:ext cx="7620000" cy="5348064"/>
          </a:xfrm>
        </p:spPr>
        <p:txBody>
          <a:bodyPr>
            <a:normAutofit/>
          </a:bodyPr>
          <a:lstStyle/>
          <a:p>
            <a:r>
              <a:rPr lang="pt-BR" b="1" dirty="0" smtClean="0"/>
              <a:t>REFERÊNCIAS</a:t>
            </a:r>
          </a:p>
          <a:p>
            <a:pPr>
              <a:buNone/>
            </a:pPr>
            <a:endParaRPr lang="pt-BR" dirty="0" smtClean="0"/>
          </a:p>
        </p:txBody>
      </p:sp>
      <p:sp>
        <p:nvSpPr>
          <p:cNvPr id="5" name="4 Rectángulo"/>
          <p:cNvSpPr/>
          <p:nvPr/>
        </p:nvSpPr>
        <p:spPr>
          <a:xfrm>
            <a:off x="611560" y="1772816"/>
            <a:ext cx="7200800" cy="4455835"/>
          </a:xfrm>
          <a:prstGeom prst="rect">
            <a:avLst/>
          </a:prstGeom>
        </p:spPr>
        <p:txBody>
          <a:bodyPr wrap="square">
            <a:spAutoFit/>
          </a:bodyPr>
          <a:lstStyle/>
          <a:p>
            <a:pPr algn="just">
              <a:lnSpc>
                <a:spcPct val="150000"/>
              </a:lnSpc>
            </a:pPr>
            <a:r>
              <a:rPr lang="pt-BR" sz="2400" dirty="0" smtClean="0">
                <a:latin typeface="Arial" pitchFamily="34" charset="0"/>
                <a:cs typeface="Arial" pitchFamily="34" charset="0"/>
              </a:rPr>
              <a:t>BRASIL. Ministério da Saúde. Estratégias para o cuidado da pessoa com doença crônica: diabetes </a:t>
            </a:r>
            <a:r>
              <a:rPr lang="pt-BR" sz="2400" dirty="0" err="1" smtClean="0">
                <a:latin typeface="Arial" pitchFamily="34" charset="0"/>
                <a:cs typeface="Arial" pitchFamily="34" charset="0"/>
              </a:rPr>
              <a:t>mellitus</a:t>
            </a:r>
            <a:r>
              <a:rPr lang="pt-BR" sz="2400" dirty="0" smtClean="0">
                <a:latin typeface="Arial" pitchFamily="34" charset="0"/>
                <a:cs typeface="Arial" pitchFamily="34" charset="0"/>
              </a:rPr>
              <a:t>. Brasília: Ministério da Saúde, 2013. (Cadernos de Atenção Básica, n. 36).</a:t>
            </a:r>
            <a:endParaRPr lang="es-ES" sz="2400" dirty="0" smtClean="0">
              <a:latin typeface="Arial" pitchFamily="34" charset="0"/>
              <a:cs typeface="Arial" pitchFamily="34" charset="0"/>
            </a:endParaRPr>
          </a:p>
          <a:p>
            <a:pPr algn="just">
              <a:lnSpc>
                <a:spcPct val="150000"/>
              </a:lnSpc>
            </a:pPr>
            <a:endParaRPr lang="pt-BR" sz="2400"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SOCIEDADE BRASILEIRA DE HIPERTENSÃO. </a:t>
            </a:r>
          </a:p>
          <a:p>
            <a:pPr algn="just">
              <a:lnSpc>
                <a:spcPct val="150000"/>
              </a:lnSpc>
            </a:pPr>
            <a:r>
              <a:rPr lang="pt-BR" sz="2400" dirty="0" smtClean="0">
                <a:latin typeface="Arial" pitchFamily="34" charset="0"/>
                <a:cs typeface="Arial" pitchFamily="34" charset="0"/>
              </a:rPr>
              <a:t>Diretrizes Brasileiras de Hipertensão VI.Revista Hipertensão, v. 13, n. 1,  jan./mar. 2010.</a:t>
            </a:r>
            <a:endParaRPr lang="es-ES" sz="2400" dirty="0" smtClean="0">
              <a:latin typeface="Arial" pitchFamily="34" charset="0"/>
              <a:cs typeface="Arial" pitchFamily="34" charset="0"/>
            </a:endParaRPr>
          </a:p>
        </p:txBody>
      </p:sp>
    </p:spTree>
    <p:extLst>
      <p:ext uri="{BB962C8B-B14F-4D97-AF65-F5344CB8AC3E}">
        <p14:creationId xmlns="" xmlns:p14="http://schemas.microsoft.com/office/powerpoint/2010/main" val="92942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Experiência pessoal</a:t>
            </a:r>
            <a:endParaRPr lang="pt-BR" sz="3600" dirty="0"/>
          </a:p>
        </p:txBody>
      </p:sp>
      <p:sp>
        <p:nvSpPr>
          <p:cNvPr id="3" name="Espaço Reservado para Conteúdo 2"/>
          <p:cNvSpPr>
            <a:spLocks noGrp="1"/>
          </p:cNvSpPr>
          <p:nvPr>
            <p:ph idx="1"/>
          </p:nvPr>
        </p:nvSpPr>
        <p:spPr/>
        <p:txBody>
          <a:bodyPr>
            <a:noAutofit/>
          </a:bodyPr>
          <a:lstStyle/>
          <a:p>
            <a:pPr algn="just">
              <a:lnSpc>
                <a:spcPct val="150000"/>
              </a:lnSpc>
            </a:pPr>
            <a:r>
              <a:rPr lang="pt-BR" sz="2400" dirty="0">
                <a:latin typeface="Arial" pitchFamily="34" charset="0"/>
                <a:cs typeface="Arial" pitchFamily="34" charset="0"/>
              </a:rPr>
              <a:t>Em resumo posso disser que o curso Especialização em Saúde da Família foi uma experiência </a:t>
            </a:r>
            <a:r>
              <a:rPr lang="pt-BR" sz="2400" dirty="0" smtClean="0">
                <a:latin typeface="Arial" pitchFamily="34" charset="0"/>
                <a:cs typeface="Arial" pitchFamily="34" charset="0"/>
              </a:rPr>
              <a:t>única, </a:t>
            </a:r>
            <a:r>
              <a:rPr lang="pt-BR" sz="2400" dirty="0">
                <a:latin typeface="Arial" pitchFamily="34" charset="0"/>
                <a:cs typeface="Arial" pitchFamily="34" charset="0"/>
              </a:rPr>
              <a:t>o curso ajudou-me a </a:t>
            </a:r>
            <a:r>
              <a:rPr lang="pt-BR" sz="2400" dirty="0" smtClean="0">
                <a:latin typeface="Arial" pitchFamily="34" charset="0"/>
                <a:cs typeface="Arial" pitchFamily="34" charset="0"/>
              </a:rPr>
              <a:t>superar-me profissionalmente, </a:t>
            </a:r>
            <a:r>
              <a:rPr lang="pt-BR" sz="2400" dirty="0">
                <a:latin typeface="Arial" pitchFamily="34" charset="0"/>
                <a:cs typeface="Arial" pitchFamily="34" charset="0"/>
              </a:rPr>
              <a:t>agradeço muito e reconheço o trabalho de todos os que fizeram possível o desenvolvimento do mesmo .</a:t>
            </a:r>
          </a:p>
        </p:txBody>
      </p:sp>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16632"/>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66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31061"/>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67544" y="24586"/>
            <a:ext cx="7620000" cy="1143000"/>
          </a:xfrm>
        </p:spPr>
        <p:txBody>
          <a:bodyPr/>
          <a:lstStyle/>
          <a:p>
            <a:r>
              <a:rPr lang="pt-BR" sz="3600" dirty="0" smtClean="0"/>
              <a:t>Introdução</a:t>
            </a:r>
            <a:r>
              <a:rPr lang="pt-BR" dirty="0" smtClean="0"/>
              <a:t> </a:t>
            </a:r>
            <a:endParaRPr lang="pt-BR" dirty="0"/>
          </a:p>
        </p:txBody>
      </p:sp>
      <p:sp>
        <p:nvSpPr>
          <p:cNvPr id="3" name="Espaço Reservado para Conteúdo 2"/>
          <p:cNvSpPr>
            <a:spLocks noGrp="1"/>
          </p:cNvSpPr>
          <p:nvPr>
            <p:ph idx="1"/>
          </p:nvPr>
        </p:nvSpPr>
        <p:spPr>
          <a:xfrm>
            <a:off x="457200" y="1219200"/>
            <a:ext cx="7620000" cy="5306144"/>
          </a:xfrm>
        </p:spPr>
        <p:txBody>
          <a:bodyPr>
            <a:normAutofit/>
          </a:bodyPr>
          <a:lstStyle/>
          <a:p>
            <a:r>
              <a:rPr lang="pt-BR" b="1" dirty="0">
                <a:latin typeface="Arial" pitchFamily="34" charset="0"/>
                <a:cs typeface="Arial" pitchFamily="34" charset="0"/>
              </a:rPr>
              <a:t>3-Caracterização de sua unidade básica de saúde 	</a:t>
            </a:r>
          </a:p>
          <a:p>
            <a:pPr algn="just">
              <a:lnSpc>
                <a:spcPct val="150000"/>
              </a:lnSpc>
            </a:pPr>
            <a:r>
              <a:rPr lang="pt-BR" sz="2400" dirty="0">
                <a:latin typeface="Arial" pitchFamily="34" charset="0"/>
                <a:cs typeface="Arial" pitchFamily="34" charset="0"/>
              </a:rPr>
              <a:t>Minha Unidade de Saúde de José </a:t>
            </a:r>
            <a:r>
              <a:rPr lang="pt-BR" sz="2400" dirty="0" smtClean="0">
                <a:latin typeface="Arial" pitchFamily="34" charset="0"/>
                <a:cs typeface="Arial" pitchFamily="34" charset="0"/>
              </a:rPr>
              <a:t>cândido, localizado em </a:t>
            </a:r>
            <a:r>
              <a:rPr lang="pt-BR" sz="2400" dirty="0" err="1">
                <a:latin typeface="Arial" pitchFamily="34" charset="0"/>
                <a:cs typeface="Arial" pitchFamily="34" charset="0"/>
              </a:rPr>
              <a:t>B</a:t>
            </a:r>
            <a:r>
              <a:rPr lang="pt-BR" sz="2400" dirty="0" err="1" smtClean="0">
                <a:latin typeface="Arial" pitchFamily="34" charset="0"/>
                <a:cs typeface="Arial" pitchFamily="34" charset="0"/>
              </a:rPr>
              <a:t>atalha-PI</a:t>
            </a:r>
            <a:r>
              <a:rPr lang="pt-BR" sz="2400" dirty="0" smtClean="0">
                <a:latin typeface="Arial" pitchFamily="34" charset="0"/>
                <a:cs typeface="Arial" pitchFamily="34" charset="0"/>
              </a:rPr>
              <a:t> </a:t>
            </a:r>
            <a:r>
              <a:rPr lang="pt-BR" sz="2400" dirty="0" smtClean="0">
                <a:latin typeface="Arial" pitchFamily="34" charset="0"/>
                <a:cs typeface="Arial" pitchFamily="34" charset="0"/>
              </a:rPr>
              <a:t>atende100</a:t>
            </a:r>
            <a:r>
              <a:rPr lang="pt-BR" sz="2400" dirty="0">
                <a:latin typeface="Arial" pitchFamily="34" charset="0"/>
                <a:cs typeface="Arial" pitchFamily="34" charset="0"/>
              </a:rPr>
              <a:t>% da </a:t>
            </a:r>
            <a:r>
              <a:rPr lang="pt-BR" sz="2400" dirty="0" smtClean="0">
                <a:latin typeface="Arial" pitchFamily="34" charset="0"/>
                <a:cs typeface="Arial" pitchFamily="34" charset="0"/>
              </a:rPr>
              <a:t>população que é de 3740 habitantes </a:t>
            </a:r>
            <a:r>
              <a:rPr lang="pt-BR" sz="2400" dirty="0">
                <a:latin typeface="Arial" pitchFamily="34" charset="0"/>
                <a:cs typeface="Arial" pitchFamily="34" charset="0"/>
              </a:rPr>
              <a:t>localizada na </a:t>
            </a:r>
            <a:r>
              <a:rPr lang="pt-BR" sz="2400">
                <a:latin typeface="Arial" pitchFamily="34" charset="0"/>
                <a:cs typeface="Arial" pitchFamily="34" charset="0"/>
              </a:rPr>
              <a:t>área </a:t>
            </a:r>
            <a:r>
              <a:rPr lang="pt-BR" sz="2400" smtClean="0">
                <a:latin typeface="Arial" pitchFamily="34" charset="0"/>
                <a:cs typeface="Arial" pitchFamily="34" charset="0"/>
              </a:rPr>
              <a:t>com </a:t>
            </a:r>
            <a:r>
              <a:rPr lang="pt-BR" sz="2400" dirty="0">
                <a:latin typeface="Arial" pitchFamily="34" charset="0"/>
                <a:cs typeface="Arial" pitchFamily="34" charset="0"/>
              </a:rPr>
              <a:t>uma  equipe de Saúde </a:t>
            </a:r>
            <a:r>
              <a:rPr lang="pt-BR" sz="2400">
                <a:latin typeface="Arial" pitchFamily="34" charset="0"/>
                <a:cs typeface="Arial" pitchFamily="34" charset="0"/>
              </a:rPr>
              <a:t>da </a:t>
            </a:r>
            <a:r>
              <a:rPr lang="pt-BR" sz="2400" smtClean="0">
                <a:latin typeface="Arial" pitchFamily="34" charset="0"/>
                <a:cs typeface="Arial" pitchFamily="34" charset="0"/>
              </a:rPr>
              <a:t>Família.No </a:t>
            </a:r>
            <a:r>
              <a:rPr lang="pt-BR" sz="2400" dirty="0">
                <a:latin typeface="Arial" pitchFamily="34" charset="0"/>
                <a:cs typeface="Arial" pitchFamily="34" charset="0"/>
              </a:rPr>
              <a:t>serviço temos </a:t>
            </a:r>
            <a:r>
              <a:rPr lang="pt-BR" sz="2400" dirty="0" smtClean="0">
                <a:latin typeface="Arial" pitchFamily="34" charset="0"/>
                <a:cs typeface="Arial" pitchFamily="34" charset="0"/>
              </a:rPr>
              <a:t>1 </a:t>
            </a:r>
            <a:r>
              <a:rPr lang="pt-BR" sz="2400" dirty="0">
                <a:latin typeface="Arial" pitchFamily="34" charset="0"/>
                <a:cs typeface="Arial" pitchFamily="34" charset="0"/>
              </a:rPr>
              <a:t>médico, </a:t>
            </a:r>
            <a:r>
              <a:rPr lang="pt-BR" sz="2400" dirty="0" smtClean="0">
                <a:latin typeface="Arial" pitchFamily="34" charset="0"/>
                <a:cs typeface="Arial" pitchFamily="34" charset="0"/>
              </a:rPr>
              <a:t>1enfermeiro, 1técnico </a:t>
            </a:r>
            <a:r>
              <a:rPr lang="pt-BR" sz="2400" dirty="0">
                <a:latin typeface="Arial" pitchFamily="34" charset="0"/>
                <a:cs typeface="Arial" pitchFamily="34" charset="0"/>
              </a:rPr>
              <a:t>em farmácia, </a:t>
            </a:r>
            <a:r>
              <a:rPr lang="pt-BR" sz="2400" dirty="0" smtClean="0">
                <a:latin typeface="Arial" pitchFamily="34" charset="0"/>
                <a:cs typeface="Arial" pitchFamily="34" charset="0"/>
              </a:rPr>
              <a:t>1auxiliar </a:t>
            </a:r>
            <a:r>
              <a:rPr lang="pt-BR" sz="2400" dirty="0">
                <a:latin typeface="Arial" pitchFamily="34" charset="0"/>
                <a:cs typeface="Arial" pitchFamily="34" charset="0"/>
              </a:rPr>
              <a:t>geral e </a:t>
            </a:r>
            <a:r>
              <a:rPr lang="pt-BR" sz="2400" dirty="0" smtClean="0">
                <a:latin typeface="Arial" pitchFamily="34" charset="0"/>
                <a:cs typeface="Arial" pitchFamily="34" charset="0"/>
              </a:rPr>
              <a:t>4 agentes </a:t>
            </a:r>
            <a:r>
              <a:rPr lang="pt-BR" sz="2400" dirty="0" smtClean="0">
                <a:latin typeface="Arial" pitchFamily="34" charset="0"/>
                <a:cs typeface="Arial" pitchFamily="34" charset="0"/>
              </a:rPr>
              <a:t>comunitários,o atendimento </a:t>
            </a:r>
            <a:r>
              <a:rPr lang="pt-BR" sz="2400" dirty="0">
                <a:latin typeface="Arial" pitchFamily="34" charset="0"/>
                <a:cs typeface="Arial" pitchFamily="34" charset="0"/>
              </a:rPr>
              <a:t>ocorre todos os dias nos dois turnos de atendimento, menos nos finais de semana. </a:t>
            </a:r>
          </a:p>
        </p:txBody>
      </p:sp>
    </p:spTree>
    <p:extLst>
      <p:ext uri="{BB962C8B-B14F-4D97-AF65-F5344CB8AC3E}">
        <p14:creationId xmlns="" xmlns:p14="http://schemas.microsoft.com/office/powerpoint/2010/main" val="63124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395536" y="0"/>
            <a:ext cx="7620000" cy="1143000"/>
          </a:xfrm>
        </p:spPr>
        <p:txBody>
          <a:bodyPr/>
          <a:lstStyle/>
          <a:p>
            <a:r>
              <a:rPr lang="pt-BR" sz="3600" dirty="0" smtClean="0"/>
              <a:t>Introdução</a:t>
            </a:r>
            <a:r>
              <a:rPr lang="pt-BR" dirty="0" smtClean="0"/>
              <a:t> </a:t>
            </a:r>
            <a:endParaRPr lang="pt-BR" dirty="0"/>
          </a:p>
        </p:txBody>
      </p:sp>
      <p:sp>
        <p:nvSpPr>
          <p:cNvPr id="3" name="Espaço Reservado para Conteúdo 2"/>
          <p:cNvSpPr>
            <a:spLocks noGrp="1"/>
          </p:cNvSpPr>
          <p:nvPr>
            <p:ph idx="1"/>
          </p:nvPr>
        </p:nvSpPr>
        <p:spPr>
          <a:xfrm>
            <a:off x="457200" y="1052736"/>
            <a:ext cx="7620000" cy="5348064"/>
          </a:xfrm>
        </p:spPr>
        <p:txBody>
          <a:bodyPr>
            <a:normAutofit lnSpcReduction="10000"/>
          </a:bodyPr>
          <a:lstStyle/>
          <a:p>
            <a:pPr>
              <a:buNone/>
            </a:pPr>
            <a:r>
              <a:rPr lang="pt-BR" sz="2400" b="1" dirty="0">
                <a:latin typeface="Arial" pitchFamily="34" charset="0"/>
                <a:cs typeface="Arial" pitchFamily="34" charset="0"/>
              </a:rPr>
              <a:t>4- Situação	da ação programática na unidade  antes da intervenção </a:t>
            </a:r>
            <a:endParaRPr lang="pt-BR" sz="2400" b="1" dirty="0" smtClean="0">
              <a:latin typeface="Arial" pitchFamily="34" charset="0"/>
              <a:cs typeface="Arial" pitchFamily="34" charset="0"/>
            </a:endParaRPr>
          </a:p>
          <a:p>
            <a:pPr marL="114300" indent="0" algn="just">
              <a:lnSpc>
                <a:spcPct val="150000"/>
              </a:lnSpc>
              <a:buNone/>
            </a:pPr>
            <a:r>
              <a:rPr lang="pt-BR" sz="2400" dirty="0" smtClean="0">
                <a:latin typeface="Arial" pitchFamily="34" charset="0"/>
                <a:cs typeface="Arial" pitchFamily="34" charset="0"/>
              </a:rPr>
              <a:t>Em </a:t>
            </a:r>
            <a:r>
              <a:rPr lang="pt-BR" sz="2400" dirty="0">
                <a:latin typeface="Arial" pitchFamily="34" charset="0"/>
                <a:cs typeface="Arial" pitchFamily="34" charset="0"/>
              </a:rPr>
              <a:t>nossa UBS temos varias necessidades e limitações que fazem que nossa equipe não possa dar um atendimento de qualidade de forma geral a estrutura não é </a:t>
            </a:r>
            <a:r>
              <a:rPr lang="pt-BR" sz="2400" dirty="0" smtClean="0">
                <a:latin typeface="Arial" pitchFamily="34" charset="0"/>
                <a:cs typeface="Arial" pitchFamily="34" charset="0"/>
              </a:rPr>
              <a:t>boa.  </a:t>
            </a:r>
          </a:p>
          <a:p>
            <a:pPr marL="114300" indent="0" algn="just">
              <a:lnSpc>
                <a:spcPct val="150000"/>
              </a:lnSpc>
              <a:buNone/>
            </a:pPr>
            <a:r>
              <a:rPr lang="pt-BR" sz="2400" dirty="0" smtClean="0">
                <a:latin typeface="Arial" pitchFamily="34" charset="0"/>
                <a:cs typeface="Arial" pitchFamily="34" charset="0"/>
              </a:rPr>
              <a:t>Assim </a:t>
            </a:r>
            <a:r>
              <a:rPr lang="pt-BR" sz="2400" dirty="0">
                <a:latin typeface="Arial" pitchFamily="34" charset="0"/>
                <a:cs typeface="Arial" pitchFamily="34" charset="0"/>
              </a:rPr>
              <a:t>mesmo de forma geral todas estas limitações e necessidades que tem a Unidade Básica de Saúde, influem de forma negativa no trabalho dos profissionais</a:t>
            </a:r>
            <a:r>
              <a:rPr lang="pt-BR" dirty="0"/>
              <a:t>. </a:t>
            </a:r>
          </a:p>
        </p:txBody>
      </p:sp>
    </p:spTree>
    <p:extLst>
      <p:ext uri="{BB962C8B-B14F-4D97-AF65-F5344CB8AC3E}">
        <p14:creationId xmlns="" xmlns:p14="http://schemas.microsoft.com/office/powerpoint/2010/main" val="326511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smtClean="0"/>
              <a:t>Objetivo</a:t>
            </a:r>
            <a:r>
              <a:rPr lang="pt-BR" dirty="0" smtClean="0"/>
              <a:t> </a:t>
            </a:r>
            <a:r>
              <a:rPr lang="pt-BR" sz="3600" dirty="0" smtClean="0"/>
              <a:t>geral</a:t>
            </a:r>
            <a:endParaRPr lang="pt-BR" sz="3600" dirty="0"/>
          </a:p>
        </p:txBody>
      </p:sp>
      <p:sp>
        <p:nvSpPr>
          <p:cNvPr id="3" name="Espaço Reservado para Conteúdo 2"/>
          <p:cNvSpPr>
            <a:spLocks noGrp="1"/>
          </p:cNvSpPr>
          <p:nvPr>
            <p:ph idx="1"/>
          </p:nvPr>
        </p:nvSpPr>
        <p:spPr/>
        <p:txBody>
          <a:bodyPr/>
          <a:lstStyle/>
          <a:p>
            <a:pPr indent="540385" algn="just">
              <a:lnSpc>
                <a:spcPct val="150000"/>
              </a:lnSpc>
              <a:spcAft>
                <a:spcPts val="0"/>
              </a:spcAft>
            </a:pPr>
            <a:r>
              <a:rPr lang="pt-BR" sz="2400" dirty="0">
                <a:solidFill>
                  <a:srgbClr val="000000"/>
                </a:solidFill>
                <a:latin typeface="Arial"/>
                <a:ea typeface="Calibri"/>
                <a:cs typeface="Times New Roman"/>
              </a:rPr>
              <a:t>Melhorar o atendimento a hipertensos e diabéticos maiores de 20 anos na UBS </a:t>
            </a:r>
            <a:r>
              <a:rPr lang="pt-BR" sz="2400" dirty="0" smtClean="0">
                <a:solidFill>
                  <a:srgbClr val="000000"/>
                </a:solidFill>
                <a:latin typeface="Arial"/>
                <a:ea typeface="Calibri"/>
                <a:cs typeface="Times New Roman"/>
              </a:rPr>
              <a:t>José Cândido.</a:t>
            </a:r>
            <a:endParaRPr lang="pt-BR" sz="2400" dirty="0">
              <a:solidFill>
                <a:srgbClr val="000000"/>
              </a:solidFill>
              <a:latin typeface="Arial"/>
              <a:ea typeface="Calibri"/>
              <a:cs typeface="Times New Roman"/>
            </a:endParaRPr>
          </a:p>
          <a:p>
            <a:endParaRPr lang="pt-BR" dirty="0"/>
          </a:p>
        </p:txBody>
      </p:sp>
    </p:spTree>
    <p:extLst>
      <p:ext uri="{BB962C8B-B14F-4D97-AF65-F5344CB8AC3E}">
        <p14:creationId xmlns="" xmlns:p14="http://schemas.microsoft.com/office/powerpoint/2010/main" val="335128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5940152" y="188640"/>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3600" dirty="0" smtClean="0"/>
              <a:t>Metodologia</a:t>
            </a:r>
            <a:r>
              <a:rPr lang="pt-BR" dirty="0" smtClean="0"/>
              <a:t> </a:t>
            </a:r>
            <a:endParaRPr lang="pt-BR" dirty="0"/>
          </a:p>
        </p:txBody>
      </p:sp>
      <p:sp>
        <p:nvSpPr>
          <p:cNvPr id="3" name="Espaço Reservado para Conteúdo 2"/>
          <p:cNvSpPr>
            <a:spLocks noGrp="1"/>
          </p:cNvSpPr>
          <p:nvPr>
            <p:ph idx="1"/>
          </p:nvPr>
        </p:nvSpPr>
        <p:spPr/>
        <p:txBody>
          <a:bodyPr/>
          <a:lstStyle/>
          <a:p>
            <a:pPr algn="just">
              <a:lnSpc>
                <a:spcPct val="150000"/>
              </a:lnSpc>
            </a:pPr>
            <a:r>
              <a:rPr lang="pt-BR" sz="2400" dirty="0">
                <a:solidFill>
                  <a:srgbClr val="000000"/>
                </a:solidFill>
                <a:latin typeface="Arial"/>
                <a:ea typeface="Calibri"/>
                <a:cs typeface="Times New Roman"/>
              </a:rPr>
              <a:t>Este projeto está estruturado para ser desenvolvido no período de 16 semanas na Unidade de Saúde da Família (USF) José Cândido, no Município de Batalha. Participarão da intervenção portadores de hipertensão e diabetes acima dos 20 anos de idade</a:t>
            </a:r>
            <a:endParaRPr lang="pt-BR" dirty="0"/>
          </a:p>
        </p:txBody>
      </p:sp>
    </p:spTree>
    <p:extLst>
      <p:ext uri="{BB962C8B-B14F-4D97-AF65-F5344CB8AC3E}">
        <p14:creationId xmlns="" xmlns:p14="http://schemas.microsoft.com/office/powerpoint/2010/main" val="243295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eas\Desktop\32784-combate-a-hipertensao-arteri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841" r="9455" b="16442"/>
          <a:stretch/>
        </p:blipFill>
        <p:spPr bwMode="auto">
          <a:xfrm>
            <a:off x="6012160" y="11945"/>
            <a:ext cx="2582805" cy="16495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467544" y="265212"/>
            <a:ext cx="7620000" cy="1143000"/>
          </a:xfrm>
        </p:spPr>
        <p:txBody>
          <a:bodyPr/>
          <a:lstStyle/>
          <a:p>
            <a:r>
              <a:rPr lang="pt-BR" sz="3600" dirty="0" smtClean="0"/>
              <a:t>Metodologia – ações realizadas</a:t>
            </a:r>
            <a:endParaRPr lang="pt-BR" sz="3600" dirty="0"/>
          </a:p>
        </p:txBody>
      </p:sp>
      <p:sp>
        <p:nvSpPr>
          <p:cNvPr id="3" name="Espaço Reservado para Conteúdo 2"/>
          <p:cNvSpPr>
            <a:spLocks noGrp="1"/>
          </p:cNvSpPr>
          <p:nvPr>
            <p:ph idx="1"/>
          </p:nvPr>
        </p:nvSpPr>
        <p:spPr/>
        <p:txBody>
          <a:bodyPr>
            <a:normAutofit lnSpcReduction="10000"/>
          </a:bodyPr>
          <a:lstStyle/>
          <a:p>
            <a:pPr marL="114300" indent="0" algn="just">
              <a:lnSpc>
                <a:spcPct val="150000"/>
              </a:lnSpc>
              <a:spcAft>
                <a:spcPts val="1000"/>
              </a:spcAft>
              <a:buNone/>
            </a:pPr>
            <a:r>
              <a:rPr lang="pt-BR" sz="2400" dirty="0" smtClean="0">
                <a:latin typeface="Arial" pitchFamily="34" charset="0"/>
                <a:cs typeface="Arial" pitchFamily="34" charset="0"/>
              </a:rPr>
              <a:t>1- </a:t>
            </a:r>
            <a:r>
              <a:rPr lang="pt-BR" sz="2400" dirty="0">
                <a:latin typeface="Arial" pitchFamily="34" charset="0"/>
                <a:cs typeface="Arial" pitchFamily="34" charset="0"/>
              </a:rPr>
              <a:t>Monitorar o número de hipertensos e diabéticos cadastrados no Programa de Atenção à Hipertensão Arterial e à Diabetes Mellitus da unidade de saúde. </a:t>
            </a:r>
          </a:p>
          <a:p>
            <a:pPr marL="114300" indent="0" algn="just">
              <a:lnSpc>
                <a:spcPct val="150000"/>
              </a:lnSpc>
              <a:spcAft>
                <a:spcPts val="1000"/>
              </a:spcAft>
              <a:buNone/>
            </a:pPr>
            <a:r>
              <a:rPr lang="pt-BR" sz="2400" dirty="0" smtClean="0">
                <a:latin typeface="Arial" pitchFamily="34" charset="0"/>
                <a:cs typeface="Arial" pitchFamily="34" charset="0"/>
              </a:rPr>
              <a:t>2- </a:t>
            </a:r>
            <a:r>
              <a:rPr lang="pt-BR" sz="2400" dirty="0">
                <a:latin typeface="Arial" pitchFamily="34" charset="0"/>
                <a:cs typeface="Arial" pitchFamily="34" charset="0"/>
              </a:rPr>
              <a:t>Garantir o registro dos hipertensos e diabéticos cadastrados no Programa. </a:t>
            </a:r>
            <a:endParaRPr lang="pt-BR" sz="2400" dirty="0" smtClean="0">
              <a:latin typeface="Arial" pitchFamily="34" charset="0"/>
              <a:cs typeface="Arial" pitchFamily="34" charset="0"/>
            </a:endParaRPr>
          </a:p>
          <a:p>
            <a:pPr marL="114300" indent="0" algn="just">
              <a:lnSpc>
                <a:spcPct val="150000"/>
              </a:lnSpc>
              <a:spcAft>
                <a:spcPts val="1000"/>
              </a:spcAft>
              <a:buNone/>
            </a:pPr>
            <a:r>
              <a:rPr lang="pt-BR" sz="2400" dirty="0">
                <a:latin typeface="Arial" pitchFamily="34" charset="0"/>
                <a:cs typeface="Arial" pitchFamily="34" charset="0"/>
              </a:rPr>
              <a:t>3- Informar a comunidade sobre a existência do Programa de Atenção à Hipertensão Arterial e à Diabetes Mellitus da unidade de saúde.</a:t>
            </a:r>
          </a:p>
        </p:txBody>
      </p:sp>
    </p:spTree>
    <p:extLst>
      <p:ext uri="{BB962C8B-B14F-4D97-AF65-F5344CB8AC3E}">
        <p14:creationId xmlns="" xmlns:p14="http://schemas.microsoft.com/office/powerpoint/2010/main" val="191558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Farmacêutic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404</TotalTime>
  <Words>2137</Words>
  <Application>Microsoft Office PowerPoint</Application>
  <PresentationFormat>Presentación en pantalla (4:3)</PresentationFormat>
  <Paragraphs>134</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Adjacência</vt:lpstr>
      <vt:lpstr>Diapositiva 1</vt:lpstr>
      <vt:lpstr>Introdução </vt:lpstr>
      <vt:lpstr>Introdução </vt:lpstr>
      <vt:lpstr>Introdução </vt:lpstr>
      <vt:lpstr>Introdução </vt:lpstr>
      <vt:lpstr>Introdução </vt:lpstr>
      <vt:lpstr>Objetivo geral</vt:lpstr>
      <vt:lpstr>Metodologia </vt:lpstr>
      <vt:lpstr>Metodologia – ações realizadas</vt:lpstr>
      <vt:lpstr>Metodologia – ações realizadas</vt:lpstr>
      <vt:lpstr>Metodologia – ações realizadas</vt:lpstr>
      <vt:lpstr>Metodologia – ações realizadas</vt:lpstr>
      <vt:lpstr>Metodologia – logística utilizada</vt:lpstr>
      <vt:lpstr>Metodologia – logística utilizada</vt:lpstr>
      <vt:lpstr>OBJETIVO  METAS  E RESULTADOS</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Resultados</vt:lpstr>
      <vt:lpstr>Discussão </vt:lpstr>
      <vt:lpstr>Discussão </vt:lpstr>
      <vt:lpstr>Discussão </vt:lpstr>
      <vt:lpstr>Discussão </vt:lpstr>
      <vt:lpstr>Diapositiva 42</vt:lpstr>
      <vt:lpstr>Diapositiva 43</vt:lpstr>
      <vt:lpstr>Diapositiva 44</vt:lpstr>
      <vt:lpstr>Diapositiva 45</vt:lpstr>
      <vt:lpstr>Experiência pessoal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Creas</dc:creator>
  <cp:lastModifiedBy>victor manuel</cp:lastModifiedBy>
  <cp:revision>37</cp:revision>
  <dcterms:created xsi:type="dcterms:W3CDTF">2015-09-11T12:19:41Z</dcterms:created>
  <dcterms:modified xsi:type="dcterms:W3CDTF">2015-09-12T16:21:19Z</dcterms:modified>
</cp:coreProperties>
</file>