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75" r:id="rId11"/>
    <p:sldId id="277" r:id="rId12"/>
    <p:sldId id="280" r:id="rId13"/>
    <p:sldId id="282" r:id="rId14"/>
    <p:sldId id="284" r:id="rId15"/>
    <p:sldId id="286" r:id="rId16"/>
    <p:sldId id="288" r:id="rId17"/>
    <p:sldId id="272" r:id="rId18"/>
    <p:sldId id="273" r:id="rId19"/>
    <p:sldId id="290" r:id="rId20"/>
    <p:sldId id="291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08" autoAdjust="0"/>
  </p:normalViewPr>
  <p:slideViewPr>
    <p:cSldViewPr>
      <p:cViewPr varScale="1">
        <p:scale>
          <a:sx n="58" d="100"/>
          <a:sy n="5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PLANILHA%20SEMANA%20FINAL(4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PLANILHA%20SEMANA%20FINAL(4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PLANILHA%20SEMANA%20FINAL(4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PLANILHA%20SEMANA%20FINAL(4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PLANILHA%20SEMANA%20FINAL(4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PLANILHA%20SEMANA%20FINAL(4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ownloads\PLANILHA%20SEMANA%20FINAL(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1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1.329394387001475E-2</c:v>
                </c:pt>
                <c:pt idx="1">
                  <c:v>3.9881831610044396E-2</c:v>
                </c:pt>
                <c:pt idx="2">
                  <c:v>8.5672082717873133E-2</c:v>
                </c:pt>
              </c:numCache>
            </c:numRef>
          </c:val>
        </c:ser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1.329394387001475E-2</c:v>
                </c:pt>
                <c:pt idx="1">
                  <c:v>3.9881831610044396E-2</c:v>
                </c:pt>
                <c:pt idx="2">
                  <c:v>8.5672082717873133E-2</c:v>
                </c:pt>
              </c:numCache>
            </c:numRef>
          </c:val>
        </c:ser>
        <c:axId val="55776384"/>
        <c:axId val="55777920"/>
      </c:barChart>
      <c:catAx>
        <c:axId val="55776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77920"/>
        <c:crosses val="autoZero"/>
        <c:auto val="1"/>
        <c:lblAlgn val="ctr"/>
        <c:lblOffset val="100"/>
      </c:catAx>
      <c:valAx>
        <c:axId val="557779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7763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1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1.3888888888888919E-2</c:v>
                </c:pt>
                <c:pt idx="1">
                  <c:v>2.3148148148148147E-2</c:v>
                </c:pt>
                <c:pt idx="2">
                  <c:v>6.0185185185185147E-2</c:v>
                </c:pt>
              </c:numCache>
            </c:numRef>
          </c:val>
        </c:ser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1.3888888888888919E-2</c:v>
                </c:pt>
                <c:pt idx="1">
                  <c:v>2.3148148148148147E-2</c:v>
                </c:pt>
                <c:pt idx="2">
                  <c:v>6.0185185185185147E-2</c:v>
                </c:pt>
              </c:numCache>
            </c:numRef>
          </c:val>
        </c:ser>
        <c:axId val="56777728"/>
        <c:axId val="56779520"/>
      </c:barChart>
      <c:catAx>
        <c:axId val="567777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779520"/>
        <c:crosses val="autoZero"/>
        <c:auto val="1"/>
        <c:lblAlgn val="ctr"/>
        <c:lblOffset val="100"/>
      </c:catAx>
      <c:valAx>
        <c:axId val="567795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77772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0.44444444444444442</c:v>
                </c:pt>
                <c:pt idx="1">
                  <c:v>0.18518518518518545</c:v>
                </c:pt>
                <c:pt idx="2">
                  <c:v>0.12068965517241391</c:v>
                </c:pt>
              </c:numCache>
            </c:numRef>
          </c:val>
        </c:ser>
        <c:axId val="56811904"/>
        <c:axId val="56813440"/>
      </c:barChart>
      <c:catAx>
        <c:axId val="56811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813440"/>
        <c:crosses val="autoZero"/>
        <c:auto val="1"/>
        <c:lblAlgn val="ctr"/>
        <c:lblOffset val="100"/>
      </c:catAx>
      <c:valAx>
        <c:axId val="568134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811904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7005568"/>
        <c:axId val="57007104"/>
      </c:barChart>
      <c:catAx>
        <c:axId val="570055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007104"/>
        <c:crosses val="autoZero"/>
        <c:auto val="1"/>
        <c:lblAlgn val="ctr"/>
        <c:lblOffset val="100"/>
      </c:catAx>
      <c:valAx>
        <c:axId val="570071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0055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7117312"/>
        <c:axId val="57119104"/>
      </c:barChart>
      <c:catAx>
        <c:axId val="57117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119104"/>
        <c:crosses val="autoZero"/>
        <c:auto val="1"/>
        <c:lblAlgn val="ctr"/>
        <c:lblOffset val="100"/>
      </c:catAx>
      <c:valAx>
        <c:axId val="571191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1173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7163776"/>
        <c:axId val="57165312"/>
      </c:barChart>
      <c:catAx>
        <c:axId val="571637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165312"/>
        <c:crosses val="autoZero"/>
        <c:auto val="1"/>
        <c:lblAlgn val="ctr"/>
        <c:lblOffset val="100"/>
      </c:catAx>
      <c:valAx>
        <c:axId val="571653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1637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showVal val="1"/>
          </c:dLbls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57222656"/>
        <c:axId val="57224192"/>
      </c:barChart>
      <c:catAx>
        <c:axId val="572226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224192"/>
        <c:crosses val="autoZero"/>
        <c:auto val="1"/>
        <c:lblAlgn val="ctr"/>
        <c:lblOffset val="100"/>
      </c:catAx>
      <c:valAx>
        <c:axId val="5722419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72226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C5D75-6D1E-460F-AAE4-752BAFA7780B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71203-E9A1-416E-94BD-1035458D7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ESTRUTURA: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antropômetro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 adultos,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espéculos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vaginais, estetoscópio, fita métrica, mesa para exame clínico e ginecológica 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tensiômetro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Sobre os equipamentos e instrumentos de comunicação, informação e informática, só existe impressora e microcomputador.</a:t>
            </a:r>
          </a:p>
          <a:p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medicamentos e preservativos, grande maioria dos medicamentos listados é ausente, porém os que têm geralmente cobrem as necessidades gerais dos casos que chegam</a:t>
            </a:r>
          </a:p>
          <a:p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paredes não laváveis e pisos de superfície lisa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1203-E9A1-416E-94BD-1035458D7C6F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BD56D-2EF9-4D23-B6A5-11EA4C3F08F8}" type="datetimeFigureOut">
              <a:rPr lang="pt-BR" smtClean="0"/>
              <a:pPr/>
              <a:t>27/02/2014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8AFB-291E-4339-8AD0-2475F8FEC1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pt-BR" sz="1800" b="1" dirty="0"/>
              <a:t>UNIVERSIDADE ABERTA DO SUS - UNASUS</a:t>
            </a:r>
            <a:br>
              <a:rPr lang="pt-BR" sz="1800" b="1" dirty="0"/>
            </a:br>
            <a:r>
              <a:rPr lang="pt-BR" sz="1800" b="1" dirty="0"/>
              <a:t>UNIVERSIDADE FEDERAL DE PELOTAS</a:t>
            </a:r>
            <a:br>
              <a:rPr lang="pt-BR" sz="1800" b="1" dirty="0"/>
            </a:br>
            <a:r>
              <a:rPr lang="pt-BR" sz="1800" b="1" dirty="0"/>
              <a:t>ESPECIALIZAÇÃO EM SAÚDE DA FAMÍLIA</a:t>
            </a:r>
            <a:br>
              <a:rPr lang="pt-BR" sz="1800" b="1" dirty="0"/>
            </a:br>
            <a:r>
              <a:rPr lang="pt-BR" sz="1800" b="1" dirty="0"/>
              <a:t>MODALIDADE A DISTÂNCIA</a:t>
            </a:r>
            <a:br>
              <a:rPr lang="pt-BR" sz="1800" b="1" dirty="0"/>
            </a:br>
            <a:r>
              <a:rPr lang="pt-BR" sz="1800" b="1" dirty="0"/>
              <a:t>TURMA 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1752600"/>
          </a:xfrm>
        </p:spPr>
        <p:txBody>
          <a:bodyPr>
            <a:normAutofit/>
          </a:bodyPr>
          <a:lstStyle/>
          <a:p>
            <a:r>
              <a:rPr lang="pt-BR" sz="1800" b="1" dirty="0"/>
              <a:t>MELHORIA NA ATENÇÃO À SAÚDE DA MULHER: ÊNFASE NA PREVENÇÃO E DETECÇÃO DE CÂNCER DE COLO DE ÚTERO E DE MAMA NA UNIDADE BÁSICA DE SAÚDE FRANCISCO HERMÓGENES DE MEDEIROS NO MUNICÍPIO DE PENDÊNCIAS -RN</a:t>
            </a:r>
            <a:endParaRPr lang="pt-BR" sz="1800" dirty="0"/>
          </a:p>
          <a:p>
            <a:endParaRPr lang="pt-BR" dirty="0"/>
          </a:p>
        </p:txBody>
      </p:sp>
      <p:pic>
        <p:nvPicPr>
          <p:cNvPr id="4" name="Imagem 3" descr="http://www.minhapos.com.br/data/artigos/images/ufpel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68867" cy="776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http://dms.ufpel.edu.br/aquares/images/stories/logos/unasus-ufpel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92696"/>
            <a:ext cx="811397" cy="6911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251520" y="5229200"/>
            <a:ext cx="4644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Aluno:</a:t>
            </a:r>
            <a:r>
              <a:rPr lang="pt-BR" dirty="0" smtClean="0"/>
              <a:t> Vinícius Nunes de Paiva Saraiva</a:t>
            </a:r>
          </a:p>
          <a:p>
            <a:r>
              <a:rPr lang="pt-BR" b="1" dirty="0" smtClean="0"/>
              <a:t>Orientadora:</a:t>
            </a:r>
            <a:r>
              <a:rPr lang="pt-BR" dirty="0" smtClean="0"/>
              <a:t> </a:t>
            </a:r>
            <a:r>
              <a:rPr lang="pt-BR" dirty="0" err="1" smtClean="0"/>
              <a:t>Stelita</a:t>
            </a:r>
            <a:r>
              <a:rPr lang="pt-BR" dirty="0" smtClean="0"/>
              <a:t> Pacheco Dourado Neta</a:t>
            </a:r>
          </a:p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71800" y="63093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Natal, Março de 2014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Metas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Meta 1:</a:t>
            </a:r>
            <a:r>
              <a:rPr lang="pt-BR" sz="2400" dirty="0"/>
              <a:t> Ampliar a cobertura de detecção precoce do câncer de colo uterino das mulheres na faixa etária entre 25 e 64 anos de idade para 100</a:t>
            </a:r>
            <a:r>
              <a:rPr lang="pt-BR" sz="2400" dirty="0" smtClean="0"/>
              <a:t>%.</a:t>
            </a:r>
          </a:p>
          <a:p>
            <a:pPr lvl="1" algn="just"/>
            <a:r>
              <a:rPr lang="pt-BR" sz="2400" dirty="0" smtClean="0"/>
              <a:t>Resultado:</a:t>
            </a:r>
            <a:endParaRPr lang="pt-BR" sz="2400" dirty="0"/>
          </a:p>
          <a:p>
            <a:pPr algn="just"/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2125155787"/>
              </p:ext>
            </p:extLst>
          </p:nvPr>
        </p:nvGraphicFramePr>
        <p:xfrm>
          <a:off x="3347864" y="2492896"/>
          <a:ext cx="5040560" cy="3041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3347864" y="5589240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Figura 1. Proporção de mulheres entre 25 e 64 anos com exames em dia para detecção precoce para câncer de colo de útero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883382" y="6236662"/>
            <a:ext cx="272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Fonte: Planilha de Coleta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2</a:t>
            </a:r>
            <a:r>
              <a:rPr lang="pt-BR" sz="2400" dirty="0" smtClean="0"/>
              <a:t>: Ampliar a cobertura de detecção precoce do câncer de mama das mulheres na faixa etária entre 50 e 69 anos de idade para 95%.</a:t>
            </a:r>
          </a:p>
          <a:p>
            <a:pPr lvl="1" algn="just"/>
            <a:r>
              <a:rPr lang="pt-BR" sz="2400" dirty="0" smtClean="0"/>
              <a:t>Resultado:</a:t>
            </a:r>
          </a:p>
          <a:p>
            <a:pPr algn="just"/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4264005528"/>
              </p:ext>
            </p:extLst>
          </p:nvPr>
        </p:nvGraphicFramePr>
        <p:xfrm>
          <a:off x="3203848" y="2708920"/>
          <a:ext cx="5184576" cy="287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203848" y="5661248"/>
            <a:ext cx="5328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Figura 2. Proporção de mulheres entre 50 e 69 anos com exame em dia para detecção precoce de câncer de mama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24128" y="6330574"/>
            <a:ext cx="272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Fonte: Planilha de Coleta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/>
              <a:t>Meta 3:</a:t>
            </a:r>
            <a:r>
              <a:rPr lang="pt-BR" sz="2400" dirty="0"/>
              <a:t> Buscar 100% das mulheres que tiveram exame alterado e que não retornaram a unidade de saúde.</a:t>
            </a:r>
          </a:p>
          <a:p>
            <a:pPr lvl="1"/>
            <a:r>
              <a:rPr lang="pt-BR" sz="2400" dirty="0" smtClean="0"/>
              <a:t>Resultado </a:t>
            </a:r>
          </a:p>
          <a:p>
            <a:pPr lvl="1"/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330926299"/>
              </p:ext>
            </p:extLst>
          </p:nvPr>
        </p:nvGraphicFramePr>
        <p:xfrm>
          <a:off x="2987824" y="2564904"/>
          <a:ext cx="525658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2987824" y="5589240"/>
            <a:ext cx="52565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Figura 3</a:t>
            </a:r>
            <a:r>
              <a:rPr lang="pt-BR" sz="1400" dirty="0"/>
              <a:t> </a:t>
            </a:r>
            <a:r>
              <a:rPr lang="pt-BR" sz="1400" b="1" dirty="0"/>
              <a:t>Proporção de mulheres com exame </a:t>
            </a:r>
            <a:r>
              <a:rPr lang="pt-BR" sz="1400" b="1" dirty="0" err="1"/>
              <a:t>citopatológico</a:t>
            </a:r>
            <a:r>
              <a:rPr lang="pt-BR" sz="1400" b="1" dirty="0"/>
              <a:t> alterado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532253" y="6123995"/>
            <a:ext cx="272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Fonte: Planilha de Coleta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/>
              <a:t>Meta 4</a:t>
            </a:r>
            <a:r>
              <a:rPr lang="pt-BR" sz="2400" dirty="0"/>
              <a:t>: Obter 100% de coleta de amostras satisfatórias do </a:t>
            </a:r>
            <a:r>
              <a:rPr lang="pt-BR" sz="2400" dirty="0" smtClean="0"/>
              <a:t>exame </a:t>
            </a:r>
            <a:r>
              <a:rPr lang="pt-BR" sz="2400" dirty="0" err="1" smtClean="0"/>
              <a:t>citopatológico</a:t>
            </a:r>
            <a:r>
              <a:rPr lang="pt-BR" sz="2400" dirty="0" smtClean="0"/>
              <a:t> </a:t>
            </a:r>
            <a:r>
              <a:rPr lang="pt-BR" sz="2400" dirty="0"/>
              <a:t>de colo uterino.</a:t>
            </a:r>
          </a:p>
          <a:p>
            <a:pPr lvl="1"/>
            <a:r>
              <a:rPr lang="pt-BR" sz="2400" dirty="0" smtClean="0"/>
              <a:t>Resultado 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963228168"/>
              </p:ext>
            </p:extLst>
          </p:nvPr>
        </p:nvGraphicFramePr>
        <p:xfrm>
          <a:off x="2915816" y="2636912"/>
          <a:ext cx="4752528" cy="2671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915816" y="544522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b="1" dirty="0"/>
              <a:t>Figura </a:t>
            </a:r>
            <a:r>
              <a:rPr lang="pt-BR" sz="1400" b="1" dirty="0" smtClean="0"/>
              <a:t>4</a:t>
            </a:r>
            <a:r>
              <a:rPr lang="pt-BR" sz="1400" dirty="0" smtClean="0"/>
              <a:t> </a:t>
            </a:r>
            <a:r>
              <a:rPr lang="pt-BR" sz="1400" b="1" dirty="0"/>
              <a:t>Proporção de mulheres com amostras satisfatórias do exame </a:t>
            </a:r>
            <a:r>
              <a:rPr lang="pt-BR" sz="1400" b="1" dirty="0" err="1"/>
              <a:t>citopatológico</a:t>
            </a:r>
            <a:r>
              <a:rPr lang="pt-BR" sz="1400" b="1" dirty="0"/>
              <a:t> do colo do útero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004048" y="6309164"/>
            <a:ext cx="272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Fonte: Planilha de Coleta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/>
              <a:t>Meta 5:</a:t>
            </a:r>
            <a:r>
              <a:rPr lang="pt-BR" sz="2400" dirty="0"/>
              <a:t> Manter registro da coleta de exame </a:t>
            </a:r>
            <a:r>
              <a:rPr lang="pt-BR" sz="2400" dirty="0" err="1"/>
              <a:t>citopatológico</a:t>
            </a:r>
            <a:r>
              <a:rPr lang="pt-BR" sz="2400" dirty="0"/>
              <a:t> de colo uterino e realização da mamografia em registro específico em 100% das mulheres cadastradas nos programas da unidade de saúde.</a:t>
            </a:r>
          </a:p>
          <a:p>
            <a:pPr lvl="1"/>
            <a:r>
              <a:rPr lang="pt-BR" sz="2400" dirty="0" smtClean="0"/>
              <a:t>Resultado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286894193"/>
              </p:ext>
            </p:extLst>
          </p:nvPr>
        </p:nvGraphicFramePr>
        <p:xfrm>
          <a:off x="3902091" y="2852936"/>
          <a:ext cx="4824536" cy="282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902091" y="5733256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Figura 5</a:t>
            </a:r>
            <a:r>
              <a:rPr lang="pt-BR" sz="1400" dirty="0" smtClean="0"/>
              <a:t> </a:t>
            </a:r>
            <a:r>
              <a:rPr lang="pt-BR" sz="1400" b="1" dirty="0"/>
              <a:t>Proporção de mulheres com registro adequado do exame </a:t>
            </a:r>
            <a:r>
              <a:rPr lang="pt-BR" sz="1400" b="1" dirty="0" err="1"/>
              <a:t>citopatológico</a:t>
            </a:r>
            <a:r>
              <a:rPr lang="pt-BR" sz="1400" b="1" dirty="0"/>
              <a:t> de colo do útero.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005561" y="6381328"/>
            <a:ext cx="272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Fonte: Planilha de Coleta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/>
              <a:t>Meta 6:</a:t>
            </a:r>
            <a:r>
              <a:rPr lang="pt-BR" sz="2400" dirty="0"/>
              <a:t> Realizar avaliação de risco (ou pesquisar sinais de alerta para identificação de câncer de colo de útero e de mama) em 100% das mulheres nas faixas </a:t>
            </a:r>
            <a:r>
              <a:rPr lang="pt-BR" sz="2400" dirty="0" err="1"/>
              <a:t>etárias-alvo</a:t>
            </a:r>
            <a:r>
              <a:rPr lang="pt-BR" sz="2400" dirty="0"/>
              <a:t>.</a:t>
            </a:r>
          </a:p>
          <a:p>
            <a:pPr lvl="1" algn="just"/>
            <a:r>
              <a:rPr lang="pt-BR" sz="2400" dirty="0" smtClean="0"/>
              <a:t>Resultado 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515261177"/>
              </p:ext>
            </p:extLst>
          </p:nvPr>
        </p:nvGraphicFramePr>
        <p:xfrm>
          <a:off x="2987824" y="2996952"/>
          <a:ext cx="453650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987824" y="566124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b="1" dirty="0"/>
              <a:t>Figura 6</a:t>
            </a:r>
            <a:r>
              <a:rPr lang="pt-BR" sz="1400" dirty="0" smtClean="0"/>
              <a:t> </a:t>
            </a:r>
            <a:r>
              <a:rPr lang="pt-BR" sz="1400" b="1" dirty="0"/>
              <a:t>Proporção de mulheres entre 25 e 64 anos com pesquisa de sinais de alerta para câncer de colo de útero</a:t>
            </a:r>
          </a:p>
        </p:txBody>
      </p:sp>
      <p:sp>
        <p:nvSpPr>
          <p:cNvPr id="6" name="Retângulo 5"/>
          <p:cNvSpPr/>
          <p:nvPr/>
        </p:nvSpPr>
        <p:spPr>
          <a:xfrm>
            <a:off x="4838758" y="6330574"/>
            <a:ext cx="272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Fonte: Planilha de Coleta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/>
              <a:t>Meta 7</a:t>
            </a:r>
            <a:r>
              <a:rPr lang="pt-BR" sz="2400" dirty="0"/>
              <a:t>: Orientar 100% das mulheres cadastradas sobre doenças sexualmente transmissíveis (DST) e fatores de risco para câncer de colo de útero e de mama.</a:t>
            </a:r>
          </a:p>
          <a:p>
            <a:pPr lvl="1" algn="just"/>
            <a:r>
              <a:rPr lang="pt-BR" sz="2400" dirty="0" smtClean="0"/>
              <a:t>Resultado 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140406194"/>
              </p:ext>
            </p:extLst>
          </p:nvPr>
        </p:nvGraphicFramePr>
        <p:xfrm>
          <a:off x="3419872" y="2924944"/>
          <a:ext cx="4680585" cy="259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3419872" y="5589240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Figura 7</a:t>
            </a:r>
            <a:r>
              <a:rPr lang="pt-BR" sz="1400" dirty="0" smtClean="0"/>
              <a:t> </a:t>
            </a:r>
            <a:r>
              <a:rPr lang="pt-BR" sz="1400" b="1" dirty="0"/>
              <a:t>Proporção de mulheres entre 25 e 64 anos que receberam orientação sobre </a:t>
            </a:r>
            <a:r>
              <a:rPr lang="pt-BR" sz="1400" b="1" dirty="0" err="1"/>
              <a:t>DSTs</a:t>
            </a:r>
            <a:endParaRPr lang="pt-BR" sz="1400" b="1" dirty="0"/>
          </a:p>
        </p:txBody>
      </p:sp>
      <p:sp>
        <p:nvSpPr>
          <p:cNvPr id="6" name="Retângulo 5"/>
          <p:cNvSpPr/>
          <p:nvPr/>
        </p:nvSpPr>
        <p:spPr>
          <a:xfrm>
            <a:off x="5451334" y="6415602"/>
            <a:ext cx="2721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Fonte: Planilha de Coleta de Dados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Equipe </a:t>
            </a:r>
          </a:p>
          <a:p>
            <a:pPr lvl="1"/>
            <a:r>
              <a:rPr lang="pt-BR" dirty="0" smtClean="0"/>
              <a:t>Atualização sobre o tema</a:t>
            </a:r>
          </a:p>
          <a:p>
            <a:pPr lvl="1"/>
            <a:r>
              <a:rPr lang="pt-BR" dirty="0" smtClean="0"/>
              <a:t>Capacitação </a:t>
            </a:r>
          </a:p>
          <a:p>
            <a:pPr lvl="1"/>
            <a:r>
              <a:rPr lang="pt-BR" dirty="0" smtClean="0"/>
              <a:t>Interação com a comunidade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Serviço </a:t>
            </a:r>
          </a:p>
          <a:p>
            <a:pPr lvl="1"/>
            <a:r>
              <a:rPr lang="pt-BR" dirty="0" smtClean="0"/>
              <a:t>Melhora do registro dos pacientes </a:t>
            </a:r>
          </a:p>
          <a:p>
            <a:pPr lvl="1"/>
            <a:r>
              <a:rPr lang="pt-BR" dirty="0" smtClean="0"/>
              <a:t>Melhoria do seguimento (</a:t>
            </a:r>
            <a:r>
              <a:rPr lang="pt-BR" dirty="0" err="1" smtClean="0"/>
              <a:t>longitudinalidade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Perfil epidemiológico traçado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Comunidade </a:t>
            </a:r>
          </a:p>
          <a:p>
            <a:pPr lvl="1"/>
            <a:r>
              <a:rPr lang="pt-BR" dirty="0" smtClean="0"/>
              <a:t>Educação sobre o tema</a:t>
            </a:r>
          </a:p>
          <a:p>
            <a:pPr lvl="1"/>
            <a:r>
              <a:rPr lang="pt-BR" dirty="0" err="1" smtClean="0"/>
              <a:t>Longitudinalidade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Busca ativa </a:t>
            </a:r>
          </a:p>
          <a:p>
            <a:pPr lvl="1"/>
            <a:r>
              <a:rPr lang="pt-BR" dirty="0" smtClean="0"/>
              <a:t>Promoção à saúde</a:t>
            </a:r>
          </a:p>
          <a:p>
            <a:pPr lvl="1"/>
            <a:r>
              <a:rPr lang="pt-BR" dirty="0" smtClean="0"/>
              <a:t>Prevenção de doenças </a:t>
            </a:r>
          </a:p>
          <a:p>
            <a:pPr lvl="1"/>
            <a:r>
              <a:rPr lang="pt-BR" dirty="0" smtClean="0"/>
              <a:t>Diagnóstico precoce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Experiência </a:t>
            </a:r>
            <a:r>
              <a:rPr lang="pt-BR" dirty="0" smtClean="0"/>
              <a:t>única</a:t>
            </a:r>
          </a:p>
          <a:p>
            <a:pPr algn="just"/>
            <a:r>
              <a:rPr lang="pt-BR" dirty="0" smtClean="0"/>
              <a:t>Crescimento profissional</a:t>
            </a:r>
          </a:p>
          <a:p>
            <a:pPr algn="just"/>
            <a:r>
              <a:rPr lang="pt-BR" dirty="0" smtClean="0"/>
              <a:t>Conhecimentos </a:t>
            </a:r>
            <a:r>
              <a:rPr lang="pt-BR" dirty="0" smtClean="0"/>
              <a:t>adquiridos que puderam ser passados para os demais profissionais da </a:t>
            </a:r>
            <a:r>
              <a:rPr lang="pt-BR" dirty="0" smtClean="0"/>
              <a:t>UBS</a:t>
            </a:r>
          </a:p>
          <a:p>
            <a:pPr algn="just"/>
            <a:r>
              <a:rPr lang="pt-BR" dirty="0" smtClean="0"/>
              <a:t>Análise situacional</a:t>
            </a:r>
            <a:endParaRPr lang="pt-BR" dirty="0" smtClean="0"/>
          </a:p>
          <a:p>
            <a:pPr algn="just"/>
            <a:r>
              <a:rPr lang="pt-BR" dirty="0" smtClean="0"/>
              <a:t>Importância das Semanas de </a:t>
            </a:r>
            <a:r>
              <a:rPr lang="pt-BR" dirty="0" smtClean="0"/>
              <a:t>Ambientação</a:t>
            </a:r>
            <a:endParaRPr lang="pt-BR" dirty="0" smtClean="0"/>
          </a:p>
          <a:p>
            <a:pPr algn="just"/>
            <a:r>
              <a:rPr lang="pt-BR" dirty="0" smtClean="0"/>
              <a:t>Desenvolvimento </a:t>
            </a:r>
            <a:r>
              <a:rPr lang="pt-BR" dirty="0" smtClean="0"/>
              <a:t>do projeto de intervenção, que trouxe bons resultados tanto para a UBS quanto para a comunidade.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9297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neoplasia hoje</a:t>
            </a:r>
          </a:p>
          <a:p>
            <a:endParaRPr lang="pt-BR" dirty="0" smtClean="0"/>
          </a:p>
          <a:p>
            <a:r>
              <a:rPr lang="pt-BR" dirty="0" smtClean="0"/>
              <a:t>O Câncer de Colo do Útero</a:t>
            </a:r>
          </a:p>
          <a:p>
            <a:pPr lvl="1"/>
            <a:r>
              <a:rPr lang="pt-BR" dirty="0" smtClean="0"/>
              <a:t>3º tumor mais frequente em mulheres</a:t>
            </a:r>
          </a:p>
          <a:p>
            <a:pPr lvl="1"/>
            <a:r>
              <a:rPr lang="pt-BR" dirty="0" smtClean="0"/>
              <a:t>4ª causa de óbitos femininos por câncer</a:t>
            </a:r>
          </a:p>
          <a:p>
            <a:pPr lvl="1"/>
            <a:r>
              <a:rPr lang="pt-BR" dirty="0" smtClean="0"/>
              <a:t>Estimativa de novos casos: 15.590 </a:t>
            </a:r>
            <a:r>
              <a:rPr lang="pt-BR" dirty="0"/>
              <a:t>(2014 - INCA</a:t>
            </a:r>
            <a:r>
              <a:rPr lang="pt-BR" dirty="0" smtClean="0"/>
              <a:t>)</a:t>
            </a:r>
          </a:p>
          <a:p>
            <a:pPr lvl="1"/>
            <a:r>
              <a:rPr lang="pt-BR" dirty="0"/>
              <a:t>Número de mortes: 5.160 (2011 - SIM)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452320" y="63093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rgbClr val="FF0000"/>
                </a:solidFill>
              </a:rPr>
              <a:t>INCA, 2014</a:t>
            </a:r>
            <a:endParaRPr lang="pt-B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Câncer de Mama</a:t>
            </a:r>
          </a:p>
          <a:p>
            <a:pPr lvl="1"/>
            <a:r>
              <a:rPr lang="pt-BR" dirty="0" smtClean="0"/>
              <a:t>O mais comum entre as mulheres</a:t>
            </a:r>
          </a:p>
          <a:p>
            <a:pPr lvl="1"/>
            <a:r>
              <a:rPr lang="pt-BR" dirty="0" smtClean="0"/>
              <a:t>22% dos casos novos</a:t>
            </a:r>
          </a:p>
          <a:p>
            <a:pPr lvl="1"/>
            <a:r>
              <a:rPr lang="pt-BR" dirty="0" smtClean="0"/>
              <a:t>Nas </a:t>
            </a:r>
            <a:r>
              <a:rPr lang="pt-BR" dirty="0"/>
              <a:t>décadas de 60 e </a:t>
            </a:r>
            <a:r>
              <a:rPr lang="pt-BR" dirty="0" smtClean="0"/>
              <a:t>70: </a:t>
            </a:r>
            <a:r>
              <a:rPr lang="pt-BR" dirty="0"/>
              <a:t>aumento de 10 vezes nas taxas de </a:t>
            </a:r>
            <a:r>
              <a:rPr lang="pt-BR" dirty="0" smtClean="0"/>
              <a:t>incidência no mundo</a:t>
            </a:r>
          </a:p>
          <a:p>
            <a:pPr lvl="1"/>
            <a:r>
              <a:rPr lang="pt-BR" dirty="0"/>
              <a:t>Estimativa de novos casos: 57.120 (2014 - INCA</a:t>
            </a:r>
            <a:r>
              <a:rPr lang="pt-BR" dirty="0" smtClean="0"/>
              <a:t>)</a:t>
            </a:r>
          </a:p>
          <a:p>
            <a:pPr lvl="1"/>
            <a:r>
              <a:rPr lang="pt-BR" dirty="0"/>
              <a:t>Número de mortes: 13.345, sendo 120 homens e 13.225 mulheres (2011 - SIM)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7524328" y="6309320"/>
            <a:ext cx="1240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i="1" dirty="0" smtClean="0">
                <a:solidFill>
                  <a:srgbClr val="FF0000"/>
                </a:solidFill>
              </a:rPr>
              <a:t>INCA, 2014</a:t>
            </a:r>
            <a:endParaRPr lang="pt-B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Importância de abordar o tema na Atenção Básica: o projeto de intervenção</a:t>
            </a:r>
          </a:p>
          <a:p>
            <a:pPr lvl="1"/>
            <a:r>
              <a:rPr lang="pt-BR" dirty="0" smtClean="0"/>
              <a:t>Porta de entrada para a população</a:t>
            </a:r>
          </a:p>
          <a:p>
            <a:pPr lvl="1"/>
            <a:r>
              <a:rPr lang="pt-BR" dirty="0" smtClean="0"/>
              <a:t>Educação da comunidade</a:t>
            </a:r>
          </a:p>
          <a:p>
            <a:pPr lvl="1"/>
            <a:r>
              <a:rPr lang="pt-BR" dirty="0" smtClean="0"/>
              <a:t>Capacitação dos profissionais de saúde</a:t>
            </a:r>
          </a:p>
          <a:p>
            <a:pPr lvl="1"/>
            <a:r>
              <a:rPr lang="pt-BR" dirty="0" smtClean="0"/>
              <a:t>Promoção à saúde</a:t>
            </a:r>
          </a:p>
          <a:p>
            <a:pPr lvl="1"/>
            <a:r>
              <a:rPr lang="pt-BR" dirty="0" smtClean="0"/>
              <a:t>Prevenção de doenças </a:t>
            </a:r>
          </a:p>
          <a:p>
            <a:pPr lvl="1"/>
            <a:r>
              <a:rPr lang="pt-BR" dirty="0" smtClean="0"/>
              <a:t>Detecção e diagnóstico precoces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Município</a:t>
            </a:r>
          </a:p>
          <a:p>
            <a:pPr lvl="1"/>
            <a:r>
              <a:rPr lang="pt-BR" dirty="0" smtClean="0"/>
              <a:t>Pendências / RN</a:t>
            </a:r>
          </a:p>
          <a:p>
            <a:pPr lvl="1"/>
            <a:r>
              <a:rPr lang="pt-BR" dirty="0" smtClean="0"/>
              <a:t>Localização: Microrregião do Vale do </a:t>
            </a:r>
            <a:r>
              <a:rPr lang="pt-BR" dirty="0" err="1" smtClean="0"/>
              <a:t>Assu</a:t>
            </a:r>
            <a:endParaRPr lang="pt-BR" dirty="0" smtClean="0"/>
          </a:p>
          <a:p>
            <a:pPr lvl="1"/>
            <a:r>
              <a:rPr lang="pt-BR" dirty="0" smtClean="0"/>
              <a:t>Área territorial: 419 km² </a:t>
            </a:r>
          </a:p>
          <a:p>
            <a:pPr lvl="1"/>
            <a:r>
              <a:rPr lang="pt-BR" dirty="0" smtClean="0"/>
              <a:t>Habitantes: 13.436 aproximadamente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A saúde no Município</a:t>
            </a:r>
          </a:p>
          <a:p>
            <a:pPr lvl="1"/>
            <a:r>
              <a:rPr lang="pt-BR" dirty="0" smtClean="0"/>
              <a:t>5 UBS</a:t>
            </a:r>
          </a:p>
          <a:p>
            <a:pPr lvl="1"/>
            <a:r>
              <a:rPr lang="pt-BR" dirty="0" smtClean="0"/>
              <a:t>1 NASF</a:t>
            </a:r>
          </a:p>
          <a:p>
            <a:pPr lvl="1"/>
            <a:r>
              <a:rPr lang="pt-BR" dirty="0" smtClean="0"/>
              <a:t>Hospital Municipal</a:t>
            </a:r>
          </a:p>
          <a:p>
            <a:pPr lvl="1"/>
            <a:r>
              <a:rPr lang="pt-BR" dirty="0" smtClean="0"/>
              <a:t>Centro clínico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UBS Francisco Hermógenes de Medeiros</a:t>
            </a:r>
          </a:p>
          <a:p>
            <a:pPr lvl="1"/>
            <a:r>
              <a:rPr lang="pt-BR" dirty="0" smtClean="0"/>
              <a:t>1 médico, 1 enfermeira, 1 técnica de enfermagem, 5 ACS</a:t>
            </a:r>
          </a:p>
          <a:p>
            <a:pPr lvl="1" algn="just"/>
            <a:r>
              <a:rPr lang="pt-BR" dirty="0" smtClean="0"/>
              <a:t>Área de abrangência: centro da cidade (2.604 hab.)</a:t>
            </a:r>
          </a:p>
          <a:p>
            <a:pPr lvl="1"/>
            <a:r>
              <a:rPr lang="pt-BR" dirty="0" smtClean="0"/>
              <a:t>Programas: Hiperdia; Diabetes; Pré-natal; C e D</a:t>
            </a:r>
          </a:p>
          <a:p>
            <a:pPr lvl="1"/>
            <a:r>
              <a:rPr lang="pt-BR" dirty="0" smtClean="0"/>
              <a:t>Estrutura </a:t>
            </a:r>
          </a:p>
          <a:p>
            <a:pPr lvl="1"/>
            <a:r>
              <a:rPr lang="pt-BR" dirty="0" smtClean="0"/>
              <a:t>Vacinação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Melhorar a </a:t>
            </a:r>
            <a:r>
              <a:rPr lang="pt-BR" dirty="0" smtClean="0"/>
              <a:t>detecção precoce </a:t>
            </a:r>
            <a:r>
              <a:rPr lang="pt-BR" dirty="0"/>
              <a:t>de câncer de colo do útero e de mama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Estudo individuado, longitudinal e prospectivo (Coorte)</a:t>
            </a:r>
          </a:p>
          <a:p>
            <a:pPr algn="just"/>
            <a:r>
              <a:rPr lang="pt-BR" dirty="0" smtClean="0"/>
              <a:t>Amostragem: </a:t>
            </a:r>
          </a:p>
          <a:p>
            <a:pPr lvl="1" algn="just"/>
            <a:r>
              <a:rPr lang="pt-BR" dirty="0" smtClean="0"/>
              <a:t>Mulheres entre 25 e 64 anos (CA colo de útero)</a:t>
            </a:r>
          </a:p>
          <a:p>
            <a:pPr lvl="1" algn="just"/>
            <a:r>
              <a:rPr lang="pt-BR" dirty="0" smtClean="0"/>
              <a:t>Mulheres entre 50 e 69 anos (CA mama)</a:t>
            </a:r>
          </a:p>
          <a:p>
            <a:pPr algn="just"/>
            <a:r>
              <a:rPr lang="pt-BR" dirty="0" smtClean="0"/>
              <a:t>Território:</a:t>
            </a:r>
          </a:p>
          <a:p>
            <a:pPr lvl="1" algn="just"/>
            <a:r>
              <a:rPr lang="pt-BR" dirty="0" smtClean="0"/>
              <a:t>Área de cobertura da UBS Francisco Hermógenes de Medeiros / </a:t>
            </a:r>
            <a:r>
              <a:rPr lang="pt-BR" dirty="0" err="1" smtClean="0"/>
              <a:t>Pendências-RN</a:t>
            </a:r>
            <a:endParaRPr lang="pt-BR" dirty="0"/>
          </a:p>
          <a:p>
            <a:pPr algn="just"/>
            <a:r>
              <a:rPr lang="pt-BR" dirty="0" smtClean="0"/>
              <a:t>Instrumentos:</a:t>
            </a:r>
          </a:p>
          <a:p>
            <a:pPr lvl="1" algn="just"/>
            <a:r>
              <a:rPr lang="pt-BR" dirty="0" smtClean="0"/>
              <a:t>Fichas de seguimento na UBS</a:t>
            </a:r>
          </a:p>
          <a:p>
            <a:pPr lvl="1" algn="just"/>
            <a:r>
              <a:rPr lang="pt-BR" dirty="0" smtClean="0"/>
              <a:t>Carteiras de registro e acompanhamento dadas aos pacientes</a:t>
            </a:r>
          </a:p>
          <a:p>
            <a:pPr lvl="1" algn="just"/>
            <a:r>
              <a:rPr lang="pt-BR" dirty="0" smtClean="0"/>
              <a:t>Capacitação dos profissionais de saúde</a:t>
            </a:r>
          </a:p>
          <a:p>
            <a:pPr lvl="1" algn="just"/>
            <a:r>
              <a:rPr lang="pt-BR" dirty="0" smtClean="0"/>
              <a:t>Educação da comunidade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pt-BR" dirty="0"/>
              <a:t>Ampliar a cobertura de detecção precoce do câncer de colo e do câncer de mama</a:t>
            </a:r>
          </a:p>
          <a:p>
            <a:pPr lvl="0" algn="just"/>
            <a:r>
              <a:rPr lang="pt-BR" dirty="0"/>
              <a:t>Melhorar a adesão das mulheres à realização de exame </a:t>
            </a:r>
            <a:r>
              <a:rPr lang="pt-BR" dirty="0" err="1"/>
              <a:t>citopatológico</a:t>
            </a:r>
            <a:r>
              <a:rPr lang="pt-BR" dirty="0"/>
              <a:t> de colo uterino e mamografia</a:t>
            </a:r>
          </a:p>
          <a:p>
            <a:pPr lvl="0" algn="just"/>
            <a:r>
              <a:rPr lang="pt-BR" dirty="0"/>
              <a:t>Melhorar a qualidade do atendimento das mulheres que realizam detecção precoce de câncer de colo de útero e de mama na unidade de saúde</a:t>
            </a:r>
          </a:p>
          <a:p>
            <a:pPr lvl="0" algn="just"/>
            <a:r>
              <a:rPr lang="pt-BR" dirty="0"/>
              <a:t>Melhorar registros das informações</a:t>
            </a:r>
          </a:p>
          <a:p>
            <a:pPr lvl="0" algn="just"/>
            <a:r>
              <a:rPr lang="pt-BR" dirty="0"/>
              <a:t>Mapear as mulheres de risco para câncer de colo de útero e de mama</a:t>
            </a:r>
          </a:p>
          <a:p>
            <a:pPr lvl="0" algn="just"/>
            <a:r>
              <a:rPr lang="pt-BR" dirty="0"/>
              <a:t>Promover a saúde das mulheres que realizam detecção precoce de câncer de colo de útero e de mama na unidade de saúde.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986</Words>
  <Application>Microsoft Office PowerPoint</Application>
  <PresentationFormat>Apresentação na tela (4:3)</PresentationFormat>
  <Paragraphs>137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UNIVERSIDADE ABERTA DO SUS - UNASUS UNIVERSIDADE FEDERAL DE PELOTAS ESPECIALIZAÇÃO EM SAÚDE DA FAMÍLIA MODALIDADE A DISTÂNCIA TURMA 4</vt:lpstr>
      <vt:lpstr>Introdução </vt:lpstr>
      <vt:lpstr>Introdução </vt:lpstr>
      <vt:lpstr>Introdução </vt:lpstr>
      <vt:lpstr>Introdução </vt:lpstr>
      <vt:lpstr>Introdução </vt:lpstr>
      <vt:lpstr>Objetivo geral</vt:lpstr>
      <vt:lpstr>Metodologia </vt:lpstr>
      <vt:lpstr>Objetivos Específicos </vt:lpstr>
      <vt:lpstr>Metas </vt:lpstr>
      <vt:lpstr>Metas </vt:lpstr>
      <vt:lpstr>Metas </vt:lpstr>
      <vt:lpstr>Metas </vt:lpstr>
      <vt:lpstr>Metas </vt:lpstr>
      <vt:lpstr>Metas </vt:lpstr>
      <vt:lpstr>Metas </vt:lpstr>
      <vt:lpstr>Discussão</vt:lpstr>
      <vt:lpstr>Discussão </vt:lpstr>
      <vt:lpstr>Reflexão Crítica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- UNASUS UNIVERSIDADE FEDERAL DE PELOTAS ESPECIALIZAÇÃO EM SAÚDE DA FAMÍLIA MODALIDADE A DISTÂNCIA TURMA 4</dc:title>
  <dc:creator>user</dc:creator>
  <cp:lastModifiedBy>user</cp:lastModifiedBy>
  <cp:revision>5</cp:revision>
  <dcterms:created xsi:type="dcterms:W3CDTF">2014-02-25T23:39:53Z</dcterms:created>
  <dcterms:modified xsi:type="dcterms:W3CDTF">2014-02-28T02:13:14Z</dcterms:modified>
</cp:coreProperties>
</file>