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  <p:sldId id="311" r:id="rId5"/>
    <p:sldId id="259" r:id="rId6"/>
    <p:sldId id="260" r:id="rId7"/>
    <p:sldId id="261" r:id="rId8"/>
    <p:sldId id="264" r:id="rId9"/>
    <p:sldId id="267" r:id="rId10"/>
    <p:sldId id="268" r:id="rId11"/>
    <p:sldId id="271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88" r:id="rId24"/>
    <p:sldId id="289" r:id="rId25"/>
    <p:sldId id="290" r:id="rId26"/>
    <p:sldId id="291" r:id="rId27"/>
    <p:sldId id="293" r:id="rId28"/>
    <p:sldId id="295" r:id="rId29"/>
    <p:sldId id="297" r:id="rId30"/>
    <p:sldId id="299" r:id="rId31"/>
    <p:sldId id="301" r:id="rId32"/>
    <p:sldId id="302" r:id="rId33"/>
    <p:sldId id="303" r:id="rId34"/>
    <p:sldId id="305" r:id="rId35"/>
    <p:sldId id="306" r:id="rId36"/>
    <p:sldId id="307" r:id="rId37"/>
    <p:sldId id="308" r:id="rId38"/>
    <p:sldId id="309" r:id="rId39"/>
    <p:sldId id="310" r:id="rId40"/>
    <p:sldId id="312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Damásio" initials="SD" lastIdx="2" clrIdx="0">
    <p:extLst>
      <p:ext uri="{19B8F6BF-5375-455C-9EA6-DF929625EA0E}">
        <p15:presenceInfo xmlns:p15="http://schemas.microsoft.com/office/powerpoint/2012/main" xmlns="" userId="Simone Damás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cojoner\Dropbox\provab\Coleta%20de%20dados%20HAS%20e%20DM%20-%20Vinicius%20Joner%20-%20Semana%201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cojoner\Dropbox\provab\Coleta%20de%20dados%20HAS%20e%20DM%20-%20Vinicius%20Joner%20-%20Semana%2012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cojoner\Dropbox\provab\Coleta%20de%20dados%20HAS%20e%20DM%20-%20Vinicius%20Joner%20-%20Semana%2012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cojoner\Dropbox\provab\Coleta%20de%20dados%20HAS%20e%20DM%20-%20Vinicius%20Joner%20-%20Semana%2012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cojoner\Dropbox\provab\Coleta%20de%20dados%20HAS%20e%20DM%20-%20Vinicius%20Joner%20-%20Semana%2012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ecojoner\Dropbox\provab\Coleta%20de%20dados%20HAS%20e%20DM%20-%20Vinicius%20Joner%20-%20Semana%2012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6.3094209161624892E-2</c:v>
                </c:pt>
                <c:pt idx="1">
                  <c:v>0.13828867761452032</c:v>
                </c:pt>
                <c:pt idx="2">
                  <c:v>0.20311149524632671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916608"/>
        <c:axId val="58589568"/>
      </c:barChart>
      <c:catAx>
        <c:axId val="5491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589568"/>
        <c:crosses val="autoZero"/>
        <c:auto val="1"/>
        <c:lblAlgn val="ctr"/>
        <c:lblOffset val="100"/>
        <c:noMultiLvlLbl val="0"/>
      </c:catAx>
      <c:valAx>
        <c:axId val="58589568"/>
        <c:scaling>
          <c:orientation val="minMax"/>
          <c:max val="1"/>
        </c:scaling>
        <c:delete val="0"/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491660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3175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0.97959183673469385</c:v>
                </c:pt>
                <c:pt idx="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268544"/>
        <c:axId val="60271232"/>
      </c:barChart>
      <c:catAx>
        <c:axId val="6026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271232"/>
        <c:crosses val="autoZero"/>
        <c:auto val="1"/>
        <c:lblAlgn val="ctr"/>
        <c:lblOffset val="100"/>
        <c:noMultiLvlLbl val="0"/>
      </c:catAx>
      <c:valAx>
        <c:axId val="602712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26854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0.97959183673469385</c:v>
                </c:pt>
                <c:pt idx="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390016"/>
        <c:axId val="60392960"/>
      </c:barChart>
      <c:catAx>
        <c:axId val="6039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392960"/>
        <c:crosses val="autoZero"/>
        <c:auto val="1"/>
        <c:lblAlgn val="ctr"/>
        <c:lblOffset val="100"/>
        <c:noMultiLvlLbl val="0"/>
      </c:catAx>
      <c:valAx>
        <c:axId val="603929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390016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0.97959183673469385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406400"/>
        <c:axId val="60481920"/>
      </c:barChart>
      <c:catAx>
        <c:axId val="6040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481920"/>
        <c:crosses val="autoZero"/>
        <c:auto val="1"/>
        <c:lblAlgn val="ctr"/>
        <c:lblOffset val="100"/>
        <c:noMultiLvlLbl val="0"/>
      </c:catAx>
      <c:valAx>
        <c:axId val="604819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406400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0.0%</c:formatCode>
                <c:ptCount val="3"/>
                <c:pt idx="0">
                  <c:v>1</c:v>
                </c:pt>
                <c:pt idx="1">
                  <c:v>0.97959183673469385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66784"/>
        <c:axId val="77368320"/>
      </c:barChart>
      <c:catAx>
        <c:axId val="7736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7368320"/>
        <c:crosses val="autoZero"/>
        <c:auto val="1"/>
        <c:lblAlgn val="ctr"/>
        <c:lblOffset val="100"/>
        <c:noMultiLvlLbl val="0"/>
      </c:catAx>
      <c:valAx>
        <c:axId val="773683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736678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5.6338028169014086E-2</c:v>
                </c:pt>
                <c:pt idx="1">
                  <c:v>0.13615023474178403</c:v>
                </c:pt>
                <c:pt idx="2">
                  <c:v>0.16431924882629109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648064"/>
        <c:axId val="58649600"/>
      </c:barChart>
      <c:catAx>
        <c:axId val="586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649600"/>
        <c:crosses val="autoZero"/>
        <c:auto val="1"/>
        <c:lblAlgn val="ctr"/>
        <c:lblOffset val="100"/>
        <c:noMultiLvlLbl val="0"/>
      </c:catAx>
      <c:valAx>
        <c:axId val="586496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864806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0.9452054794520548</c:v>
                </c:pt>
                <c:pt idx="1">
                  <c:v>0.94374999999999998</c:v>
                </c:pt>
                <c:pt idx="2">
                  <c:v>0.96170212765957441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07776"/>
        <c:axId val="60127104"/>
      </c:barChart>
      <c:catAx>
        <c:axId val="601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127104"/>
        <c:crosses val="autoZero"/>
        <c:auto val="1"/>
        <c:lblAlgn val="ctr"/>
        <c:lblOffset val="100"/>
        <c:noMultiLvlLbl val="0"/>
      </c:catAx>
      <c:valAx>
        <c:axId val="601271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107776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0.0%</c:formatCode>
                <c:ptCount val="3"/>
                <c:pt idx="0">
                  <c:v>0.91666666666666663</c:v>
                </c:pt>
                <c:pt idx="1">
                  <c:v>0.93103448275862066</c:v>
                </c:pt>
                <c:pt idx="2">
                  <c:v>0.94285714285714284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512128"/>
        <c:axId val="60515072"/>
      </c:barChart>
      <c:catAx>
        <c:axId val="6051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515072"/>
        <c:crosses val="autoZero"/>
        <c:auto val="1"/>
        <c:lblAlgn val="ctr"/>
        <c:lblOffset val="100"/>
        <c:noMultiLvlLbl val="0"/>
      </c:catAx>
      <c:valAx>
        <c:axId val="605150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512128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0.90410958904109584</c:v>
                </c:pt>
                <c:pt idx="1">
                  <c:v>0.9</c:v>
                </c:pt>
                <c:pt idx="2">
                  <c:v>0.93191489361702129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200832"/>
        <c:axId val="60202368"/>
      </c:barChart>
      <c:catAx>
        <c:axId val="6020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202368"/>
        <c:crosses val="autoZero"/>
        <c:auto val="1"/>
        <c:lblAlgn val="ctr"/>
        <c:lblOffset val="100"/>
        <c:noMultiLvlLbl val="0"/>
      </c:catAx>
      <c:valAx>
        <c:axId val="602023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200832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0.0%</c:formatCode>
                <c:ptCount val="3"/>
                <c:pt idx="0">
                  <c:v>0.91666666666666663</c:v>
                </c:pt>
                <c:pt idx="1">
                  <c:v>0.89655172413793105</c:v>
                </c:pt>
                <c:pt idx="2">
                  <c:v>0.91428571428571426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56032"/>
        <c:axId val="60557568"/>
      </c:barChart>
      <c:catAx>
        <c:axId val="6055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557568"/>
        <c:crosses val="autoZero"/>
        <c:auto val="1"/>
        <c:lblAlgn val="ctr"/>
        <c:lblOffset val="100"/>
        <c:noMultiLvlLbl val="0"/>
      </c:catAx>
      <c:valAx>
        <c:axId val="60557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556032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0.98630136986301364</c:v>
                </c:pt>
                <c:pt idx="1">
                  <c:v>0.97499999999999998</c:v>
                </c:pt>
                <c:pt idx="2">
                  <c:v>0.97872340425531912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07872"/>
        <c:axId val="60761216"/>
      </c:barChart>
      <c:catAx>
        <c:axId val="6060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761216"/>
        <c:crosses val="autoZero"/>
        <c:auto val="1"/>
        <c:lblAlgn val="ctr"/>
        <c:lblOffset val="100"/>
        <c:noMultiLvlLbl val="0"/>
      </c:catAx>
      <c:valAx>
        <c:axId val="607612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607872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0.98630136986301364</c:v>
                </c:pt>
                <c:pt idx="1">
                  <c:v>0.97499999999999998</c:v>
                </c:pt>
                <c:pt idx="2">
                  <c:v>0.97872340425531912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99232"/>
        <c:axId val="60620800"/>
      </c:barChart>
      <c:catAx>
        <c:axId val="6079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620800"/>
        <c:crosses val="autoZero"/>
        <c:auto val="1"/>
        <c:lblAlgn val="ctr"/>
        <c:lblOffset val="100"/>
        <c:noMultiLvlLbl val="0"/>
      </c:catAx>
      <c:valAx>
        <c:axId val="606208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799232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Indicadores!$S$21:$U$21</c:f>
              <c:numCache>
                <c:formatCode>0.0%</c:formatCode>
                <c:ptCount val="3"/>
                <c:pt idx="0">
                  <c:v>1</c:v>
                </c:pt>
                <c:pt idx="1">
                  <c:v>0.96551724137931039</c:v>
                </c:pt>
                <c:pt idx="2">
                  <c:v>0.97142857142857142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46528"/>
        <c:axId val="60648064"/>
      </c:barChart>
      <c:catAx>
        <c:axId val="6064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648064"/>
        <c:crosses val="autoZero"/>
        <c:auto val="1"/>
        <c:lblAlgn val="ctr"/>
        <c:lblOffset val="100"/>
        <c:noMultiLvlLbl val="0"/>
      </c:catAx>
      <c:valAx>
        <c:axId val="606480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646528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22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69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35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98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26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43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24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05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90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4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20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D122-BEE6-4ABE-8F01-7D4753304A12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67B1-4969-47F2-9936-76EEA3EC721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90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6241" y="214359"/>
            <a:ext cx="9144000" cy="1284167"/>
          </a:xfrm>
        </p:spPr>
        <p:txBody>
          <a:bodyPr>
            <a:noAutofit/>
          </a:bodyPr>
          <a:lstStyle/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UNASUS – UNIVERSIDADE ABERTA DO SUS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UFPEL – UNIVERSIDADE FEDERAL DE PELOTAS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7099" y="2017342"/>
            <a:ext cx="9144000" cy="1655762"/>
          </a:xfrm>
        </p:spPr>
        <p:txBody>
          <a:bodyPr>
            <a:no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Melhoria da Atenção aos Portadores de Hipertensão Arterial Sistêmica e Diabetes Mellitus na UBS Sede, em Alecrim-RS.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l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Autor: Vinicius</a:t>
            </a: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Rauber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Joner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l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Pelotas, 2014.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29" y="334851"/>
            <a:ext cx="1326740" cy="1184855"/>
          </a:xfrm>
          <a:prstGeom prst="rect">
            <a:avLst/>
          </a:prstGeom>
        </p:spPr>
      </p:pic>
      <p:pic>
        <p:nvPicPr>
          <p:cNvPr id="5" name="Picture 2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4674" y="214359"/>
            <a:ext cx="1376160" cy="1050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866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Logística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693253"/>
            <a:ext cx="11353801" cy="4351338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>
                <a:latin typeface="Arial" panose="020B0604020202020204" pitchFamily="34" charset="0"/>
              </a:rPr>
              <a:t> </a:t>
            </a:r>
            <a:r>
              <a:rPr lang="pt-BR" sz="3000" dirty="0" smtClean="0">
                <a:latin typeface="Arial" panose="020B0604020202020204" pitchFamily="34" charset="0"/>
              </a:rPr>
              <a:t>Capacitação e envolvimento da equipe</a:t>
            </a:r>
            <a:r>
              <a:rPr lang="pt-BR" sz="3000" dirty="0" smtClean="0">
                <a:latin typeface="Arial" panose="020B0604020202020204" pitchFamily="34" charset="0"/>
              </a:rPr>
              <a:t>;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Discussão sobre as ações e dificuldades</a:t>
            </a:r>
            <a:r>
              <a:rPr lang="pt-BR" sz="3000" dirty="0" smtClean="0">
                <a:latin typeface="Arial" panose="020B0604020202020204" pitchFamily="34" charset="0"/>
              </a:rPr>
              <a:t>;</a:t>
            </a: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Reorganização dos grupos de atividade educativa</a:t>
            </a:r>
            <a:r>
              <a:rPr lang="pt-BR" sz="3000" dirty="0" smtClean="0">
                <a:latin typeface="Arial" panose="020B0604020202020204" pitchFamily="34" charset="0"/>
              </a:rPr>
              <a:t>;</a:t>
            </a: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Organização da agenda de consultas</a:t>
            </a:r>
            <a:r>
              <a:rPr lang="pt-BR" sz="3000" dirty="0" smtClean="0">
                <a:latin typeface="Arial" panose="020B0604020202020204" pitchFamily="34" charset="0"/>
              </a:rPr>
              <a:t>;</a:t>
            </a: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Busca ativa de faltosos;</a:t>
            </a:r>
          </a:p>
          <a:p>
            <a:pPr marL="0" indent="0">
              <a:buNone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7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Logística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690688"/>
            <a:ext cx="11353801" cy="4351338"/>
          </a:xfrm>
        </p:spPr>
        <p:txBody>
          <a:bodyPr>
            <a:normAutofit/>
          </a:bodyPr>
          <a:lstStyle/>
          <a:p>
            <a:r>
              <a:rPr lang="pt-BR" sz="3000" dirty="0" smtClean="0">
                <a:latin typeface="Arial" panose="020B0604020202020204" pitchFamily="34" charset="0"/>
              </a:rPr>
              <a:t>Atendimento de urgências sem agendamento</a:t>
            </a:r>
            <a:r>
              <a:rPr lang="pt-BR" sz="3000" dirty="0" smtClean="0">
                <a:latin typeface="Arial" panose="020B0604020202020204" pitchFamily="34" charset="0"/>
              </a:rPr>
              <a:t>;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Avaliação da saúde bucal – agendamento</a:t>
            </a:r>
            <a:r>
              <a:rPr lang="pt-BR" sz="3000" dirty="0" smtClean="0">
                <a:latin typeface="Arial" panose="020B0604020202020204" pitchFamily="34" charset="0"/>
              </a:rPr>
              <a:t>;</a:t>
            </a: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r>
              <a:rPr lang="pt-BR" sz="3000" dirty="0">
                <a:latin typeface="Arial" panose="020B0604020202020204" pitchFamily="34" charset="0"/>
              </a:rPr>
              <a:t>Visitas domiciliares – manhãs de </a:t>
            </a:r>
            <a:r>
              <a:rPr lang="pt-BR" sz="3000" dirty="0" smtClean="0">
                <a:latin typeface="Arial" panose="020B0604020202020204" pitchFamily="34" charset="0"/>
              </a:rPr>
              <a:t>quartas-feiras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Presença </a:t>
            </a:r>
            <a:r>
              <a:rPr lang="pt-BR" sz="3000" dirty="0">
                <a:latin typeface="Arial" panose="020B0604020202020204" pitchFamily="34" charset="0"/>
              </a:rPr>
              <a:t>do médico, equipe de enfermagem e ACS</a:t>
            </a: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</a:endParaRP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9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Ampliar a cobertura à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493740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 </a:t>
            </a:r>
            <a:r>
              <a:rPr lang="pt-BR" dirty="0"/>
              <a:t>Cadastrar 20% dos hipertensos da área de abrangência no Programa de Atenção à Hipertensão Arterial e à Diabetes Mellitus da </a:t>
            </a:r>
            <a:r>
              <a:rPr lang="pt-BR" dirty="0" smtClean="0"/>
              <a:t>UBS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993672"/>
              </p:ext>
            </p:extLst>
          </p:nvPr>
        </p:nvGraphicFramePr>
        <p:xfrm>
          <a:off x="2884868" y="3000776"/>
          <a:ext cx="5756856" cy="3335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77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Ampliar a cobertura à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493740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 </a:t>
            </a:r>
            <a:r>
              <a:rPr lang="pt-BR" dirty="0"/>
              <a:t>Cadastrar 20% dos </a:t>
            </a:r>
            <a:r>
              <a:rPr lang="pt-BR" dirty="0" smtClean="0"/>
              <a:t>diabéticos </a:t>
            </a:r>
            <a:r>
              <a:rPr lang="pt-BR" dirty="0"/>
              <a:t>da área de abrangência no Programa de Atenção à Hipertensão Arterial e à Diabetes Mellitus da </a:t>
            </a:r>
            <a:r>
              <a:rPr lang="pt-BR" dirty="0" smtClean="0"/>
              <a:t>UBS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051363"/>
              </p:ext>
            </p:extLst>
          </p:nvPr>
        </p:nvGraphicFramePr>
        <p:xfrm>
          <a:off x="2717442" y="3052293"/>
          <a:ext cx="6040191" cy="3425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855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diabéticos.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493740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 </a:t>
            </a:r>
            <a:r>
              <a:rPr lang="pt-BR" dirty="0"/>
              <a:t>Realizar exame clínico apropriado em 100% dos </a:t>
            </a:r>
            <a:r>
              <a:rPr lang="pt-BR" dirty="0" smtClean="0"/>
              <a:t>hipertensos</a:t>
            </a:r>
            <a:endParaRPr lang="pt-BR" dirty="0">
              <a:latin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32582"/>
              </p:ext>
            </p:extLst>
          </p:nvPr>
        </p:nvGraphicFramePr>
        <p:xfrm>
          <a:off x="2150772" y="2781837"/>
          <a:ext cx="6367118" cy="363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733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diabéticos.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493740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</a:t>
            </a:r>
            <a:r>
              <a:rPr lang="pt-BR" dirty="0" smtClean="0">
                <a:latin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dirty="0">
              <a:latin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597793"/>
              </p:ext>
            </p:extLst>
          </p:nvPr>
        </p:nvGraphicFramePr>
        <p:xfrm>
          <a:off x="2446986" y="2678806"/>
          <a:ext cx="5919969" cy="316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12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</a:t>
            </a:r>
            <a:r>
              <a:rPr lang="pt-BR" sz="4000" dirty="0">
                <a:latin typeface="Arial" panose="020B0604020202020204" pitchFamily="34" charset="0"/>
              </a:rPr>
              <a:t>.</a:t>
            </a:r>
            <a:br>
              <a:rPr lang="pt-BR" sz="4000" dirty="0">
                <a:latin typeface="Arial" panose="020B0604020202020204" pitchFamily="34" charset="0"/>
              </a:rPr>
            </a:br>
            <a:endParaRPr lang="pt-BR" sz="4000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</a:t>
            </a:r>
            <a:r>
              <a:rPr lang="pt-BR" dirty="0" smtClean="0">
                <a:latin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Garantir a 100% dos hipertensos a realização de exames complementares em dia de acordo com os protocolos</a:t>
            </a:r>
            <a:r>
              <a:rPr lang="pt-BR" dirty="0" smtClean="0"/>
              <a:t>.</a:t>
            </a:r>
            <a:endParaRPr lang="pt-BR" dirty="0">
              <a:latin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330956"/>
              </p:ext>
            </p:extLst>
          </p:nvPr>
        </p:nvGraphicFramePr>
        <p:xfrm>
          <a:off x="2459865" y="2768958"/>
          <a:ext cx="6177699" cy="318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895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diabéticos.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</a:t>
            </a:r>
            <a:r>
              <a:rPr lang="pt-BR" dirty="0" smtClean="0">
                <a:latin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Garantir a 100%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realização de exames complementares em dia de acordo com os protocolos</a:t>
            </a:r>
            <a:r>
              <a:rPr lang="pt-BR" dirty="0" smtClean="0"/>
              <a:t>.</a:t>
            </a:r>
            <a:endParaRPr lang="pt-BR" dirty="0">
              <a:latin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793000"/>
              </p:ext>
            </p:extLst>
          </p:nvPr>
        </p:nvGraphicFramePr>
        <p:xfrm>
          <a:off x="2176531" y="2846231"/>
          <a:ext cx="6240346" cy="310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03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diabéticos.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</a:t>
            </a:r>
            <a:r>
              <a:rPr lang="pt-BR" dirty="0" smtClean="0">
                <a:latin typeface="Arial" panose="020B0604020202020204" pitchFamily="34" charset="0"/>
              </a:rPr>
              <a:t> Priorizar a prescrição de medicamentos da farmácia popular para 100% dos hipertensos cadastrados</a:t>
            </a:r>
            <a:endParaRPr lang="pt-BR" dirty="0">
              <a:latin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771698"/>
              </p:ext>
            </p:extLst>
          </p:nvPr>
        </p:nvGraphicFramePr>
        <p:xfrm>
          <a:off x="2665927" y="2846231"/>
          <a:ext cx="5855943" cy="310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816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diabéticos.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</a:t>
            </a:r>
            <a:r>
              <a:rPr lang="pt-BR" dirty="0" smtClean="0">
                <a:latin typeface="Arial" panose="020B0604020202020204" pitchFamily="34" charset="0"/>
              </a:rPr>
              <a:t> Priorizar a prescrição de medicamentos da farmácia popular para 100% dos diabéticos cadastrados</a:t>
            </a:r>
            <a:endParaRPr lang="pt-BR" dirty="0">
              <a:latin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396215"/>
              </p:ext>
            </p:extLst>
          </p:nvPr>
        </p:nvGraphicFramePr>
        <p:xfrm>
          <a:off x="2498501" y="2936383"/>
          <a:ext cx="6023370" cy="301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95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Introdução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sz="3000" dirty="0" smtClean="0">
                <a:latin typeface="Arial" panose="020B0604020202020204" pitchFamily="34" charset="0"/>
              </a:rPr>
              <a:t>Avanço </a:t>
            </a:r>
            <a:r>
              <a:rPr lang="pt-BR" sz="3000" dirty="0">
                <a:latin typeface="Arial" panose="020B0604020202020204" pitchFamily="34" charset="0"/>
              </a:rPr>
              <a:t>da qualidade </a:t>
            </a:r>
            <a:r>
              <a:rPr lang="pt-BR" sz="3000" dirty="0" smtClean="0">
                <a:latin typeface="Arial" panose="020B0604020202020204" pitchFamily="34" charset="0"/>
              </a:rPr>
              <a:t>de </a:t>
            </a:r>
            <a:r>
              <a:rPr lang="pt-BR" sz="3000" dirty="0">
                <a:latin typeface="Arial" panose="020B0604020202020204" pitchFamily="34" charset="0"/>
              </a:rPr>
              <a:t>saúde </a:t>
            </a:r>
            <a:r>
              <a:rPr lang="pt-BR" sz="3000" dirty="0" smtClean="0">
                <a:latin typeface="Arial" panose="020B0604020202020204" pitchFamily="34" charset="0"/>
              </a:rPr>
              <a:t>e expectativa </a:t>
            </a:r>
            <a:r>
              <a:rPr lang="pt-BR" sz="3000" dirty="0">
                <a:latin typeface="Arial" panose="020B0604020202020204" pitchFamily="34" charset="0"/>
              </a:rPr>
              <a:t>de </a:t>
            </a:r>
            <a:r>
              <a:rPr lang="pt-BR" sz="3000" dirty="0" smtClean="0">
                <a:latin typeface="Arial" panose="020B0604020202020204" pitchFamily="34" charset="0"/>
              </a:rPr>
              <a:t>vida da população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A</a:t>
            </a:r>
            <a:r>
              <a:rPr lang="pt-BR" sz="3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tenção aos agravos de caráter crônico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Alta prevalência de HAS e DM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Importância de ação programática – qualidade de saúde</a:t>
            </a:r>
            <a:endParaRPr lang="pt-BR" sz="3000" dirty="0">
              <a:latin typeface="Arial" panose="020B0604020202020204" pitchFamily="34" charset="0"/>
            </a:endParaRP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7640" y="365125"/>
            <a:ext cx="1376160" cy="1050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1969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diabéticos.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 </a:t>
            </a:r>
            <a:r>
              <a:rPr lang="pt-BR" dirty="0" smtClean="0">
                <a:latin typeface="Arial" panose="020B0604020202020204" pitchFamily="34" charset="0"/>
              </a:rPr>
              <a:t>Priorizar a prescrição de medicamentos da farmácia popular para 100% dos diabéticos cadastrados</a:t>
            </a:r>
            <a:endParaRPr lang="pt-BR" dirty="0">
              <a:latin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798798"/>
              </p:ext>
            </p:extLst>
          </p:nvPr>
        </p:nvGraphicFramePr>
        <p:xfrm>
          <a:off x="2575775" y="2833352"/>
          <a:ext cx="6143221" cy="368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27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qualidade da atenção a hipertensos e/ou diabéticos.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Metas</a:t>
            </a:r>
            <a:r>
              <a:rPr lang="pt-BR" b="1" dirty="0" smtClean="0">
                <a:latin typeface="Arial" panose="020B0604020202020204" pitchFamily="34" charset="0"/>
              </a:rPr>
              <a:t>:</a:t>
            </a:r>
            <a:r>
              <a:rPr lang="pt-BR" dirty="0" smtClean="0">
                <a:latin typeface="Arial" panose="020B0604020202020204" pitchFamily="34" charset="0"/>
              </a:rPr>
              <a:t> Realizar a avaliação da necessidade de atendimento odontológico em 100% dos hipertensos  e diabéticos cadastrados </a:t>
            </a:r>
          </a:p>
          <a:p>
            <a:pPr marL="0" indent="0">
              <a:buNone/>
            </a:pPr>
            <a:endParaRPr lang="pt-BR" b="1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Resultado</a:t>
            </a:r>
            <a:r>
              <a:rPr lang="pt-BR" b="1" dirty="0" smtClean="0">
                <a:latin typeface="Arial" panose="020B0604020202020204" pitchFamily="34" charset="0"/>
              </a:rPr>
              <a:t>:</a:t>
            </a:r>
            <a:r>
              <a:rPr lang="pt-BR" dirty="0" smtClean="0">
                <a:latin typeface="Arial" panose="020B0604020202020204" pitchFamily="34" charset="0"/>
              </a:rPr>
              <a:t> Avaliação de atendimento odontológico em 100% dos hipertensos e diabéticos durante os 03 meses de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3195377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adesão da atenção a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 </a:t>
            </a:r>
            <a:r>
              <a:rPr lang="pt-BR" dirty="0" smtClean="0">
                <a:latin typeface="Arial" panose="020B0604020202020204" pitchFamily="34" charset="0"/>
              </a:rPr>
              <a:t>Buscar 100% dos hipertensos faltosos às consultas na unidade de saúde</a:t>
            </a: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104286"/>
              </p:ext>
            </p:extLst>
          </p:nvPr>
        </p:nvGraphicFramePr>
        <p:xfrm>
          <a:off x="2665927" y="2871989"/>
          <a:ext cx="6492141" cy="361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08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adesão da atenção a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 </a:t>
            </a:r>
            <a:r>
              <a:rPr lang="pt-BR" dirty="0" smtClean="0">
                <a:latin typeface="Arial" panose="020B0604020202020204" pitchFamily="34" charset="0"/>
              </a:rPr>
              <a:t>Buscar 100% dos diabéticos faltosos às consultas na unidade de saúde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677603"/>
              </p:ext>
            </p:extLst>
          </p:nvPr>
        </p:nvGraphicFramePr>
        <p:xfrm>
          <a:off x="2665927" y="2859109"/>
          <a:ext cx="6492141" cy="355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4012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o registro da atenção a hipertensos e/ou diabéticos</a:t>
            </a:r>
            <a:r>
              <a:rPr lang="pt-BR" sz="4000" dirty="0">
                <a:latin typeface="Arial" panose="020B0604020202020204" pitchFamily="34" charset="0"/>
              </a:rPr>
              <a:t/>
            </a:r>
            <a:br>
              <a:rPr lang="pt-BR" sz="4000" dirty="0">
                <a:latin typeface="Arial" panose="020B0604020202020204" pitchFamily="34" charset="0"/>
              </a:rPr>
            </a:br>
            <a:endParaRPr lang="pt-BR" sz="4000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</a:t>
            </a:r>
            <a:r>
              <a:rPr lang="pt-BR" dirty="0" smtClean="0">
                <a:latin typeface="Arial" panose="020B0604020202020204" pitchFamily="34" charset="0"/>
              </a:rPr>
              <a:t> Manter ficha de acompanhamento de 100% dos hipertensos cadastrados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644120"/>
              </p:ext>
            </p:extLst>
          </p:nvPr>
        </p:nvGraphicFramePr>
        <p:xfrm>
          <a:off x="2846231" y="2884868"/>
          <a:ext cx="6311837" cy="3580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8644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o registro da atenção a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38996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Meta:</a:t>
            </a:r>
            <a:r>
              <a:rPr lang="pt-BR" dirty="0" smtClean="0">
                <a:latin typeface="Arial" panose="020B0604020202020204" pitchFamily="34" charset="0"/>
              </a:rPr>
              <a:t> Manter ficha de acompanhamento de 100% dos diabéticos cadastrados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010156"/>
              </p:ext>
            </p:extLst>
          </p:nvPr>
        </p:nvGraphicFramePr>
        <p:xfrm>
          <a:off x="1674254" y="2871989"/>
          <a:ext cx="7483814" cy="3580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7851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avaliação de risco da atenção a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Metas: </a:t>
            </a:r>
            <a:r>
              <a:rPr lang="pt-BR" dirty="0" smtClean="0">
                <a:latin typeface="Arial" panose="020B0604020202020204" pitchFamily="34" charset="0"/>
              </a:rPr>
              <a:t>Realizar estratificação do risco cardiovascular em 100% dos hipertensos  e diabéticos </a:t>
            </a:r>
            <a:r>
              <a:rPr lang="pt-BR" dirty="0" smtClean="0">
                <a:latin typeface="Arial" panose="020B0604020202020204" pitchFamily="34" charset="0"/>
              </a:rPr>
              <a:t>cadastrados</a:t>
            </a: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Resultado: </a:t>
            </a:r>
            <a:r>
              <a:rPr lang="pt-BR" dirty="0" smtClean="0">
                <a:latin typeface="Arial" panose="020B0604020202020204" pitchFamily="34" charset="0"/>
              </a:rPr>
              <a:t>Estratificação de risco em 100% dos hipertensos e diabéticos durante os 03 meses de intervenção.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602523" y="6007769"/>
            <a:ext cx="8595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990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promoção em saúde da atenção a hipertensos e/ou diabéticos</a:t>
            </a:r>
            <a:r>
              <a:rPr lang="pt-BR" sz="4000" dirty="0">
                <a:latin typeface="Arial" panose="020B0604020202020204" pitchFamily="34" charset="0"/>
              </a:rPr>
              <a:t/>
            </a:r>
            <a:br>
              <a:rPr lang="pt-BR" sz="4000" dirty="0">
                <a:latin typeface="Arial" panose="020B0604020202020204" pitchFamily="34" charset="0"/>
              </a:rPr>
            </a:br>
            <a:endParaRPr lang="pt-BR" sz="4000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455234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Metas: </a:t>
            </a:r>
            <a:r>
              <a:rPr lang="pt-BR" dirty="0" smtClean="0">
                <a:latin typeface="Arial" panose="020B0604020202020204" pitchFamily="34" charset="0"/>
              </a:rPr>
              <a:t>Garantir orientação nutricional sobre alimentação saudável a 100% dos hipertensos e diabéticos cadastrados </a:t>
            </a: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Resultado:</a:t>
            </a:r>
            <a:r>
              <a:rPr lang="pt-BR" dirty="0" smtClean="0">
                <a:latin typeface="Arial" panose="020B0604020202020204" pitchFamily="34" charset="0"/>
              </a:rPr>
              <a:t> Orientação nutricional em 100% dos </a:t>
            </a:r>
            <a:r>
              <a:rPr lang="pt-BR" dirty="0">
                <a:latin typeface="Arial" panose="020B0604020202020204" pitchFamily="34" charset="0"/>
              </a:rPr>
              <a:t>hipertensos </a:t>
            </a:r>
            <a:r>
              <a:rPr lang="pt-BR" dirty="0" smtClean="0">
                <a:latin typeface="Arial" panose="020B0604020202020204" pitchFamily="34" charset="0"/>
              </a:rPr>
              <a:t>e diabéticos </a:t>
            </a:r>
            <a:r>
              <a:rPr lang="pt-BR" dirty="0">
                <a:latin typeface="Arial" panose="020B0604020202020204" pitchFamily="34" charset="0"/>
              </a:rPr>
              <a:t>durante os 03 meses de intervenção.</a:t>
            </a: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90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promoção em saúde da atenção a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509477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Metas:</a:t>
            </a:r>
            <a:r>
              <a:rPr lang="pt-BR" dirty="0" smtClean="0">
                <a:latin typeface="Arial" panose="020B0604020202020204" pitchFamily="34" charset="0"/>
              </a:rPr>
              <a:t> Garantir orientação sobre a prática de atividade física a 100% dos hipertensos e diabéticos cadastrados </a:t>
            </a: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Resultado: </a:t>
            </a:r>
            <a:r>
              <a:rPr lang="pt-BR" dirty="0" smtClean="0">
                <a:latin typeface="Arial" panose="020B0604020202020204" pitchFamily="34" charset="0"/>
              </a:rPr>
              <a:t>Orientação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sobre a prática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 física</a:t>
            </a:r>
            <a:r>
              <a:rPr lang="pt-BR" dirty="0" smtClean="0"/>
              <a:t> </a:t>
            </a:r>
            <a:r>
              <a:rPr lang="pt-BR" dirty="0" smtClean="0">
                <a:latin typeface="Arial" panose="020B0604020202020204" pitchFamily="34" charset="0"/>
              </a:rPr>
              <a:t>em 100% dos hipertensos e diabéticos durante os 03 meses de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2839516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promoção em saúde da atenção a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555973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Metas:</a:t>
            </a:r>
            <a:r>
              <a:rPr lang="pt-BR" dirty="0" smtClean="0">
                <a:latin typeface="Arial" panose="020B0604020202020204" pitchFamily="34" charset="0"/>
              </a:rPr>
              <a:t> Garantir orientação sobre a cessação do tabagismo a 100% dos hipertensos e diabéticos cadastrados </a:t>
            </a: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Resultado: </a:t>
            </a:r>
            <a:r>
              <a:rPr lang="pt-BR" dirty="0" smtClean="0">
                <a:latin typeface="Arial" panose="020B0604020202020204" pitchFamily="34" charset="0"/>
              </a:rPr>
              <a:t>Orientação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cessação do tabagismo </a:t>
            </a:r>
            <a:r>
              <a:rPr lang="pt-BR" dirty="0" smtClean="0">
                <a:latin typeface="Arial" panose="020B0604020202020204" pitchFamily="34" charset="0"/>
              </a:rPr>
              <a:t>em 100% dos hipertensos  e diabéticos durante os 03 meses de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29042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O Município de Alecrim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7045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habitantes (IBGE, 2010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t-B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Percentual significativo de idosos</a:t>
            </a:r>
            <a:endParaRPr lang="pt-BR" sz="3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7640" y="365125"/>
            <a:ext cx="1376160" cy="1050153"/>
          </a:xfrm>
          <a:prstGeom prst="rect">
            <a:avLst/>
          </a:prstGeom>
          <a:noFill/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77" y="2112135"/>
            <a:ext cx="4958898" cy="330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68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Arial" panose="020B0604020202020204" pitchFamily="34" charset="0"/>
              </a:rPr>
              <a:t>Objetivo: melhorar a promoção em saúde da atenção a hipertensos e/ou diabéticos</a:t>
            </a:r>
            <a:br>
              <a:rPr lang="pt-BR" sz="4000" b="1" dirty="0">
                <a:latin typeface="Arial" panose="020B0604020202020204" pitchFamily="34" charset="0"/>
              </a:rPr>
            </a:b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439734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Metas:</a:t>
            </a:r>
            <a:r>
              <a:rPr lang="pt-BR" dirty="0" smtClean="0">
                <a:latin typeface="Arial" panose="020B0604020202020204" pitchFamily="34" charset="0"/>
              </a:rPr>
              <a:t> Garantir orientação sobre saúde bucal a 100% dos hipertensos e diabéticos cadastrados </a:t>
            </a: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</a:rPr>
              <a:t>Resultado: </a:t>
            </a:r>
            <a:r>
              <a:rPr lang="pt-BR" dirty="0" smtClean="0">
                <a:latin typeface="Arial" panose="020B0604020202020204" pitchFamily="34" charset="0"/>
              </a:rPr>
              <a:t>Orientação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 bucal </a:t>
            </a:r>
            <a:r>
              <a:rPr lang="pt-BR" dirty="0" smtClean="0">
                <a:latin typeface="Arial" panose="020B0604020202020204" pitchFamily="34" charset="0"/>
              </a:rPr>
              <a:t>em 100% dos hipertensos e diabéticos durante os 03 meses de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3740502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Discussão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Intervenção – melhoria na qualidade da atenção à saúde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</a:rPr>
              <a:t>Regularização dos atendimentos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Registro adequado dos usuários (escassez prévia)</a:t>
            </a: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49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Discussão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Capacitações e reuniões de equipe 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Engajamento entre os membros da equipe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Sistematização da abordagem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Melhora nos agendamentos, encaminhamentos e registros na triagem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83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Discussão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Boa recepção da comunidade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</a:rPr>
              <a:t>Acesso aos usuários sem acompanhamento – interior do município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Visitas domiciliares – busca ativa </a:t>
            </a:r>
          </a:p>
          <a:p>
            <a:endParaRPr lang="pt-BR" dirty="0" smtClean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Significado simbólico social – saúde na casa do usuário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448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Discussão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Manutenção da organização atual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Logística incorporada na rotina da UBS – continuidade facilitada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Planejamento: Aumento da cobertura e qualidade no Programa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</a:rPr>
              <a:t>Atenção no cuidado à criança – plano futuro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789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Reflexão Crítica Sobre o Processo de Aprendizagem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Intervenção proposta – desafio profissional e pessoal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Insegurança inicial  - 1ª intervenção e TCC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Orientação adequada e novos conhecimentos - enfrentamento dos receios 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6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Reflexão Crítica Sobre o Processo de Aprendizagem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Semana de ambientação – familiarização facilitada com o curso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</a:rPr>
              <a:t>Análise situacional – reflexão sobre a saúde de Alecrim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</a:rPr>
              <a:t>Importância dos detalhes – política, capacitações, boa vontade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</a:rPr>
              <a:t>Resultados satisfatórios</a:t>
            </a:r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93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Reflexão Crítica Sobre o Processo de Aprendizagem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 Análise dos grupos populacionais – aprimoramento de informação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</a:rPr>
              <a:t>Percepção das qualidades e carências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Contato com a equipe fortalecido - interesse mútuo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12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Reflexão Crítica Sobre o Processo de Aprendizagem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</a:rPr>
              <a:t>G</a:t>
            </a:r>
            <a:r>
              <a:rPr lang="pt-BR" dirty="0" smtClean="0">
                <a:latin typeface="Arial" panose="020B0604020202020204" pitchFamily="34" charset="0"/>
              </a:rPr>
              <a:t>rupo para Intervenção – olhar integral sobre HAS e DM</a:t>
            </a:r>
          </a:p>
          <a:p>
            <a:endParaRPr lang="pt-BR" dirty="0" smtClean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Compreensão do melhor cuidado – evolução na prática clínica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Qualificação profissional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Benefícios aos usuários – relação médico-paciente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23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Reflexão Crítica Sobre o Processo de Aprendizagem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90325"/>
            <a:ext cx="11353801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</a:rPr>
              <a:t>2014 – Histórias, amizades e carinho da população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Satisfação pessoal e profissional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Estímulo a manutenção e a melhora como cuidador da saúde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Expectativas positivas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2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Características da UBS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Arial" panose="020B0604020202020204" pitchFamily="34" charset="0"/>
              </a:rPr>
              <a:t>UBS Sede  -3 equipes de saúde 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</a:rPr>
              <a:t>ESF  - UBS </a:t>
            </a:r>
            <a:r>
              <a:rPr lang="pt-BR" dirty="0" smtClean="0">
                <a:latin typeface="Arial" panose="020B0604020202020204" pitchFamily="34" charset="0"/>
              </a:rPr>
              <a:t>mista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Equipe Esquina Santa Inês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Médico, Equipe de enfermagem, ACS, Dentista e ASB</a:t>
            </a:r>
          </a:p>
          <a:p>
            <a:endParaRPr lang="pt-BR" dirty="0">
              <a:latin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</a:rPr>
              <a:t>Apoio – Psicológa, Assistente Social e Fisioterapia</a:t>
            </a:r>
            <a:endParaRPr lang="pt-BR" dirty="0"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39660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 A arte da medicina consiste em distrair o paciente enquanto a natureza cuida da doença”</a:t>
            </a:r>
          </a:p>
          <a:p>
            <a:pPr marL="0" indent="0" algn="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</a:p>
          <a:p>
            <a:pPr marL="0" indent="0" algn="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Voltaire (François Marie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Arouet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01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Situação da ação programática antes da Intervenção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2424"/>
            <a:ext cx="10515600" cy="4351338"/>
          </a:xfrm>
        </p:spPr>
        <p:txBody>
          <a:bodyPr/>
          <a:lstStyle/>
          <a:p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Boa cobertura da população HAS e DM</a:t>
            </a:r>
          </a:p>
          <a:p>
            <a:endParaRPr lang="pt-B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Carência na qualidade do atendimento</a:t>
            </a:r>
            <a:endParaRPr lang="pt-BR" sz="3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Ausência de protocolo para os agravos</a:t>
            </a:r>
          </a:p>
          <a:p>
            <a:pPr marL="0" indent="0">
              <a:buNone/>
            </a:pPr>
            <a:endParaRPr lang="pt-BR" sz="3000" dirty="0" smtClean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Grupos de HIPERDIA e palestras eventuais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7640" y="365125"/>
            <a:ext cx="1376160" cy="1050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918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Objetivo Geral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Qualificar o atendimento no Programa de Atenção aos Diabéticos e Hipertensos da UBS Sede em Alecrim - RS</a:t>
            </a: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9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Metodologia - Ações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t-BR" sz="3000" dirty="0" smtClean="0">
                <a:latin typeface="Arial" panose="020B0604020202020204" pitchFamily="34" charset="0"/>
              </a:rPr>
              <a:t>Ampliação da cobertura para 20% dos hipertensos e diabéticos</a:t>
            </a:r>
            <a:r>
              <a:rPr lang="pt-BR" sz="3000" dirty="0" smtClean="0">
                <a:latin typeface="Arial" panose="020B0604020202020204" pitchFamily="34" charset="0"/>
              </a:rPr>
              <a:t>;</a:t>
            </a: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</a:rPr>
              <a:t>Monitoramento de </a:t>
            </a:r>
            <a:r>
              <a:rPr lang="pt-BR" sz="3200" dirty="0" smtClean="0">
                <a:latin typeface="Arial" panose="020B0604020202020204" pitchFamily="34" charset="0"/>
              </a:rPr>
              <a:t>exame </a:t>
            </a:r>
            <a:r>
              <a:rPr lang="pt-BR" sz="3200" dirty="0">
                <a:latin typeface="Arial" panose="020B0604020202020204" pitchFamily="34" charset="0"/>
              </a:rPr>
              <a:t>clínico </a:t>
            </a:r>
            <a:r>
              <a:rPr lang="pt-BR" sz="3200" dirty="0" smtClean="0">
                <a:latin typeface="Arial" panose="020B0604020202020204" pitchFamily="34" charset="0"/>
              </a:rPr>
              <a:t>adequado</a:t>
            </a:r>
            <a:r>
              <a:rPr lang="pt-BR" sz="3200" dirty="0" smtClean="0">
                <a:latin typeface="Arial" panose="020B0604020202020204" pitchFamily="34" charset="0"/>
              </a:rPr>
              <a:t>;</a:t>
            </a:r>
            <a:endParaRPr lang="pt-BR" sz="32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</a:rPr>
              <a:t>Solicitação de </a:t>
            </a:r>
            <a:r>
              <a:rPr lang="pt-BR" sz="3200" dirty="0" smtClean="0">
                <a:latin typeface="Arial" panose="020B0604020202020204" pitchFamily="34" charset="0"/>
              </a:rPr>
              <a:t>exames </a:t>
            </a:r>
            <a:r>
              <a:rPr lang="pt-BR" sz="3200" dirty="0" smtClean="0">
                <a:latin typeface="Arial" panose="020B0604020202020204" pitchFamily="34" charset="0"/>
              </a:rPr>
              <a:t>complementares;</a:t>
            </a:r>
            <a:endParaRPr lang="pt-BR" sz="3200" dirty="0">
              <a:latin typeface="Arial" panose="020B0604020202020204" pitchFamily="34" charset="0"/>
            </a:endParaRPr>
          </a:p>
          <a:p>
            <a:endParaRPr lang="pt-BR" sz="3200" dirty="0">
              <a:latin typeface="Arial" panose="020B0604020202020204" pitchFamily="34" charset="0"/>
            </a:endParaRPr>
          </a:p>
          <a:p>
            <a:r>
              <a:rPr lang="pt-BR" sz="3200" dirty="0">
                <a:latin typeface="Arial" panose="020B0604020202020204" pitchFamily="34" charset="0"/>
              </a:rPr>
              <a:t>Prescrição de medicamentos da farmácia </a:t>
            </a:r>
            <a:r>
              <a:rPr lang="pt-BR" sz="3200" dirty="0" smtClean="0">
                <a:latin typeface="Arial" panose="020B0604020202020204" pitchFamily="34" charset="0"/>
              </a:rPr>
              <a:t>popular</a:t>
            </a:r>
            <a:r>
              <a:rPr lang="pt-BR" sz="3200" dirty="0" smtClean="0">
                <a:latin typeface="Arial" panose="020B0604020202020204" pitchFamily="34" charset="0"/>
              </a:rPr>
              <a:t>;</a:t>
            </a:r>
          </a:p>
          <a:p>
            <a:endParaRPr lang="pt-BR" sz="3200" dirty="0">
              <a:latin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</a:rPr>
              <a:t>Avaliação de  </a:t>
            </a:r>
            <a:r>
              <a:rPr lang="pt-BR" sz="3200" dirty="0">
                <a:latin typeface="Arial" panose="020B0604020202020204" pitchFamily="34" charset="0"/>
              </a:rPr>
              <a:t>atendimento </a:t>
            </a:r>
            <a:r>
              <a:rPr lang="pt-BR" sz="3200" dirty="0" smtClean="0">
                <a:latin typeface="Arial" panose="020B0604020202020204" pitchFamily="34" charset="0"/>
              </a:rPr>
              <a:t>odontológico;</a:t>
            </a:r>
            <a:endParaRPr lang="pt-BR" sz="3000" dirty="0" smtClean="0">
              <a:latin typeface="Arial" panose="020B0604020202020204" pitchFamily="34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</p:txBody>
      </p:sp>
      <p:pic>
        <p:nvPicPr>
          <p:cNvPr id="4" name="Picture 2" descr="logo_saudeFamil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3255" y="365125"/>
            <a:ext cx="1376160" cy="1050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244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Metodologia - Ações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pt-BR" sz="3000" dirty="0" smtClean="0">
                <a:latin typeface="Arial" panose="020B0604020202020204" pitchFamily="34" charset="0"/>
              </a:rPr>
              <a:t>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Busca dos usuários faltosos;</a:t>
            </a:r>
          </a:p>
          <a:p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Implantação de ficha espelho;</a:t>
            </a:r>
          </a:p>
          <a:p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Organizar práticas coletivas de educação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 promoção da saúde envolvendo outros profissionais;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000" dirty="0" smtClean="0">
              <a:latin typeface="Arial" panose="020B0604020202020204" pitchFamily="34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  <a:p>
            <a:endParaRPr lang="pt-BR" sz="3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2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</a:rPr>
              <a:t>Logística</a:t>
            </a:r>
            <a:endParaRPr lang="pt-BR" sz="4000" b="1" dirty="0">
              <a:latin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690688"/>
            <a:ext cx="11353801" cy="4351338"/>
          </a:xfrm>
        </p:spPr>
        <p:txBody>
          <a:bodyPr>
            <a:normAutofit/>
          </a:bodyPr>
          <a:lstStyle/>
          <a:p>
            <a:r>
              <a:rPr lang="pt-BR" sz="3000" dirty="0" smtClean="0">
                <a:latin typeface="Arial" panose="020B0604020202020204" pitchFamily="34" charset="0"/>
              </a:rPr>
              <a:t>Cadernos de Atenção Básica de HAS e DM - MS (2013)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Fichas-espelho específicas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Revisão semanal e nos grupos – médico e enfermeira</a:t>
            </a:r>
          </a:p>
          <a:p>
            <a:endParaRPr lang="pt-BR" sz="3000" dirty="0">
              <a:latin typeface="Arial" panose="020B0604020202020204" pitchFamily="34" charset="0"/>
            </a:endParaRPr>
          </a:p>
          <a:p>
            <a:r>
              <a:rPr lang="pt-BR" sz="3000" dirty="0" smtClean="0">
                <a:latin typeface="Arial" panose="020B0604020202020204" pitchFamily="34" charset="0"/>
              </a:rPr>
              <a:t>Planilha de dados e livro ata</a:t>
            </a:r>
          </a:p>
          <a:p>
            <a:pPr marL="0" indent="0">
              <a:buNone/>
            </a:pPr>
            <a:endParaRPr lang="pt-BR" sz="3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66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4982</TotalTime>
  <Words>1273</Words>
  <Application>Microsoft Office PowerPoint</Application>
  <PresentationFormat>Custom</PresentationFormat>
  <Paragraphs>220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Tema do Office</vt:lpstr>
      <vt:lpstr>UNASUS – UNIVERSIDADE ABERTA DO SUS UFPEL – UNIVERSIDADE FEDERAL DE PELOTAS DEPARTAMENTO DE MEDICINA SOCIAL ESPECIALIZAÇÃO EM SAÚDE DA FAMÍLIA</vt:lpstr>
      <vt:lpstr>Introdução</vt:lpstr>
      <vt:lpstr>O Município de Alecrim</vt:lpstr>
      <vt:lpstr>Características da UBS</vt:lpstr>
      <vt:lpstr>Situação da ação programática antes da Intervenção</vt:lpstr>
      <vt:lpstr>Objetivo Geral</vt:lpstr>
      <vt:lpstr>Metodologia - Ações</vt:lpstr>
      <vt:lpstr>Metodologia - Ações</vt:lpstr>
      <vt:lpstr>Logística</vt:lpstr>
      <vt:lpstr>Logística</vt:lpstr>
      <vt:lpstr>Logística</vt:lpstr>
      <vt:lpstr>Objetivo: Ampliar a cobertura à hipertensos e/ou diabéticos </vt:lpstr>
      <vt:lpstr>Objetivo: Ampliar a cobertura à hipertensos e/ou diabéticos </vt:lpstr>
      <vt:lpstr>Objetivo: Melhorar a qualidade da atenção a hipertensos e/ou diabéticos. </vt:lpstr>
      <vt:lpstr>Objetivo: Melhorar a qualidade da atenção a hipertensos e/ou diabéticos. </vt:lpstr>
      <vt:lpstr>Objetivo: Melhorar a qualidade da atenção a hipertensos e/ou diabéticos. </vt:lpstr>
      <vt:lpstr>Objetivo: Melhorar a qualidade da atenção a hipertensos e/ou diabéticos. </vt:lpstr>
      <vt:lpstr>Objetivo: Melhorar a qualidade da atenção a hipertensos e/ou diabéticos. </vt:lpstr>
      <vt:lpstr>Objetivo: Melhorar a qualidade da atenção a hipertensos e/ou diabéticos. </vt:lpstr>
      <vt:lpstr>Objetivo: Melhorar a qualidade da atenção a hipertensos e/ou diabéticos. </vt:lpstr>
      <vt:lpstr>Objetivo: Melhorar a qualidade da atenção a hipertensos e/ou diabéticos. </vt:lpstr>
      <vt:lpstr>Objetivo: Melhorar a adesão da atenção a hipertensos e/ou diabéticos </vt:lpstr>
      <vt:lpstr>Objetivo: Melhorar a adesão da atenção a hipertensos e/ou diabéticos </vt:lpstr>
      <vt:lpstr>Objetivo: Melhorar o registro da atenção a hipertensos e/ou diabéticos </vt:lpstr>
      <vt:lpstr>Objetivo: Melhorar o registro da atenção a hipertensos e/ou diabéticos </vt:lpstr>
      <vt:lpstr>Objetivo: Melhorar a avaliação de risco da atenção a hipertensos e/ou diabéticos </vt:lpstr>
      <vt:lpstr>Objetivo: melhorar a promoção em saúde da atenção a hipertensos e/ou diabéticos </vt:lpstr>
      <vt:lpstr>Objetivo: melhorar a promoção em saúde da atenção a hipertensos e/ou diabéticos </vt:lpstr>
      <vt:lpstr>Objetivo: melhorar a promoção em saúde da atenção a hipertensos e/ou diabéticos </vt:lpstr>
      <vt:lpstr>Objetivo: melhorar a promoção em saúde da atenção a hipertensos e/ou diabéticos </vt:lpstr>
      <vt:lpstr>Discussão</vt:lpstr>
      <vt:lpstr>Discussão</vt:lpstr>
      <vt:lpstr>Discussão</vt:lpstr>
      <vt:lpstr>Discussão</vt:lpstr>
      <vt:lpstr>Reflexão Crítica Sobre o Processo de Aprendizagem</vt:lpstr>
      <vt:lpstr>Reflexão Crítica Sobre o Processo de Aprendizagem</vt:lpstr>
      <vt:lpstr>Reflexão Crítica Sobre o Processo de Aprendizagem</vt:lpstr>
      <vt:lpstr>Reflexão Crítica Sobre o Processo de Aprendizagem</vt:lpstr>
      <vt:lpstr>Reflexão Crítica Sobre o Processo de Aprendizagem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UNASUS – UNIVERSIDADE ABERTA DO SUS UFPEL – UNIVERSIDADE FEDERAL DE PELOTAS DEPARTAMENTO DE MEDICINA SOCIAL ESPECIALIZAÇÃO EM SAÚDE DA FAMÍLIA</dc:title>
  <dc:creator>secojoner</dc:creator>
  <cp:lastModifiedBy>HP-PC</cp:lastModifiedBy>
  <cp:revision>60</cp:revision>
  <dcterms:created xsi:type="dcterms:W3CDTF">2015-01-09T17:00:51Z</dcterms:created>
  <dcterms:modified xsi:type="dcterms:W3CDTF">2015-01-22T11:44:30Z</dcterms:modified>
</cp:coreProperties>
</file>