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charts/chart16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257" r:id="rId3"/>
    <p:sldId id="258" r:id="rId4"/>
    <p:sldId id="290" r:id="rId5"/>
    <p:sldId id="284" r:id="rId6"/>
    <p:sldId id="259" r:id="rId7"/>
    <p:sldId id="260" r:id="rId8"/>
    <p:sldId id="261" r:id="rId9"/>
    <p:sldId id="262" r:id="rId10"/>
    <p:sldId id="263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91" r:id="rId26"/>
    <p:sldId id="292" r:id="rId27"/>
    <p:sldId id="296" r:id="rId28"/>
    <p:sldId id="280" r:id="rId29"/>
    <p:sldId id="287" r:id="rId30"/>
    <p:sldId id="286" r:id="rId31"/>
    <p:sldId id="293" r:id="rId32"/>
    <p:sldId id="294" r:id="rId33"/>
    <p:sldId id="295" r:id="rId34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34" autoAdjust="0"/>
    <p:restoredTop sz="94662" autoAdjust="0"/>
  </p:normalViewPr>
  <p:slideViewPr>
    <p:cSldViewPr>
      <p:cViewPr varScale="1">
        <p:scale>
          <a:sx n="65" d="100"/>
          <a:sy n="65" d="100"/>
        </p:scale>
        <p:origin x="-121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2808" y="4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AppData\Local\Temp\Virtudes,Planilha%20de%20Coleta%20de%20Dados%20,%20Final%2005%20de%20julho.xls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AppData\Local\Temp\Virtudes,Planilha%20de%20Coleta%20de%20Dados%20,%20Final%2005%20de%20julho.xls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AppData\Local\Temp\Virtudes,Planilha%20de%20Coleta%20de%20Dados%20,%20Final%2005%20de%20julho.xls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AppData\Local\Temp\Virtudes,Planilha%20de%20Coleta%20de%20Dados%20,%20Final%2005%20de%20julho.xls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AppData\Local\Temp\Virtudes,Planilha%20de%20Coleta%20de%20Dados%20,%20Final%2005%20de%20julho.xls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AppData\Local\Temp\Virtudes,Planilha%20de%20Coleta%20de%20Dados%20,%20Final%2005%20de%20julho.xls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AppData\Local\Temp\Virtudes,Planilha%20de%20Coleta%20de%20Dados%20,%20Final%2005%20de%20julho.xls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AppData\Local\Temp\Virtudes,Planilha%20de%20Coleta%20de%20Dados%20,%20Final%2005%20de%20julho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AppData\Local\Temp\Virtudes,Planilha%20de%20Coleta%20de%20Dados%20,%20Final%2005%20de%20julho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AppData\Local\Temp\Virtudes,Planilha%20de%20Coleta%20de%20Dados%20,%20Final%2005%20de%20julho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AppData\Local\Temp\Virtudes,Planilha%20de%20Coleta%20de%20Dados%20,%20Final%2005%20de%20julho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AppData\Local\Temp\Virtudes,Planilha%20de%20Coleta%20de%20Dados%20,%20Final%2005%20de%20julho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AppData\Local\Temp\Virtudes,Planilha%20de%20Coleta%20de%20Dados%20,%20Final%2005%20de%20julho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AppData\Local\Temp\Virtudes,Planilha%20de%20Coleta%20de%20Dados%20,%20Final%2005%20de%20julho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AppData\Local\Temp\Virtudes,Planilha%20de%20Coleta%20de%20Dados%20,%20Final%2005%20de%20julho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AppData\Local\Temp\Virtudes,Planilha%20de%20Coleta%20de%20Dados%20,%20Final%2005%20de%20julho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plotArea>
      <c:layout>
        <c:manualLayout>
          <c:layoutTarget val="inner"/>
          <c:xMode val="edge"/>
          <c:yMode val="edge"/>
          <c:x val="3.636783580930953E-2"/>
          <c:y val="7.7440424331092231E-2"/>
          <c:w val="0.96363216419069042"/>
          <c:h val="0.79506773553097099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Indicadores!$C$4</c:f>
              <c:strCache>
                <c:ptCount val="1"/>
                <c:pt idx="0">
                  <c:v>Cobertura do programa de atenção à saúde do idoso na unidade de saúde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254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27,2</a:t>
                    </a:r>
                    <a:r>
                      <a:rPr lang="en-US" smtClean="0"/>
                      <a:t>%(82)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49,3</a:t>
                    </a:r>
                    <a:r>
                      <a:rPr lang="en-US" smtClean="0"/>
                      <a:t>%(149)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63,9</a:t>
                    </a:r>
                    <a:r>
                      <a:rPr lang="en-US" smtClean="0"/>
                      <a:t>%(193)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97,7</a:t>
                    </a:r>
                    <a:r>
                      <a:rPr lang="en-US" smtClean="0"/>
                      <a:t>%(295)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800"/>
                </a:pPr>
                <a:endParaRPr lang="pt-BR"/>
              </a:p>
            </c:txPr>
            <c:showVal val="1"/>
          </c:dLbls>
          <c:cat>
            <c:strRef>
              <c:f>Indicadores!$D$3:$G$3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Indicadores!$D$4:$G$4</c:f>
              <c:numCache>
                <c:formatCode>0.0%</c:formatCode>
                <c:ptCount val="4"/>
                <c:pt idx="0">
                  <c:v>0.27152317880794746</c:v>
                </c:pt>
                <c:pt idx="1">
                  <c:v>0.49337748344370908</c:v>
                </c:pt>
                <c:pt idx="2">
                  <c:v>0.63907284768212014</c:v>
                </c:pt>
                <c:pt idx="3">
                  <c:v>0.97682119205298079</c:v>
                </c:pt>
              </c:numCache>
            </c:numRef>
          </c:val>
        </c:ser>
        <c:axId val="36201984"/>
        <c:axId val="36203520"/>
      </c:barChart>
      <c:catAx>
        <c:axId val="3620198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6203520"/>
        <c:crosses val="autoZero"/>
        <c:auto val="1"/>
        <c:lblAlgn val="ctr"/>
        <c:lblOffset val="100"/>
      </c:catAx>
      <c:valAx>
        <c:axId val="36203520"/>
        <c:scaling>
          <c:orientation val="minMax"/>
          <c:max val="1"/>
        </c:scaling>
        <c:delete val="1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crossAx val="36201984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autoTitleDeleted val="1"/>
    <c:plotArea>
      <c:layout>
        <c:manualLayout>
          <c:layoutTarget val="inner"/>
          <c:xMode val="edge"/>
          <c:yMode val="edge"/>
          <c:x val="4.7398767371496252E-2"/>
          <c:y val="0.10467911571646409"/>
          <c:w val="0.92308158573448362"/>
          <c:h val="0.72618445767171436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Indicadores!$C$60</c:f>
              <c:strCache>
                <c:ptCount val="1"/>
                <c:pt idx="0">
                  <c:v>Proporção de idosos faltosos às consultas que receberam busca ativa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47,4</a:t>
                    </a:r>
                    <a:r>
                      <a:rPr lang="en-US" smtClean="0"/>
                      <a:t>%(9)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52,4</a:t>
                    </a:r>
                    <a:r>
                      <a:rPr lang="en-US" smtClean="0"/>
                      <a:t>%(11)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85,7</a:t>
                    </a:r>
                    <a:r>
                      <a:rPr lang="en-US" smtClean="0"/>
                      <a:t>%(18)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100,0</a:t>
                    </a:r>
                    <a:r>
                      <a:rPr lang="en-US" smtClean="0"/>
                      <a:t>%(29)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800"/>
                </a:pPr>
                <a:endParaRPr lang="pt-BR"/>
              </a:p>
            </c:txPr>
            <c:showVal val="1"/>
          </c:dLbls>
          <c:cat>
            <c:strRef>
              <c:f>Indicadores!$D$59:$G$59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Indicadores!$D$60:$G$60</c:f>
              <c:numCache>
                <c:formatCode>0.0%</c:formatCode>
                <c:ptCount val="4"/>
                <c:pt idx="0">
                  <c:v>0.47368421052631576</c:v>
                </c:pt>
                <c:pt idx="1">
                  <c:v>0.52380952380952384</c:v>
                </c:pt>
                <c:pt idx="2">
                  <c:v>0.85714285714285765</c:v>
                </c:pt>
                <c:pt idx="3">
                  <c:v>1</c:v>
                </c:pt>
              </c:numCache>
            </c:numRef>
          </c:val>
        </c:ser>
        <c:axId val="95623040"/>
        <c:axId val="95630080"/>
      </c:barChart>
      <c:catAx>
        <c:axId val="95623040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5630080"/>
        <c:crosses val="autoZero"/>
        <c:auto val="1"/>
        <c:lblAlgn val="ctr"/>
        <c:lblOffset val="100"/>
      </c:catAx>
      <c:valAx>
        <c:axId val="95630080"/>
        <c:scaling>
          <c:orientation val="minMax"/>
          <c:max val="1"/>
        </c:scaling>
        <c:delete val="1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crossAx val="95623040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autoTitleDeleted val="1"/>
    <c:plotArea>
      <c:layout>
        <c:manualLayout>
          <c:layoutTarget val="inner"/>
          <c:xMode val="edge"/>
          <c:yMode val="edge"/>
          <c:x val="4.538680745867045E-2"/>
          <c:y val="0.13971611747249363"/>
          <c:w val="0.92250957675316347"/>
          <c:h val="0.6919443433466782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Indicadores!$C$66</c:f>
              <c:strCache>
                <c:ptCount val="1"/>
                <c:pt idx="0">
                  <c:v>Proporção de idosos com registro na ficha espelho em dia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90,2</a:t>
                    </a:r>
                    <a:r>
                      <a:rPr lang="en-US" smtClean="0"/>
                      <a:t>%(74)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94,6</a:t>
                    </a:r>
                    <a:r>
                      <a:rPr lang="en-US" smtClean="0"/>
                      <a:t>%(141)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100,0</a:t>
                    </a:r>
                    <a:r>
                      <a:rPr lang="en-US" smtClean="0"/>
                      <a:t>%(193)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100,0</a:t>
                    </a:r>
                    <a:r>
                      <a:rPr lang="en-US" smtClean="0"/>
                      <a:t>%(295)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800"/>
                </a:pPr>
                <a:endParaRPr lang="pt-BR"/>
              </a:p>
            </c:txPr>
            <c:showVal val="1"/>
          </c:dLbls>
          <c:cat>
            <c:strRef>
              <c:f>Indicadores!$D$65:$G$65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Indicadores!$D$66:$G$66</c:f>
              <c:numCache>
                <c:formatCode>0.0%</c:formatCode>
                <c:ptCount val="4"/>
                <c:pt idx="0">
                  <c:v>0.90243902439024359</c:v>
                </c:pt>
                <c:pt idx="1">
                  <c:v>0.94630872483221395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axId val="88491520"/>
        <c:axId val="88500480"/>
      </c:barChart>
      <c:catAx>
        <c:axId val="88491520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8500480"/>
        <c:crosses val="autoZero"/>
        <c:auto val="1"/>
        <c:lblAlgn val="ctr"/>
        <c:lblOffset val="100"/>
      </c:catAx>
      <c:valAx>
        <c:axId val="88500480"/>
        <c:scaling>
          <c:orientation val="minMax"/>
          <c:max val="1"/>
          <c:min val="0"/>
        </c:scaling>
        <c:delete val="1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crossAx val="88491520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plotArea>
      <c:layout>
        <c:manualLayout>
          <c:layoutTarget val="inner"/>
          <c:xMode val="edge"/>
          <c:yMode val="edge"/>
          <c:x val="4.6259216654900882E-2"/>
          <c:y val="0.16617516476331817"/>
          <c:w val="0.9231852091329088"/>
          <c:h val="0.6755290304209991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Indicadores!$C$72</c:f>
              <c:strCache>
                <c:ptCount val="1"/>
                <c:pt idx="0">
                  <c:v>Proporção de idosos com Caderneta de Saúde da Pessoa Idosa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254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90,2</a:t>
                    </a:r>
                    <a:r>
                      <a:rPr lang="en-US" smtClean="0"/>
                      <a:t>%(74)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94,6</a:t>
                    </a:r>
                    <a:r>
                      <a:rPr lang="en-US" smtClean="0"/>
                      <a:t>%(141)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100,0</a:t>
                    </a:r>
                    <a:r>
                      <a:rPr lang="en-US" smtClean="0"/>
                      <a:t>%(193)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100,0</a:t>
                    </a:r>
                    <a:r>
                      <a:rPr lang="en-US" smtClean="0"/>
                      <a:t>%(295)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800"/>
                </a:pPr>
                <a:endParaRPr lang="pt-BR"/>
              </a:p>
            </c:txPr>
            <c:showVal val="1"/>
          </c:dLbls>
          <c:cat>
            <c:strRef>
              <c:f>Indicadores!$D$71:$G$71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Indicadores!$D$72:$G$72</c:f>
              <c:numCache>
                <c:formatCode>0.0%</c:formatCode>
                <c:ptCount val="4"/>
                <c:pt idx="0">
                  <c:v>0.90243902439024359</c:v>
                </c:pt>
                <c:pt idx="1">
                  <c:v>0.94630872483221395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axId val="88493056"/>
        <c:axId val="88509440"/>
      </c:barChart>
      <c:catAx>
        <c:axId val="8849305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8509440"/>
        <c:crosses val="autoZero"/>
        <c:auto val="1"/>
        <c:lblAlgn val="ctr"/>
        <c:lblOffset val="100"/>
      </c:catAx>
      <c:valAx>
        <c:axId val="88509440"/>
        <c:scaling>
          <c:orientation val="minMax"/>
          <c:max val="1"/>
          <c:min val="0"/>
        </c:scaling>
        <c:delete val="1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crossAx val="88493056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autoTitleDeleted val="1"/>
    <c:plotArea>
      <c:layout>
        <c:manualLayout>
          <c:layoutTarget val="inner"/>
          <c:xMode val="edge"/>
          <c:yMode val="edge"/>
          <c:x val="4.748958889752896E-2"/>
          <c:y val="0.11136249680854664"/>
          <c:w val="0.917845257263047"/>
          <c:h val="0.7249842895546168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Indicadores!$C$79</c:f>
              <c:strCache>
                <c:ptCount val="1"/>
                <c:pt idx="0">
                  <c:v>Proporção de idosos com avaliação de risco para morbimortalidade em dia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91,5</a:t>
                    </a:r>
                    <a:r>
                      <a:rPr lang="en-US" smtClean="0"/>
                      <a:t>%(75)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95,3</a:t>
                    </a:r>
                    <a:r>
                      <a:rPr lang="en-US" smtClean="0"/>
                      <a:t>%(142)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100,0</a:t>
                    </a:r>
                    <a:r>
                      <a:rPr lang="en-US" smtClean="0"/>
                      <a:t>%(193)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100,0</a:t>
                    </a:r>
                    <a:r>
                      <a:rPr lang="en-US" smtClean="0"/>
                      <a:t>%(295)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800"/>
                </a:pPr>
                <a:endParaRPr lang="pt-BR"/>
              </a:p>
            </c:txPr>
            <c:showVal val="1"/>
          </c:dLbls>
          <c:cat>
            <c:strRef>
              <c:f>Indicadores!$D$78:$G$78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Indicadores!$D$79:$G$79</c:f>
              <c:numCache>
                <c:formatCode>0.0%</c:formatCode>
                <c:ptCount val="4"/>
                <c:pt idx="0">
                  <c:v>0.91463414634146345</c:v>
                </c:pt>
                <c:pt idx="1">
                  <c:v>0.95302013422818921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axId val="95769344"/>
        <c:axId val="95772032"/>
      </c:barChart>
      <c:catAx>
        <c:axId val="9576934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5772032"/>
        <c:crosses val="autoZero"/>
        <c:auto val="1"/>
        <c:lblAlgn val="ctr"/>
        <c:lblOffset val="100"/>
      </c:catAx>
      <c:valAx>
        <c:axId val="95772032"/>
        <c:scaling>
          <c:orientation val="minMax"/>
          <c:max val="1"/>
          <c:min val="0"/>
        </c:scaling>
        <c:delete val="1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crossAx val="95769344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autoTitleDeleted val="1"/>
    <c:plotArea>
      <c:layout>
        <c:manualLayout>
          <c:layoutTarget val="inner"/>
          <c:xMode val="edge"/>
          <c:yMode val="edge"/>
          <c:x val="3.2773175823409002E-2"/>
          <c:y val="0.10324284322011633"/>
          <c:w val="0.9418405604531076"/>
          <c:h val="0.72994140316964884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Indicadores!$C$85</c:f>
              <c:strCache>
                <c:ptCount val="1"/>
                <c:pt idx="0">
                  <c:v>Proporção de idosos com avaliação para fragilização na velhice em dia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91,5</a:t>
                    </a:r>
                    <a:r>
                      <a:rPr lang="en-US" smtClean="0"/>
                      <a:t>%(75)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95,3</a:t>
                    </a:r>
                    <a:r>
                      <a:rPr lang="en-US" smtClean="0"/>
                      <a:t>%(142)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100,0</a:t>
                    </a:r>
                    <a:r>
                      <a:rPr lang="en-US" smtClean="0"/>
                      <a:t>%(193)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100,0</a:t>
                    </a:r>
                    <a:r>
                      <a:rPr lang="en-US" smtClean="0"/>
                      <a:t>%(295)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800"/>
                </a:pPr>
                <a:endParaRPr lang="pt-BR"/>
              </a:p>
            </c:txPr>
            <c:showVal val="1"/>
          </c:dLbls>
          <c:cat>
            <c:strRef>
              <c:f>Indicadores!$D$84:$G$84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Indicadores!$D$85:$G$85</c:f>
              <c:numCache>
                <c:formatCode>0.0%</c:formatCode>
                <c:ptCount val="4"/>
                <c:pt idx="0">
                  <c:v>0.91463414634146345</c:v>
                </c:pt>
                <c:pt idx="1">
                  <c:v>0.95302013422818921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axId val="96403840"/>
        <c:axId val="96405760"/>
      </c:barChart>
      <c:catAx>
        <c:axId val="96403840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6405760"/>
        <c:crosses val="autoZero"/>
        <c:auto val="1"/>
        <c:lblAlgn val="ctr"/>
        <c:lblOffset val="100"/>
      </c:catAx>
      <c:valAx>
        <c:axId val="96405760"/>
        <c:scaling>
          <c:orientation val="minMax"/>
          <c:max val="1"/>
          <c:min val="0"/>
        </c:scaling>
        <c:delete val="1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crossAx val="96403840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autoTitleDeleted val="1"/>
    <c:plotArea>
      <c:layout>
        <c:manualLayout>
          <c:layoutTarget val="inner"/>
          <c:xMode val="edge"/>
          <c:yMode val="edge"/>
          <c:x val="4.6469807123583236E-2"/>
          <c:y val="0.10748259052485025"/>
          <c:w val="0.92822583873428233"/>
          <c:h val="0.71885123776621562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Indicadores!$C$90</c:f>
              <c:strCache>
                <c:ptCount val="1"/>
                <c:pt idx="0">
                  <c:v>Proporção de idosos com avaliação de rede social em dia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dPt>
            <c:idx val="0"/>
            <c:spPr>
              <a:solidFill>
                <a:schemeClr val="tx2">
                  <a:lumMod val="60000"/>
                  <a:lumOff val="40000"/>
                </a:schemeClr>
              </a:solidFill>
              <a:ln w="25400">
                <a:noFill/>
              </a:ln>
              <a:effectLst>
                <a:outerShdw dist="35921" dir="2700000" algn="br">
                  <a:srgbClr val="000000"/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90,2</a:t>
                    </a:r>
                    <a:r>
                      <a:rPr lang="en-US" smtClean="0"/>
                      <a:t>%(74)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94,6</a:t>
                    </a:r>
                    <a:r>
                      <a:rPr lang="en-US" smtClean="0"/>
                      <a:t>%(141)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100,0</a:t>
                    </a:r>
                    <a:r>
                      <a:rPr lang="en-US" smtClean="0"/>
                      <a:t>%(193)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100,0</a:t>
                    </a:r>
                    <a:r>
                      <a:rPr lang="en-US" smtClean="0"/>
                      <a:t>%(295)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800"/>
                </a:pPr>
                <a:endParaRPr lang="pt-BR"/>
              </a:p>
            </c:txPr>
            <c:showVal val="1"/>
          </c:dLbls>
          <c:cat>
            <c:strRef>
              <c:f>Indicadores!$D$89:$G$89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Indicadores!$D$90:$G$90</c:f>
              <c:numCache>
                <c:formatCode>0.0%</c:formatCode>
                <c:ptCount val="4"/>
                <c:pt idx="0">
                  <c:v>0.90243902439024359</c:v>
                </c:pt>
                <c:pt idx="1">
                  <c:v>0.94630872483221395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axId val="94255360"/>
        <c:axId val="94259456"/>
      </c:barChart>
      <c:catAx>
        <c:axId val="94255360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4259456"/>
        <c:crosses val="autoZero"/>
        <c:auto val="1"/>
        <c:lblAlgn val="ctr"/>
        <c:lblOffset val="100"/>
      </c:catAx>
      <c:valAx>
        <c:axId val="94259456"/>
        <c:scaling>
          <c:orientation val="minMax"/>
          <c:max val="1"/>
          <c:min val="0"/>
        </c:scaling>
        <c:delete val="1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crossAx val="94255360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plotArea>
      <c:layout>
        <c:manualLayout>
          <c:layoutTarget val="inner"/>
          <c:xMode val="edge"/>
          <c:yMode val="edge"/>
          <c:x val="4.6457803926110285E-2"/>
          <c:y val="0.12231783945385501"/>
          <c:w val="0.92366152814538915"/>
          <c:h val="0.71941161958469824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Indicadores!$C$99</c:f>
              <c:strCache>
                <c:ptCount val="1"/>
                <c:pt idx="0">
                  <c:v>Proporção de idosos que receberam orientação nutricional para hábitos saudáveis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254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90,2</a:t>
                    </a:r>
                    <a:r>
                      <a:rPr lang="en-US" smtClean="0"/>
                      <a:t>%(74)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94,6</a:t>
                    </a:r>
                    <a:r>
                      <a:rPr lang="en-US" smtClean="0"/>
                      <a:t>%(141)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100,0</a:t>
                    </a:r>
                    <a:r>
                      <a:rPr lang="en-US" smtClean="0"/>
                      <a:t>%(193)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100,0</a:t>
                    </a:r>
                    <a:r>
                      <a:rPr lang="en-US" smtClean="0"/>
                      <a:t>%(295)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800"/>
                </a:pPr>
                <a:endParaRPr lang="pt-BR"/>
              </a:p>
            </c:txPr>
            <c:showVal val="1"/>
          </c:dLbls>
          <c:cat>
            <c:strRef>
              <c:f>Indicadores!$D$98:$G$98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Indicadores!$D$99:$G$99</c:f>
              <c:numCache>
                <c:formatCode>0.0%</c:formatCode>
                <c:ptCount val="4"/>
                <c:pt idx="0">
                  <c:v>0.90243902439024359</c:v>
                </c:pt>
                <c:pt idx="1">
                  <c:v>0.94630872483221395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axId val="87496576"/>
        <c:axId val="87502848"/>
      </c:barChart>
      <c:catAx>
        <c:axId val="8749657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7502848"/>
        <c:crosses val="autoZero"/>
        <c:auto val="1"/>
        <c:lblAlgn val="ctr"/>
        <c:lblOffset val="100"/>
      </c:catAx>
      <c:valAx>
        <c:axId val="87502848"/>
        <c:scaling>
          <c:orientation val="minMax"/>
          <c:max val="1"/>
          <c:min val="0"/>
        </c:scaling>
        <c:delete val="1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crossAx val="87496576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autoTitleDeleted val="1"/>
    <c:plotArea>
      <c:layout>
        <c:manualLayout>
          <c:layoutTarget val="inner"/>
          <c:xMode val="edge"/>
          <c:yMode val="edge"/>
          <c:x val="1.7777653349757831E-2"/>
          <c:y val="0.10150945789441508"/>
          <c:w val="0.98222234665024222"/>
          <c:h val="0.73402510868565352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Indicadores!$C$9</c:f>
              <c:strCache>
                <c:ptCount val="1"/>
                <c:pt idx="0">
                  <c:v>Proporção de idosos com Avaliação Multidimensional Rápida em dia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84,1</a:t>
                    </a:r>
                    <a:r>
                      <a:rPr lang="en-US" smtClean="0"/>
                      <a:t>%(69)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91,3</a:t>
                    </a:r>
                    <a:r>
                      <a:rPr lang="en-US" smtClean="0"/>
                      <a:t>%(136)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100,0</a:t>
                    </a:r>
                    <a:r>
                      <a:rPr lang="en-US" smtClean="0"/>
                      <a:t>%(193)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100,0</a:t>
                    </a:r>
                    <a:r>
                      <a:rPr lang="en-US" smtClean="0"/>
                      <a:t>%(295)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800"/>
                </a:pPr>
                <a:endParaRPr lang="pt-BR"/>
              </a:p>
            </c:txPr>
            <c:showVal val="1"/>
          </c:dLbls>
          <c:cat>
            <c:strRef>
              <c:f>Indicadores!$D$8:$G$8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Indicadores!$D$9:$G$9</c:f>
              <c:numCache>
                <c:formatCode>0.0%</c:formatCode>
                <c:ptCount val="4"/>
                <c:pt idx="0">
                  <c:v>0.84146341463414664</c:v>
                </c:pt>
                <c:pt idx="1">
                  <c:v>0.91275167785234901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axId val="64242432"/>
        <c:axId val="73573888"/>
      </c:barChart>
      <c:catAx>
        <c:axId val="64242432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3573888"/>
        <c:crosses val="autoZero"/>
        <c:auto val="1"/>
        <c:lblAlgn val="ctr"/>
        <c:lblOffset val="100"/>
      </c:catAx>
      <c:valAx>
        <c:axId val="73573888"/>
        <c:scaling>
          <c:orientation val="minMax"/>
          <c:max val="1"/>
          <c:min val="0"/>
        </c:scaling>
        <c:delete val="1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crossAx val="64242432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autoTitleDeleted val="1"/>
    <c:plotArea>
      <c:layout>
        <c:manualLayout>
          <c:layoutTarget val="inner"/>
          <c:xMode val="edge"/>
          <c:yMode val="edge"/>
          <c:x val="4.647631937552834E-2"/>
          <c:y val="0.12395138811716513"/>
          <c:w val="0.92464938182904688"/>
          <c:h val="0.70347134277456602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Indicadores!$C$14</c:f>
              <c:strCache>
                <c:ptCount val="1"/>
                <c:pt idx="0">
                  <c:v>Proporção de idosos com exame clínico apropriado em dia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spPr>
              <a:solidFill>
                <a:schemeClr val="tx2">
                  <a:lumMod val="60000"/>
                  <a:lumOff val="40000"/>
                </a:schemeClr>
              </a:solidFill>
              <a:ln w="25400">
                <a:noFill/>
              </a:ln>
              <a:effectLst>
                <a:outerShdw dist="35921" dir="2700000" algn="br">
                  <a:srgbClr val="000000"/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95,1</a:t>
                    </a:r>
                    <a:r>
                      <a:rPr lang="en-US" smtClean="0"/>
                      <a:t>%(78)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97,3</a:t>
                    </a:r>
                    <a:r>
                      <a:rPr lang="en-US" smtClean="0"/>
                      <a:t>%(145)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100,0</a:t>
                    </a:r>
                    <a:r>
                      <a:rPr lang="en-US" smtClean="0"/>
                      <a:t>%(193)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100,0</a:t>
                    </a:r>
                    <a:r>
                      <a:rPr lang="en-US" smtClean="0"/>
                      <a:t>%(295)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800"/>
                </a:pPr>
                <a:endParaRPr lang="pt-BR"/>
              </a:p>
            </c:txPr>
            <c:showVal val="1"/>
          </c:dLbls>
          <c:cat>
            <c:strRef>
              <c:f>Indicadores!$D$13:$G$13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Indicadores!$D$14:$G$14</c:f>
              <c:numCache>
                <c:formatCode>0.0%</c:formatCode>
                <c:ptCount val="4"/>
                <c:pt idx="0">
                  <c:v>0.95121951219512269</c:v>
                </c:pt>
                <c:pt idx="1">
                  <c:v>0.97315436241610764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axId val="64462208"/>
        <c:axId val="64477440"/>
      </c:barChart>
      <c:catAx>
        <c:axId val="6446220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4477440"/>
        <c:crosses val="autoZero"/>
        <c:auto val="1"/>
        <c:lblAlgn val="ctr"/>
        <c:lblOffset val="100"/>
      </c:catAx>
      <c:valAx>
        <c:axId val="64477440"/>
        <c:scaling>
          <c:orientation val="minMax"/>
          <c:max val="1"/>
          <c:min val="0"/>
        </c:scaling>
        <c:delete val="1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crossAx val="64462208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autoTitleDeleted val="1"/>
    <c:plotArea>
      <c:layout>
        <c:manualLayout>
          <c:layoutTarget val="inner"/>
          <c:xMode val="edge"/>
          <c:yMode val="edge"/>
          <c:x val="3.4930264205124927E-2"/>
          <c:y val="0.1266234510816554"/>
          <c:w val="0.93979256435003289"/>
          <c:h val="0.73978508632732665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Indicadores!$C$19</c:f>
              <c:strCache>
                <c:ptCount val="1"/>
                <c:pt idx="0">
                  <c:v>Proporção de idosos hipertensos e/ou diabéticos com solicitação de exames complementares periódicos em dia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84,6</a:t>
                    </a:r>
                    <a:r>
                      <a:rPr lang="en-US" smtClean="0"/>
                      <a:t>%(11)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100,0</a:t>
                    </a:r>
                    <a:r>
                      <a:rPr lang="en-US" smtClean="0"/>
                      <a:t>%(19)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97,6</a:t>
                    </a:r>
                    <a:r>
                      <a:rPr lang="en-US" smtClean="0"/>
                      <a:t>%(81)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100,0</a:t>
                    </a:r>
                    <a:r>
                      <a:rPr lang="en-US" smtClean="0"/>
                      <a:t>%(108)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800"/>
                </a:pPr>
                <a:endParaRPr lang="pt-BR"/>
              </a:p>
            </c:txPr>
            <c:showVal val="1"/>
          </c:dLbls>
          <c:cat>
            <c:strRef>
              <c:f>Indicadores!$D$18:$G$18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Indicadores!$D$19:$G$19</c:f>
              <c:numCache>
                <c:formatCode>0.0%</c:formatCode>
                <c:ptCount val="4"/>
                <c:pt idx="0">
                  <c:v>0.84615384615384703</c:v>
                </c:pt>
                <c:pt idx="1">
                  <c:v>1</c:v>
                </c:pt>
                <c:pt idx="2">
                  <c:v>0.97590361445783225</c:v>
                </c:pt>
                <c:pt idx="3">
                  <c:v>1</c:v>
                </c:pt>
              </c:numCache>
            </c:numRef>
          </c:val>
        </c:ser>
        <c:axId val="73747072"/>
        <c:axId val="73765248"/>
      </c:barChart>
      <c:catAx>
        <c:axId val="73747072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3765248"/>
        <c:crosses val="autoZero"/>
        <c:auto val="1"/>
        <c:lblAlgn val="ctr"/>
        <c:lblOffset val="100"/>
      </c:catAx>
      <c:valAx>
        <c:axId val="73765248"/>
        <c:scaling>
          <c:orientation val="minMax"/>
          <c:max val="1"/>
          <c:min val="0"/>
        </c:scaling>
        <c:delete val="1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crossAx val="73747072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autoTitleDeleted val="1"/>
    <c:plotArea>
      <c:layout>
        <c:manualLayout>
          <c:layoutTarget val="inner"/>
          <c:xMode val="edge"/>
          <c:yMode val="edge"/>
          <c:x val="4.721070433271906E-2"/>
          <c:y val="0.10865454551644992"/>
          <c:w val="0.92326954980288678"/>
          <c:h val="0.71578568367347517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Indicadores!$C$24</c:f>
              <c:strCache>
                <c:ptCount val="1"/>
                <c:pt idx="0">
                  <c:v>Proporção de idosos com prescrição de medicamentos  da Farmácia Popular priorizada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69,5</a:t>
                    </a:r>
                    <a:r>
                      <a:rPr lang="en-US" smtClean="0"/>
                      <a:t>%(57)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79,9</a:t>
                    </a:r>
                    <a:r>
                      <a:rPr lang="en-US" smtClean="0"/>
                      <a:t>%(119)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90,2</a:t>
                    </a:r>
                    <a:r>
                      <a:rPr lang="en-US" smtClean="0"/>
                      <a:t>%(174)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100,0</a:t>
                    </a:r>
                    <a:r>
                      <a:rPr lang="en-US" smtClean="0"/>
                      <a:t>%(295)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800"/>
                </a:pPr>
                <a:endParaRPr lang="pt-BR"/>
              </a:p>
            </c:txPr>
            <c:showVal val="1"/>
          </c:dLbls>
          <c:cat>
            <c:strRef>
              <c:f>Indicadores!$D$23:$G$23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Indicadores!$D$24:$G$24</c:f>
              <c:numCache>
                <c:formatCode>0.0%</c:formatCode>
                <c:ptCount val="4"/>
                <c:pt idx="0">
                  <c:v>0.69512195121951303</c:v>
                </c:pt>
                <c:pt idx="1">
                  <c:v>0.79865771812080599</c:v>
                </c:pt>
                <c:pt idx="2">
                  <c:v>0.9015544041450777</c:v>
                </c:pt>
                <c:pt idx="3">
                  <c:v>1</c:v>
                </c:pt>
              </c:numCache>
            </c:numRef>
          </c:val>
        </c:ser>
        <c:axId val="81544320"/>
        <c:axId val="81546624"/>
      </c:barChart>
      <c:catAx>
        <c:axId val="81544320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1546624"/>
        <c:crosses val="autoZero"/>
        <c:auto val="1"/>
        <c:lblAlgn val="ctr"/>
        <c:lblOffset val="100"/>
      </c:catAx>
      <c:valAx>
        <c:axId val="81546624"/>
        <c:scaling>
          <c:orientation val="minMax"/>
          <c:max val="1"/>
        </c:scaling>
        <c:delete val="1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crossAx val="81544320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autoTitleDeleted val="1"/>
    <c:plotArea>
      <c:layout>
        <c:manualLayout>
          <c:layoutTarget val="inner"/>
          <c:xMode val="edge"/>
          <c:yMode val="edge"/>
          <c:x val="5.8396314035439163E-2"/>
          <c:y val="8.8680693648380007E-2"/>
          <c:w val="0.91208391761213603"/>
          <c:h val="0.76053156801965138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Indicadores!$C$39</c:f>
              <c:strCache>
                <c:ptCount val="1"/>
                <c:pt idx="0">
                  <c:v>Proporção de idosos com verificação da pressão arterial na última consulta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87,8</a:t>
                    </a:r>
                    <a:r>
                      <a:rPr lang="en-US" smtClean="0"/>
                      <a:t>%(72)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93,3</a:t>
                    </a:r>
                    <a:r>
                      <a:rPr lang="en-US" smtClean="0"/>
                      <a:t>%(139)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100,0</a:t>
                    </a:r>
                    <a:r>
                      <a:rPr lang="en-US" smtClean="0"/>
                      <a:t>%(193)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100,0</a:t>
                    </a:r>
                    <a:r>
                      <a:rPr lang="en-US" smtClean="0"/>
                      <a:t>%(295)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800"/>
                </a:pPr>
                <a:endParaRPr lang="pt-BR"/>
              </a:p>
            </c:txPr>
            <c:showVal val="1"/>
          </c:dLbls>
          <c:cat>
            <c:strRef>
              <c:f>Indicadores!$D$38:$G$38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Indicadores!$D$39:$G$39</c:f>
              <c:numCache>
                <c:formatCode>0.0%</c:formatCode>
                <c:ptCount val="4"/>
                <c:pt idx="0">
                  <c:v>0.87804878048780555</c:v>
                </c:pt>
                <c:pt idx="1">
                  <c:v>0.93288590604026844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axId val="83771776"/>
        <c:axId val="83784064"/>
      </c:barChart>
      <c:catAx>
        <c:axId val="8377177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3784064"/>
        <c:crosses val="autoZero"/>
        <c:auto val="1"/>
        <c:lblAlgn val="ctr"/>
        <c:lblOffset val="100"/>
      </c:catAx>
      <c:valAx>
        <c:axId val="83784064"/>
        <c:scaling>
          <c:orientation val="minMax"/>
          <c:max val="1"/>
          <c:min val="0"/>
        </c:scaling>
        <c:delete val="1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crossAx val="83771776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autoTitleDeleted val="1"/>
    <c:plotArea>
      <c:layout>
        <c:manualLayout>
          <c:layoutTarget val="inner"/>
          <c:xMode val="edge"/>
          <c:yMode val="edge"/>
          <c:x val="4.667077069505432E-2"/>
          <c:y val="0.10928802644424272"/>
          <c:w val="0.90712252671347737"/>
          <c:h val="0.7483910720504493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Indicadores!$C$44</c:f>
              <c:strCache>
                <c:ptCount val="1"/>
                <c:pt idx="0">
                  <c:v>Proporção de idosos hipertensos rastreados para diabetes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71,4</a:t>
                    </a:r>
                    <a:r>
                      <a:rPr lang="en-US" smtClean="0"/>
                      <a:t>%(30)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80,0</a:t>
                    </a:r>
                    <a:r>
                      <a:rPr lang="en-US" smtClean="0"/>
                      <a:t>%(48)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92,5</a:t>
                    </a:r>
                    <a:r>
                      <a:rPr lang="en-US" smtClean="0"/>
                      <a:t>%(62)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100,0</a:t>
                    </a:r>
                    <a:r>
                      <a:rPr lang="en-US" smtClean="0"/>
                      <a:t>%(88)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800"/>
                </a:pPr>
                <a:endParaRPr lang="pt-BR"/>
              </a:p>
            </c:txPr>
            <c:showVal val="1"/>
          </c:dLbls>
          <c:cat>
            <c:strRef>
              <c:f>Indicadores!$D$43:$G$43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Indicadores!$D$44:$G$44</c:f>
              <c:numCache>
                <c:formatCode>0.0%</c:formatCode>
                <c:ptCount val="4"/>
                <c:pt idx="0">
                  <c:v>0.71428571428571463</c:v>
                </c:pt>
                <c:pt idx="1">
                  <c:v>0.8</c:v>
                </c:pt>
                <c:pt idx="2">
                  <c:v>0.92537313432835822</c:v>
                </c:pt>
                <c:pt idx="3">
                  <c:v>1</c:v>
                </c:pt>
              </c:numCache>
            </c:numRef>
          </c:val>
        </c:ser>
        <c:axId val="88191744"/>
        <c:axId val="88207360"/>
      </c:barChart>
      <c:catAx>
        <c:axId val="8819174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8207360"/>
        <c:crosses val="autoZero"/>
        <c:auto val="1"/>
        <c:lblAlgn val="ctr"/>
        <c:lblOffset val="100"/>
      </c:catAx>
      <c:valAx>
        <c:axId val="88207360"/>
        <c:scaling>
          <c:orientation val="minMax"/>
          <c:max val="1"/>
        </c:scaling>
        <c:delete val="1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crossAx val="88191744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autoTitleDeleted val="1"/>
    <c:plotArea>
      <c:layout>
        <c:manualLayout>
          <c:layoutTarget val="inner"/>
          <c:xMode val="edge"/>
          <c:yMode val="edge"/>
          <c:x val="4.8717812317817084E-2"/>
          <c:y val="0.14706254607725117"/>
          <c:w val="0.92600501635145294"/>
          <c:h val="0.68713079873456706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Indicadores!$C$49</c:f>
              <c:strCache>
                <c:ptCount val="1"/>
                <c:pt idx="0">
                  <c:v>Proporção de idosos com avaliação da necessidade de atendimento odontológico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96,3</a:t>
                    </a:r>
                    <a:r>
                      <a:rPr lang="en-US" smtClean="0"/>
                      <a:t>%(79)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98,0</a:t>
                    </a:r>
                    <a:r>
                      <a:rPr lang="en-US" smtClean="0"/>
                      <a:t>%(146)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99,5</a:t>
                    </a:r>
                    <a:r>
                      <a:rPr lang="en-US" smtClean="0"/>
                      <a:t>%(192)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100,0</a:t>
                    </a:r>
                    <a:r>
                      <a:rPr lang="en-US" smtClean="0"/>
                      <a:t>%(295)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800"/>
                </a:pPr>
                <a:endParaRPr lang="pt-BR"/>
              </a:p>
            </c:txPr>
            <c:showVal val="1"/>
          </c:dLbls>
          <c:cat>
            <c:strRef>
              <c:f>Indicadores!$D$48:$G$48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Indicadores!$D$49:$G$49</c:f>
              <c:numCache>
                <c:formatCode>0.0%</c:formatCode>
                <c:ptCount val="4"/>
                <c:pt idx="0">
                  <c:v>0.96341463414634143</c:v>
                </c:pt>
                <c:pt idx="1">
                  <c:v>0.97986577181208068</c:v>
                </c:pt>
                <c:pt idx="2">
                  <c:v>0.99481865284974091</c:v>
                </c:pt>
                <c:pt idx="3">
                  <c:v>1</c:v>
                </c:pt>
              </c:numCache>
            </c:numRef>
          </c:val>
        </c:ser>
        <c:axId val="83764736"/>
        <c:axId val="83786368"/>
      </c:barChart>
      <c:catAx>
        <c:axId val="8376473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3786368"/>
        <c:crosses val="autoZero"/>
        <c:auto val="1"/>
        <c:lblAlgn val="ctr"/>
        <c:lblOffset val="100"/>
      </c:catAx>
      <c:valAx>
        <c:axId val="83786368"/>
        <c:scaling>
          <c:orientation val="minMax"/>
          <c:max val="1"/>
          <c:min val="0"/>
        </c:scaling>
        <c:delete val="1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crossAx val="83764736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autoTitleDeleted val="1"/>
    <c:plotArea>
      <c:layout>
        <c:manualLayout>
          <c:layoutTarget val="inner"/>
          <c:xMode val="edge"/>
          <c:yMode val="edge"/>
          <c:x val="4.4360435565480902E-2"/>
          <c:y val="8.4831313856198853E-2"/>
          <c:w val="0.93022587800921153"/>
          <c:h val="0.74405294749636008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Indicadores!$C$54</c:f>
              <c:strCache>
                <c:ptCount val="1"/>
                <c:pt idx="0">
                  <c:v>Proporção de idosos com primeira consulta odontológica programática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58,5</a:t>
                    </a:r>
                    <a:r>
                      <a:rPr lang="en-US" smtClean="0"/>
                      <a:t>%(48)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75,2</a:t>
                    </a:r>
                    <a:r>
                      <a:rPr lang="en-US" smtClean="0"/>
                      <a:t>%(112)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83,9</a:t>
                    </a:r>
                    <a:r>
                      <a:rPr lang="en-US" smtClean="0"/>
                      <a:t>%(162)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100,0</a:t>
                    </a:r>
                    <a:r>
                      <a:rPr lang="en-US" smtClean="0"/>
                      <a:t>%(295)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800"/>
                </a:pPr>
                <a:endParaRPr lang="pt-BR"/>
              </a:p>
            </c:txPr>
            <c:showVal val="1"/>
          </c:dLbls>
          <c:cat>
            <c:strRef>
              <c:f>Indicadores!$D$53:$G$53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Indicadores!$D$54:$G$54</c:f>
              <c:numCache>
                <c:formatCode>0.0%</c:formatCode>
                <c:ptCount val="4"/>
                <c:pt idx="0">
                  <c:v>0.58536585365853722</c:v>
                </c:pt>
                <c:pt idx="1">
                  <c:v>0.7516778523489952</c:v>
                </c:pt>
                <c:pt idx="2">
                  <c:v>0.8393782383419689</c:v>
                </c:pt>
                <c:pt idx="3">
                  <c:v>1</c:v>
                </c:pt>
              </c:numCache>
            </c:numRef>
          </c:val>
        </c:ser>
        <c:axId val="93247744"/>
        <c:axId val="93654016"/>
      </c:barChart>
      <c:catAx>
        <c:axId val="9324774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3654016"/>
        <c:crosses val="autoZero"/>
        <c:auto val="1"/>
        <c:lblAlgn val="ctr"/>
        <c:lblOffset val="100"/>
      </c:catAx>
      <c:valAx>
        <c:axId val="93654016"/>
        <c:scaling>
          <c:orientation val="minMax"/>
          <c:max val="1"/>
        </c:scaling>
        <c:delete val="1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crossAx val="93247744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7DBA4F5-C639-4847-83F5-DA0FECBFF732}" type="datetimeFigureOut">
              <a:rPr lang="pt-BR"/>
              <a:pPr>
                <a:defRPr/>
              </a:pPr>
              <a:t>14/09/2015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E93880E7-A24A-4CD9-8B43-738C30CD4A0A}" type="slidenum">
              <a:rPr lang="pt-BR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FB7CCC1-A75E-4F09-A25F-09CCEE93BAFC}" type="datetimeFigureOut">
              <a:rPr lang="pt-BR"/>
              <a:pPr>
                <a:defRPr/>
              </a:pPr>
              <a:t>14/09/2015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68520595-A808-4A55-8E0C-A0EB8F61447D}" type="slidenum">
              <a:rPr lang="pt-BR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512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C48E4A9-91A1-4E72-8FA7-76A0102189FC}" type="slidenum">
              <a:rPr lang="pt-BR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2A9A6-0753-45E6-BFAE-976A1B946F1B}" type="datetimeFigureOut">
              <a:rPr lang="pt-BR"/>
              <a:pPr>
                <a:defRPr/>
              </a:pPr>
              <a:t>14/09/2015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9EC207-D4B1-4307-BB56-9D8E87826248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C2760-7AE7-4327-BD91-D7767DE96642}" type="datetimeFigureOut">
              <a:rPr lang="pt-BR"/>
              <a:pPr>
                <a:defRPr/>
              </a:pPr>
              <a:t>14/09/2015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B0F988-4C49-42D1-A122-AB7E8C493C20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258A8-41E2-4099-9CA9-E3A40BCB9D30}" type="datetimeFigureOut">
              <a:rPr lang="pt-BR"/>
              <a:pPr>
                <a:defRPr/>
              </a:pPr>
              <a:t>14/09/2015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700123-D9A4-4DB5-99DC-C30D7F7EC278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E5DEC-8647-47A5-83C6-601159A0C37E}" type="datetimeFigureOut">
              <a:rPr lang="pt-BR"/>
              <a:pPr>
                <a:defRPr/>
              </a:pPr>
              <a:t>14/09/2015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9FB6D3-AD1D-467A-B73F-E353FC3B6973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510CC-27D4-4584-AD2A-BB6D03D034B9}" type="datetimeFigureOut">
              <a:rPr lang="pt-BR"/>
              <a:pPr>
                <a:defRPr/>
              </a:pPr>
              <a:t>14/09/2015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BB1B2D-5FE7-470E-A3B6-3C2F8FE4952A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43B26-69D7-45E5-BC67-AEC492706796}" type="datetimeFigureOut">
              <a:rPr lang="pt-BR"/>
              <a:pPr>
                <a:defRPr/>
              </a:pPr>
              <a:t>14/09/2015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C00EA4-7573-4E42-BDBF-E944D7EDF965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2CE05-BC7C-43F4-9F28-A2557E365CF3}" type="datetimeFigureOut">
              <a:rPr lang="pt-BR"/>
              <a:pPr>
                <a:defRPr/>
              </a:pPr>
              <a:t>14/09/2015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BBD2FB-24AD-4EAF-809E-0E2993C9257D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4B2DA-07F4-42CC-973D-0E17379924D3}" type="datetimeFigureOut">
              <a:rPr lang="pt-BR"/>
              <a:pPr>
                <a:defRPr/>
              </a:pPr>
              <a:t>14/09/2015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E246EC-E2B7-43D2-AE8C-838FE5FAD377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29AE5-A30F-43C9-947F-9C256C314779}" type="datetimeFigureOut">
              <a:rPr lang="pt-BR"/>
              <a:pPr>
                <a:defRPr/>
              </a:pPr>
              <a:t>14/09/2015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945265-F627-4BD8-AC58-A517477D24B5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1B553-11ED-407B-889B-8AA3DD55F275}" type="datetimeFigureOut">
              <a:rPr lang="pt-BR"/>
              <a:pPr>
                <a:defRPr/>
              </a:pPr>
              <a:t>14/09/2015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BBE414-C805-4F8F-A33F-B885BCBE6116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37D2D-ECFC-4C92-BA4A-5516E7C31330}" type="datetimeFigureOut">
              <a:rPr lang="pt-BR"/>
              <a:pPr>
                <a:defRPr/>
              </a:pPr>
              <a:t>14/09/2015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DB8E49-300B-45EC-A1EB-4D27B72ACF89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CD8DA95-90B9-4766-94C8-9B11FD642C6E}" type="datetimeFigureOut">
              <a:rPr lang="pt-BR"/>
              <a:pPr>
                <a:defRPr/>
              </a:pPr>
              <a:t>14/09/2015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3AECD5C0-90D9-4D8A-A987-D3D12A1775F2}" type="slidenum">
              <a:rPr lang="pt-BR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who.int/chp/knowledge/publications/icccportuguese.pdf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/>
          <p:cNvSpPr>
            <a:spLocks noGrp="1"/>
          </p:cNvSpPr>
          <p:nvPr>
            <p:ph type="ctrTitle"/>
          </p:nvPr>
        </p:nvSpPr>
        <p:spPr>
          <a:xfrm>
            <a:off x="428596" y="357166"/>
            <a:ext cx="8358246" cy="1470025"/>
          </a:xfrm>
        </p:spPr>
        <p:txBody>
          <a:bodyPr/>
          <a:lstStyle/>
          <a:p>
            <a:r>
              <a:rPr lang="pt-BR" sz="1600" b="1" dirty="0" smtClean="0">
                <a:latin typeface="Arial" charset="0"/>
                <a:cs typeface="Arial" charset="0"/>
              </a:rPr>
              <a:t/>
            </a:r>
            <a:br>
              <a:rPr lang="pt-BR" sz="1600" b="1" dirty="0" smtClean="0">
                <a:latin typeface="Arial" charset="0"/>
                <a:cs typeface="Arial" charset="0"/>
              </a:rPr>
            </a:br>
            <a:r>
              <a:rPr lang="pt-BR" sz="1600" b="1" dirty="0" smtClean="0">
                <a:latin typeface="Arial" charset="0"/>
                <a:cs typeface="Arial" charset="0"/>
              </a:rPr>
              <a:t/>
            </a:r>
            <a:br>
              <a:rPr lang="pt-BR" sz="1600" b="1" dirty="0" smtClean="0">
                <a:latin typeface="Arial" charset="0"/>
                <a:cs typeface="Arial" charset="0"/>
              </a:rPr>
            </a:br>
            <a:r>
              <a:rPr lang="pt-BR" sz="1600" b="1" dirty="0" smtClean="0">
                <a:latin typeface="Arial" charset="0"/>
                <a:cs typeface="Arial" charset="0"/>
              </a:rPr>
              <a:t/>
            </a:r>
            <a:br>
              <a:rPr lang="pt-BR" sz="1600" b="1" dirty="0" smtClean="0">
                <a:latin typeface="Arial" charset="0"/>
                <a:cs typeface="Arial" charset="0"/>
              </a:rPr>
            </a:br>
            <a:r>
              <a:rPr lang="pt-BR" sz="1600" b="1" dirty="0" smtClean="0">
                <a:latin typeface="Arial" charset="0"/>
                <a:cs typeface="Arial" charset="0"/>
              </a:rPr>
              <a:t/>
            </a:r>
            <a:br>
              <a:rPr lang="pt-BR" sz="1600" b="1" dirty="0" smtClean="0">
                <a:latin typeface="Arial" charset="0"/>
                <a:cs typeface="Arial" charset="0"/>
              </a:rPr>
            </a:br>
            <a:r>
              <a:rPr lang="pt-BR" sz="1600" b="1" dirty="0" smtClean="0">
                <a:latin typeface="Arial" charset="0"/>
                <a:cs typeface="Arial" charset="0"/>
              </a:rPr>
              <a:t>UNIVERSIDADE </a:t>
            </a:r>
            <a:r>
              <a:rPr lang="pt-BR" sz="1600" b="1" dirty="0" smtClean="0">
                <a:latin typeface="Arial" charset="0"/>
                <a:cs typeface="Arial" charset="0"/>
              </a:rPr>
              <a:t>ABERTA DO SUS</a:t>
            </a:r>
            <a:r>
              <a:rPr lang="pt-BR" sz="1600" dirty="0" smtClean="0">
                <a:latin typeface="Arial" charset="0"/>
                <a:cs typeface="Arial" charset="0"/>
              </a:rPr>
              <a:t/>
            </a:r>
            <a:br>
              <a:rPr lang="pt-BR" sz="1600" dirty="0" smtClean="0">
                <a:latin typeface="Arial" charset="0"/>
                <a:cs typeface="Arial" charset="0"/>
              </a:rPr>
            </a:br>
            <a:r>
              <a:rPr lang="pt-BR" sz="1600" b="1" dirty="0" smtClean="0">
                <a:latin typeface="Arial" charset="0"/>
                <a:cs typeface="Arial" charset="0"/>
              </a:rPr>
              <a:t>UNIVERSIDADE FEDERAL DE PELOTAS</a:t>
            </a:r>
            <a:r>
              <a:rPr lang="pt-BR" sz="1600" dirty="0" smtClean="0">
                <a:latin typeface="Arial" charset="0"/>
                <a:cs typeface="Arial" charset="0"/>
              </a:rPr>
              <a:t/>
            </a:r>
            <a:br>
              <a:rPr lang="pt-BR" sz="1600" dirty="0" smtClean="0">
                <a:latin typeface="Arial" charset="0"/>
                <a:cs typeface="Arial" charset="0"/>
              </a:rPr>
            </a:br>
            <a:r>
              <a:rPr lang="pt-BR" sz="1600" b="1" dirty="0" smtClean="0">
                <a:latin typeface="Arial" charset="0"/>
                <a:cs typeface="Arial" charset="0"/>
              </a:rPr>
              <a:t>Especialização em Saúde da Família</a:t>
            </a:r>
            <a:r>
              <a:rPr lang="pt-BR" sz="1600" dirty="0" smtClean="0">
                <a:latin typeface="Arial" charset="0"/>
                <a:cs typeface="Arial" charset="0"/>
              </a:rPr>
              <a:t/>
            </a:r>
            <a:br>
              <a:rPr lang="pt-BR" sz="1600" dirty="0" smtClean="0">
                <a:latin typeface="Arial" charset="0"/>
                <a:cs typeface="Arial" charset="0"/>
              </a:rPr>
            </a:br>
            <a:r>
              <a:rPr lang="pt-BR" sz="1600" b="1" dirty="0" smtClean="0">
                <a:latin typeface="Arial" charset="0"/>
                <a:cs typeface="Arial" charset="0"/>
              </a:rPr>
              <a:t>Modalidade a Distância</a:t>
            </a:r>
            <a:r>
              <a:rPr lang="pt-BR" sz="1600" dirty="0" smtClean="0">
                <a:latin typeface="Arial" charset="0"/>
                <a:cs typeface="Arial" charset="0"/>
              </a:rPr>
              <a:t/>
            </a:r>
            <a:br>
              <a:rPr lang="pt-BR" sz="1600" dirty="0" smtClean="0">
                <a:latin typeface="Arial" charset="0"/>
                <a:cs typeface="Arial" charset="0"/>
              </a:rPr>
            </a:br>
            <a:r>
              <a:rPr lang="pt-BR" sz="1600" b="1" dirty="0" smtClean="0">
                <a:latin typeface="Arial" charset="0"/>
                <a:cs typeface="Arial" charset="0"/>
              </a:rPr>
              <a:t>Turma 8</a:t>
            </a:r>
            <a:r>
              <a:rPr lang="pt-BR" sz="1600" dirty="0" smtClean="0">
                <a:latin typeface="Arial" charset="0"/>
                <a:cs typeface="Arial" charset="0"/>
              </a:rPr>
              <a:t/>
            </a:r>
            <a:br>
              <a:rPr lang="pt-BR" sz="1600" dirty="0" smtClean="0">
                <a:latin typeface="Arial" charset="0"/>
                <a:cs typeface="Arial" charset="0"/>
              </a:rPr>
            </a:br>
            <a:r>
              <a:rPr lang="pt-BR" sz="3600" dirty="0" smtClean="0"/>
              <a:t> </a:t>
            </a:r>
            <a:br>
              <a:rPr lang="pt-BR" sz="3600" dirty="0" smtClean="0"/>
            </a:br>
            <a:endParaRPr lang="pt-BR" sz="3600" dirty="0" smtClean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85720" y="2708274"/>
            <a:ext cx="8215370" cy="3649683"/>
          </a:xfrm>
        </p:spPr>
        <p:txBody>
          <a:bodyPr rtlCol="0">
            <a:normAutofit fontScale="2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11200" b="1" dirty="0">
                <a:solidFill>
                  <a:srgbClr val="FF0000"/>
                </a:solidFill>
              </a:rPr>
              <a:t>Melhoria da </a:t>
            </a:r>
            <a:r>
              <a:rPr lang="pt-BR" sz="11200" b="1" dirty="0" smtClean="0">
                <a:solidFill>
                  <a:srgbClr val="FF0000"/>
                </a:solidFill>
              </a:rPr>
              <a:t>Atenção </a:t>
            </a:r>
            <a:r>
              <a:rPr lang="pt-BR" sz="11200" b="1" dirty="0" smtClean="0">
                <a:solidFill>
                  <a:srgbClr val="FF0000"/>
                </a:solidFill>
              </a:rPr>
              <a:t>à </a:t>
            </a:r>
            <a:r>
              <a:rPr lang="pt-BR" sz="11200" b="1" dirty="0" smtClean="0">
                <a:solidFill>
                  <a:srgbClr val="FF0000"/>
                </a:solidFill>
              </a:rPr>
              <a:t>Saúde </a:t>
            </a:r>
            <a:r>
              <a:rPr lang="pt-BR" sz="11200" b="1" dirty="0" smtClean="0">
                <a:solidFill>
                  <a:srgbClr val="FF0000"/>
                </a:solidFill>
              </a:rPr>
              <a:t>dos </a:t>
            </a:r>
            <a:r>
              <a:rPr lang="pt-BR" sz="11200" b="1" dirty="0" smtClean="0">
                <a:solidFill>
                  <a:srgbClr val="FF0000"/>
                </a:solidFill>
              </a:rPr>
              <a:t>Idosos na UBS Vertente I, </a:t>
            </a:r>
            <a:r>
              <a:rPr lang="pt-BR" sz="11200" b="1" dirty="0" err="1">
                <a:solidFill>
                  <a:srgbClr val="FF0000"/>
                </a:solidFill>
              </a:rPr>
              <a:t>Assú</a:t>
            </a:r>
            <a:r>
              <a:rPr lang="pt-BR" sz="11200" b="1" dirty="0">
                <a:solidFill>
                  <a:srgbClr val="FF0000"/>
                </a:solidFill>
              </a:rPr>
              <a:t> </a:t>
            </a:r>
            <a:r>
              <a:rPr lang="pt-BR" sz="11200" b="1" dirty="0" smtClean="0">
                <a:solidFill>
                  <a:srgbClr val="FF0000"/>
                </a:solidFill>
              </a:rPr>
              <a:t>/RN</a:t>
            </a:r>
            <a:endParaRPr lang="pt-BR" sz="11200" b="1" dirty="0" smtClean="0">
              <a:solidFill>
                <a:srgbClr val="FF000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t-BR" sz="11200" b="1" dirty="0" smtClean="0">
              <a:solidFill>
                <a:srgbClr val="FF000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t-BR" sz="11200" b="1" dirty="0" smtClean="0">
              <a:solidFill>
                <a:srgbClr val="FF000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t-BR" sz="11200" b="1" dirty="0" smtClean="0">
              <a:solidFill>
                <a:srgbClr val="FF000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9600" b="1" dirty="0" smtClean="0">
                <a:solidFill>
                  <a:schemeClr val="tx1"/>
                </a:solidFill>
              </a:rPr>
              <a:t>Especializanda: Virtudes </a:t>
            </a:r>
            <a:r>
              <a:rPr lang="pt-BR" sz="9600" b="1" dirty="0" smtClean="0">
                <a:solidFill>
                  <a:schemeClr val="tx1"/>
                </a:solidFill>
              </a:rPr>
              <a:t>Teresa Carrión Salazar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8000" b="1" dirty="0" smtClean="0">
                <a:solidFill>
                  <a:schemeClr val="tx1"/>
                </a:solidFill>
              </a:rPr>
              <a:t>Orientadora: </a:t>
            </a:r>
            <a:r>
              <a:rPr lang="pt-BR" sz="8000" dirty="0" smtClean="0">
                <a:solidFill>
                  <a:schemeClr val="tx1"/>
                </a:solidFill>
              </a:rPr>
              <a:t>Patrícia Germânia Da </a:t>
            </a:r>
            <a:r>
              <a:rPr lang="pt-BR" sz="8000" dirty="0" smtClean="0">
                <a:solidFill>
                  <a:schemeClr val="tx1"/>
                </a:solidFill>
              </a:rPr>
              <a:t>Silva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8000" b="1" dirty="0" smtClean="0">
                <a:solidFill>
                  <a:schemeClr val="tx1"/>
                </a:solidFill>
              </a:rPr>
              <a:t>Co-orientadora: </a:t>
            </a:r>
            <a:r>
              <a:rPr lang="pt-BR" sz="8000" dirty="0" smtClean="0">
                <a:solidFill>
                  <a:schemeClr val="tx1"/>
                </a:solidFill>
              </a:rPr>
              <a:t>Niviane Genz</a:t>
            </a:r>
            <a:endParaRPr lang="pt-BR" sz="8000" dirty="0" smtClean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t-BR" sz="9600" b="1" dirty="0" smtClean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7200" b="1" dirty="0">
                <a:solidFill>
                  <a:schemeClr val="tx1"/>
                </a:solidFill>
              </a:rPr>
              <a:t>Pelotas, 2015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t-BR" sz="9600" b="1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7200" dirty="0"/>
              <a:t> 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t-BR" sz="8000" b="1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t-BR" sz="8000" b="1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t-BR" sz="8000" b="1" dirty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t-BR" sz="8000" b="1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t-BR" sz="8000" b="1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8000" b="1" dirty="0" smtClean="0"/>
              <a:t> 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8000" dirty="0" smtClean="0"/>
              <a:t> 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8000" dirty="0" smtClean="0"/>
              <a:t> 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8000" b="1" dirty="0" smtClean="0"/>
              <a:t> 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8000" b="1" dirty="0"/>
              <a:t/>
            </a:r>
            <a:br>
              <a:rPr lang="pt-BR" sz="8000" b="1" dirty="0"/>
            </a:br>
            <a:endParaRPr lang="pt-BR" sz="8000" b="1" dirty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t-BR" dirty="0"/>
          </a:p>
        </p:txBody>
      </p:sp>
      <p:pic>
        <p:nvPicPr>
          <p:cNvPr id="4100" name="Imagem 3"/>
          <p:cNvPicPr>
            <a:picLocks noChangeAspect="1" noChangeArrowheads="1"/>
          </p:cNvPicPr>
          <p:nvPr/>
        </p:nvPicPr>
        <p:blipFill>
          <a:blip r:embed="rId3"/>
          <a:srcRect l="19225" t="18695" r="19223" b="18871"/>
          <a:stretch>
            <a:fillRect/>
          </a:stretch>
        </p:blipFill>
        <p:spPr bwMode="auto">
          <a:xfrm>
            <a:off x="714348" y="226709"/>
            <a:ext cx="1357322" cy="1243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29454" y="428604"/>
            <a:ext cx="183505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85582" y="5572140"/>
            <a:ext cx="2415574" cy="960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10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>
                <a:solidFill>
                  <a:srgbClr val="FF0000"/>
                </a:solidFill>
              </a:rPr>
              <a:t>Metas e resultados</a:t>
            </a:r>
            <a:br>
              <a:rPr lang="pt-BR" dirty="0" smtClean="0">
                <a:solidFill>
                  <a:srgbClr val="FF0000"/>
                </a:solidFill>
              </a:rPr>
            </a:br>
            <a:endParaRPr lang="pt-BR" dirty="0">
              <a:solidFill>
                <a:srgbClr val="FF0000"/>
              </a:solidFill>
            </a:endParaRPr>
          </a:p>
        </p:txBody>
      </p:sp>
      <p:pic>
        <p:nvPicPr>
          <p:cNvPr id="14339" name="Espaço Reservado para Conteúdo 1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 rot="20530493">
            <a:off x="263525" y="4516438"/>
            <a:ext cx="2746375" cy="1546225"/>
          </a:xfrm>
        </p:spPr>
      </p:pic>
      <p:pic>
        <p:nvPicPr>
          <p:cNvPr id="14340" name="Imagem 1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50406">
            <a:off x="6407150" y="1530350"/>
            <a:ext cx="2555875" cy="191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Imagem 1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36888" y="1001713"/>
            <a:ext cx="3168650" cy="316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Espaço Reservado para Conteúdo 18"/>
          <p:cNvPicPr>
            <a:picLocks noGrp="1" noChangeAspect="1"/>
          </p:cNvPicPr>
          <p:nvPr>
            <p:ph sz="half" idx="1"/>
          </p:nvPr>
        </p:nvPicPr>
        <p:blipFill>
          <a:blip r:embed="rId5"/>
          <a:srcRect/>
          <a:stretch>
            <a:fillRect/>
          </a:stretch>
        </p:blipFill>
        <p:spPr>
          <a:xfrm rot="20263795">
            <a:off x="6602413" y="4017963"/>
            <a:ext cx="1908175" cy="2543175"/>
          </a:xfrm>
        </p:spPr>
      </p:pic>
      <p:pic>
        <p:nvPicPr>
          <p:cNvPr id="14343" name="Espaço Reservado para Conteúdo 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70250" y="4511675"/>
            <a:ext cx="2703513" cy="202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Imagem 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704693">
            <a:off x="230188" y="1552575"/>
            <a:ext cx="2571750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ítulo 1"/>
          <p:cNvSpPr>
            <a:spLocks noGrp="1"/>
          </p:cNvSpPr>
          <p:nvPr>
            <p:ph type="title"/>
          </p:nvPr>
        </p:nvSpPr>
        <p:spPr>
          <a:xfrm>
            <a:off x="971550" y="1628775"/>
            <a:ext cx="8172450" cy="431800"/>
          </a:xfrm>
        </p:spPr>
        <p:txBody>
          <a:bodyPr/>
          <a:lstStyle/>
          <a:p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800" dirty="0" smtClean="0">
                <a:solidFill>
                  <a:schemeClr val="tx2"/>
                </a:solidFill>
              </a:rPr>
              <a:t>Meta 1.1: Ampliar a cobertura de atenção à saúde do idoso da área da unidade de saúde para 85%.</a:t>
            </a:r>
            <a:br>
              <a:rPr lang="pt-BR" sz="2800" dirty="0" smtClean="0">
                <a:solidFill>
                  <a:schemeClr val="tx2"/>
                </a:solidFill>
              </a:rPr>
            </a:b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 smtClean="0"/>
              <a:t> </a:t>
            </a:r>
            <a:br>
              <a:rPr lang="pt-BR" sz="2400" dirty="0" smtClean="0"/>
            </a:b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 smtClean="0"/>
              <a:t/>
            </a:r>
            <a:br>
              <a:rPr lang="pt-BR" sz="2400" dirty="0" smtClean="0"/>
            </a:br>
            <a:endParaRPr lang="pt-BR" sz="2400" dirty="0" smtClean="0"/>
          </a:p>
        </p:txBody>
      </p:sp>
      <p:sp>
        <p:nvSpPr>
          <p:cNvPr id="15363" name="Retângulo 2"/>
          <p:cNvSpPr>
            <a:spLocks noChangeArrowheads="1"/>
          </p:cNvSpPr>
          <p:nvPr/>
        </p:nvSpPr>
        <p:spPr bwMode="auto">
          <a:xfrm>
            <a:off x="571472" y="5373688"/>
            <a:ext cx="807249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pt-BR" dirty="0" smtClean="0"/>
              <a:t>Figura </a:t>
            </a:r>
            <a:r>
              <a:rPr lang="pt-BR" dirty="0" smtClean="0"/>
              <a:t>1 – Cobertura do programa de atenção à saúde do idoso na unidade de saúde Vertente 1, </a:t>
            </a:r>
            <a:r>
              <a:rPr lang="pt-BR" dirty="0" err="1" smtClean="0"/>
              <a:t>Assú</a:t>
            </a:r>
            <a:r>
              <a:rPr lang="pt-BR" dirty="0" smtClean="0"/>
              <a:t>, RN, 2015.</a:t>
            </a:r>
          </a:p>
          <a:p>
            <a:pPr eaLnBrk="1" hangingPunct="1"/>
            <a:endParaRPr lang="pt-BR" dirty="0"/>
          </a:p>
        </p:txBody>
      </p:sp>
      <p:graphicFrame>
        <p:nvGraphicFramePr>
          <p:cNvPr id="6" name="Gráfico 5"/>
          <p:cNvGraphicFramePr/>
          <p:nvPr/>
        </p:nvGraphicFramePr>
        <p:xfrm>
          <a:off x="714348" y="1785926"/>
          <a:ext cx="7858180" cy="33804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ítulo 1"/>
          <p:cNvSpPr>
            <a:spLocks noGrp="1"/>
          </p:cNvSpPr>
          <p:nvPr>
            <p:ph type="title"/>
          </p:nvPr>
        </p:nvSpPr>
        <p:spPr>
          <a:xfrm>
            <a:off x="323850" y="1052513"/>
            <a:ext cx="8229600" cy="1143000"/>
          </a:xfrm>
        </p:spPr>
        <p:txBody>
          <a:bodyPr/>
          <a:lstStyle/>
          <a:p>
            <a:r>
              <a:rPr lang="pt-BR" sz="2800" b="1" dirty="0" smtClean="0">
                <a:solidFill>
                  <a:schemeClr val="tx2"/>
                </a:solidFill>
              </a:rPr>
              <a:t>Meta </a:t>
            </a:r>
            <a:r>
              <a:rPr lang="pt-BR" sz="2800" b="1" dirty="0" smtClean="0">
                <a:solidFill>
                  <a:schemeClr val="tx2"/>
                </a:solidFill>
              </a:rPr>
              <a:t>2.1: </a:t>
            </a:r>
            <a:r>
              <a:rPr lang="pt-BR" sz="2800" dirty="0" smtClean="0">
                <a:solidFill>
                  <a:schemeClr val="tx2"/>
                </a:solidFill>
              </a:rPr>
              <a:t>Realizar </a:t>
            </a:r>
            <a:r>
              <a:rPr lang="pt-BR" sz="2800" dirty="0" smtClean="0">
                <a:solidFill>
                  <a:schemeClr val="tx2"/>
                </a:solidFill>
              </a:rPr>
              <a:t>Avaliação Multidimensional Rápida de 100% dos idosos da área de abrangência </a:t>
            </a: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 smtClean="0"/>
              <a:t> </a:t>
            </a:r>
            <a:br>
              <a:rPr lang="pt-BR" sz="2400" dirty="0" smtClean="0"/>
            </a:br>
            <a:endParaRPr lang="pt-BR" sz="2400" dirty="0" smtClean="0"/>
          </a:p>
        </p:txBody>
      </p:sp>
      <p:sp>
        <p:nvSpPr>
          <p:cNvPr id="16387" name="Retângulo 3"/>
          <p:cNvSpPr>
            <a:spLocks noChangeArrowheads="1"/>
          </p:cNvSpPr>
          <p:nvPr/>
        </p:nvSpPr>
        <p:spPr bwMode="auto">
          <a:xfrm>
            <a:off x="500034" y="5286388"/>
            <a:ext cx="800105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/>
            <a:r>
              <a:rPr lang="pt-BR" dirty="0" smtClean="0"/>
              <a:t>Figura </a:t>
            </a:r>
            <a:r>
              <a:rPr lang="pt-BR" dirty="0" smtClean="0"/>
              <a:t>2 – Proporção de idosos com Avaliação Multidimensional Rápida em dia na UBS Vertente I, </a:t>
            </a:r>
            <a:r>
              <a:rPr lang="pt-BR" dirty="0" err="1" smtClean="0"/>
              <a:t>Assú</a:t>
            </a:r>
            <a:r>
              <a:rPr lang="pt-BR" dirty="0" smtClean="0"/>
              <a:t>, RN, 2015.</a:t>
            </a:r>
          </a:p>
          <a:p>
            <a:pPr eaLnBrk="1" hangingPunct="1"/>
            <a:endParaRPr lang="pt-BR" dirty="0"/>
          </a:p>
        </p:txBody>
      </p:sp>
      <p:graphicFrame>
        <p:nvGraphicFramePr>
          <p:cNvPr id="5" name="Gráfico 4"/>
          <p:cNvGraphicFramePr/>
          <p:nvPr/>
        </p:nvGraphicFramePr>
        <p:xfrm>
          <a:off x="500034" y="1643050"/>
          <a:ext cx="7858180" cy="3500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1"/>
          <p:cNvSpPr>
            <a:spLocks noGrp="1"/>
          </p:cNvSpPr>
          <p:nvPr>
            <p:ph type="title"/>
          </p:nvPr>
        </p:nvSpPr>
        <p:spPr>
          <a:xfrm>
            <a:off x="539750" y="404813"/>
            <a:ext cx="8208963" cy="1095361"/>
          </a:xfrm>
        </p:spPr>
        <p:txBody>
          <a:bodyPr/>
          <a:lstStyle/>
          <a:p>
            <a:r>
              <a:rPr lang="pt-BR" sz="2800" b="1" dirty="0" smtClean="0">
                <a:solidFill>
                  <a:schemeClr val="tx2"/>
                </a:solidFill>
              </a:rPr>
              <a:t/>
            </a:r>
            <a:br>
              <a:rPr lang="pt-BR" sz="2800" b="1" dirty="0" smtClean="0">
                <a:solidFill>
                  <a:schemeClr val="tx2"/>
                </a:solidFill>
              </a:rPr>
            </a:br>
            <a:r>
              <a:rPr lang="pt-BR" sz="2800" b="1" dirty="0" smtClean="0">
                <a:solidFill>
                  <a:schemeClr val="tx2"/>
                </a:solidFill>
              </a:rPr>
              <a:t>Meta 2.2: </a:t>
            </a:r>
            <a:r>
              <a:rPr lang="pt-BR" sz="2800" dirty="0" smtClean="0">
                <a:solidFill>
                  <a:schemeClr val="tx2"/>
                </a:solidFill>
              </a:rPr>
              <a:t>Realizar </a:t>
            </a:r>
            <a:r>
              <a:rPr lang="pt-BR" sz="2800" dirty="0" smtClean="0">
                <a:solidFill>
                  <a:schemeClr val="tx2"/>
                </a:solidFill>
              </a:rPr>
              <a:t>exame clínico apropriado em 100% </a:t>
            </a:r>
            <a:r>
              <a:rPr lang="pt-BR" sz="2800" dirty="0" smtClean="0">
                <a:solidFill>
                  <a:schemeClr val="tx2"/>
                </a:solidFill>
              </a:rPr>
              <a:t>dos idosos</a:t>
            </a:r>
            <a:r>
              <a:rPr lang="pt-BR" sz="2800" dirty="0" smtClean="0">
                <a:solidFill>
                  <a:schemeClr val="tx2"/>
                </a:solidFill>
              </a:rPr>
              <a:t/>
            </a:r>
            <a:br>
              <a:rPr lang="pt-BR" sz="2800" dirty="0" smtClean="0">
                <a:solidFill>
                  <a:schemeClr val="tx2"/>
                </a:solidFill>
              </a:rPr>
            </a:br>
            <a:r>
              <a:rPr lang="pt-BR" sz="2800" dirty="0" smtClean="0">
                <a:solidFill>
                  <a:schemeClr val="tx2"/>
                </a:solidFill>
              </a:rPr>
              <a:t/>
            </a:r>
            <a:br>
              <a:rPr lang="pt-BR" sz="2800" dirty="0" smtClean="0">
                <a:solidFill>
                  <a:schemeClr val="tx2"/>
                </a:solidFill>
              </a:rPr>
            </a:br>
            <a:endParaRPr lang="pt-BR" sz="2800" dirty="0" smtClean="0"/>
          </a:p>
        </p:txBody>
      </p:sp>
      <p:sp>
        <p:nvSpPr>
          <p:cNvPr id="17411" name="Retângulo 3"/>
          <p:cNvSpPr>
            <a:spLocks noChangeArrowheads="1"/>
          </p:cNvSpPr>
          <p:nvPr/>
        </p:nvSpPr>
        <p:spPr bwMode="auto">
          <a:xfrm>
            <a:off x="857224" y="5214950"/>
            <a:ext cx="778674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/>
            <a:r>
              <a:rPr lang="pt-BR" dirty="0" smtClean="0"/>
              <a:t>Figura </a:t>
            </a:r>
            <a:r>
              <a:rPr lang="pt-BR" dirty="0" smtClean="0"/>
              <a:t>3 – Proporção de Idosos com exame clínico apropriado em dia na UBS Vertente I, </a:t>
            </a:r>
            <a:r>
              <a:rPr lang="pt-BR" dirty="0" err="1" smtClean="0"/>
              <a:t>Assú</a:t>
            </a:r>
            <a:r>
              <a:rPr lang="pt-BR" dirty="0" smtClean="0"/>
              <a:t>, RN, 2015.</a:t>
            </a:r>
          </a:p>
          <a:p>
            <a:pPr eaLnBrk="1" hangingPunct="1"/>
            <a:endParaRPr lang="pt-BR" dirty="0"/>
          </a:p>
        </p:txBody>
      </p:sp>
      <p:graphicFrame>
        <p:nvGraphicFramePr>
          <p:cNvPr id="6" name="Gráfico 5"/>
          <p:cNvGraphicFramePr/>
          <p:nvPr/>
        </p:nvGraphicFramePr>
        <p:xfrm>
          <a:off x="857225" y="1571612"/>
          <a:ext cx="7715303" cy="35004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ítulo 1"/>
          <p:cNvSpPr>
            <a:spLocks noGrp="1"/>
          </p:cNvSpPr>
          <p:nvPr>
            <p:ph type="title"/>
          </p:nvPr>
        </p:nvSpPr>
        <p:spPr>
          <a:xfrm>
            <a:off x="468313" y="1125538"/>
            <a:ext cx="8280400" cy="1143000"/>
          </a:xfrm>
        </p:spPr>
        <p:txBody>
          <a:bodyPr/>
          <a:lstStyle/>
          <a:p>
            <a:r>
              <a:rPr lang="pt-BR" sz="2800" b="1" dirty="0" smtClean="0">
                <a:solidFill>
                  <a:schemeClr val="tx2"/>
                </a:solidFill>
              </a:rPr>
              <a:t/>
            </a:r>
            <a:br>
              <a:rPr lang="pt-BR" sz="2800" b="1" dirty="0" smtClean="0">
                <a:solidFill>
                  <a:schemeClr val="tx2"/>
                </a:solidFill>
              </a:rPr>
            </a:br>
            <a:r>
              <a:rPr lang="pt-BR" sz="2800" b="1" dirty="0" smtClean="0">
                <a:solidFill>
                  <a:schemeClr val="tx2"/>
                </a:solidFill>
              </a:rPr>
              <a:t>Meta 2.3:</a:t>
            </a:r>
            <a:r>
              <a:rPr lang="pt-BR" sz="2800" dirty="0" smtClean="0">
                <a:solidFill>
                  <a:schemeClr val="tx2"/>
                </a:solidFill>
              </a:rPr>
              <a:t> Realizar a solicitação de exames complementares periódicos em 100% dos idosos hipertensos e/ou diabéticos.</a:t>
            </a:r>
            <a:br>
              <a:rPr lang="pt-BR" sz="2800" dirty="0" smtClean="0">
                <a:solidFill>
                  <a:schemeClr val="tx2"/>
                </a:solidFill>
              </a:rPr>
            </a:br>
            <a:r>
              <a:rPr lang="pt-BR" sz="2800" dirty="0" smtClean="0">
                <a:solidFill>
                  <a:schemeClr val="tx2"/>
                </a:solidFill>
              </a:rPr>
              <a:t/>
            </a:r>
            <a:br>
              <a:rPr lang="pt-BR" sz="2800" dirty="0" smtClean="0">
                <a:solidFill>
                  <a:schemeClr val="tx2"/>
                </a:solidFill>
              </a:rPr>
            </a:br>
            <a:r>
              <a:rPr lang="pt-BR" sz="2800" dirty="0" smtClean="0">
                <a:solidFill>
                  <a:schemeClr val="tx2"/>
                </a:solidFill>
              </a:rPr>
              <a:t> </a:t>
            </a: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800" dirty="0" smtClean="0"/>
              <a:t/>
            </a:r>
            <a:br>
              <a:rPr lang="pt-BR" sz="2800" dirty="0" smtClean="0"/>
            </a:br>
            <a:endParaRPr lang="pt-BR" sz="2800" dirty="0" smtClean="0"/>
          </a:p>
        </p:txBody>
      </p:sp>
      <p:sp>
        <p:nvSpPr>
          <p:cNvPr id="18435" name="Retângulo 3"/>
          <p:cNvSpPr>
            <a:spLocks noChangeArrowheads="1"/>
          </p:cNvSpPr>
          <p:nvPr/>
        </p:nvSpPr>
        <p:spPr bwMode="auto">
          <a:xfrm flipV="1">
            <a:off x="2700338" y="5078413"/>
            <a:ext cx="4302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/>
              <a:t>. </a:t>
            </a:r>
          </a:p>
        </p:txBody>
      </p:sp>
      <p:sp>
        <p:nvSpPr>
          <p:cNvPr id="18436" name="Retângulo 4"/>
          <p:cNvSpPr>
            <a:spLocks noChangeArrowheads="1"/>
          </p:cNvSpPr>
          <p:nvPr/>
        </p:nvSpPr>
        <p:spPr bwMode="auto">
          <a:xfrm>
            <a:off x="642910" y="5429264"/>
            <a:ext cx="800105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/>
            <a:r>
              <a:rPr lang="pt-BR" dirty="0" smtClean="0"/>
              <a:t>Figura </a:t>
            </a:r>
            <a:r>
              <a:rPr lang="pt-BR" dirty="0" smtClean="0"/>
              <a:t>4 – Proporção de Idosos hipertensos e/ou diabéticos com solicitação de exames complementares periódicos em dia, na UBS Vertente I, </a:t>
            </a:r>
            <a:r>
              <a:rPr lang="pt-BR" dirty="0" err="1" smtClean="0"/>
              <a:t>Assú</a:t>
            </a:r>
            <a:r>
              <a:rPr lang="pt-BR" dirty="0" smtClean="0"/>
              <a:t>, RN, 2015.</a:t>
            </a:r>
          </a:p>
          <a:p>
            <a:pPr eaLnBrk="1" hangingPunct="1"/>
            <a:endParaRPr lang="pt-BR" dirty="0"/>
          </a:p>
        </p:txBody>
      </p:sp>
      <p:graphicFrame>
        <p:nvGraphicFramePr>
          <p:cNvPr id="7" name="Gráfico 6"/>
          <p:cNvGraphicFramePr/>
          <p:nvPr/>
        </p:nvGraphicFramePr>
        <p:xfrm>
          <a:off x="571472" y="1857364"/>
          <a:ext cx="8001056" cy="33575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4213" y="765175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3100" b="1" dirty="0">
                <a:solidFill>
                  <a:schemeClr val="tx2"/>
                </a:solidFill>
              </a:rPr>
              <a:t>Meta</a:t>
            </a:r>
            <a:r>
              <a:rPr lang="pt-BR" sz="3100" dirty="0">
                <a:solidFill>
                  <a:schemeClr val="tx2"/>
                </a:solidFill>
              </a:rPr>
              <a:t> </a:t>
            </a:r>
            <a:r>
              <a:rPr lang="pt-BR" sz="3100" b="1" dirty="0" smtClean="0">
                <a:solidFill>
                  <a:schemeClr val="tx2"/>
                </a:solidFill>
              </a:rPr>
              <a:t>2.4:</a:t>
            </a:r>
            <a:r>
              <a:rPr lang="pt-BR" dirty="0">
                <a:solidFill>
                  <a:schemeClr val="tx2"/>
                </a:solidFill>
              </a:rPr>
              <a:t> </a:t>
            </a:r>
            <a:r>
              <a:rPr lang="pt-BR" sz="3100" dirty="0">
                <a:solidFill>
                  <a:schemeClr val="tx2"/>
                </a:solidFill>
              </a:rPr>
              <a:t>Priorizar a prescrição de medicamentos da Farmácia Popular a 100% dos </a:t>
            </a:r>
            <a:r>
              <a:rPr lang="pt-BR" sz="3100" dirty="0" smtClean="0">
                <a:solidFill>
                  <a:schemeClr val="tx2"/>
                </a:solidFill>
              </a:rPr>
              <a:t>idosos.</a:t>
            </a:r>
            <a:br>
              <a:rPr lang="pt-BR" sz="3100" dirty="0" smtClean="0">
                <a:solidFill>
                  <a:schemeClr val="tx2"/>
                </a:solidFill>
              </a:rPr>
            </a:br>
            <a:r>
              <a:rPr lang="pt-BR" sz="3100" dirty="0" smtClean="0"/>
              <a:t/>
            </a:r>
            <a:br>
              <a:rPr lang="pt-BR" sz="3100" dirty="0" smtClean="0"/>
            </a:br>
            <a:r>
              <a:rPr lang="pt-BR" sz="3100" dirty="0"/>
              <a:t/>
            </a:r>
            <a:br>
              <a:rPr lang="pt-BR" sz="3100" dirty="0"/>
            </a:br>
            <a:endParaRPr lang="pt-BR" sz="3100" dirty="0"/>
          </a:p>
        </p:txBody>
      </p:sp>
      <p:sp>
        <p:nvSpPr>
          <p:cNvPr id="19459" name="Retângulo 3"/>
          <p:cNvSpPr>
            <a:spLocks noChangeArrowheads="1"/>
          </p:cNvSpPr>
          <p:nvPr/>
        </p:nvSpPr>
        <p:spPr bwMode="auto">
          <a:xfrm>
            <a:off x="571472" y="5286388"/>
            <a:ext cx="814393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/>
            <a:r>
              <a:rPr lang="pt-BR" dirty="0" smtClean="0"/>
              <a:t>Figura </a:t>
            </a:r>
            <a:r>
              <a:rPr lang="pt-BR" dirty="0" smtClean="0"/>
              <a:t>5 – Proporção de Idosos com prescrição de medicamentos da Farmácia Popular priorizada na UBS Vertente I, </a:t>
            </a:r>
            <a:r>
              <a:rPr lang="pt-BR" dirty="0" err="1" smtClean="0"/>
              <a:t>Assú</a:t>
            </a:r>
            <a:r>
              <a:rPr lang="pt-BR" dirty="0" smtClean="0"/>
              <a:t>, RN, 2015.</a:t>
            </a:r>
          </a:p>
          <a:p>
            <a:pPr eaLnBrk="1" hangingPunct="1"/>
            <a:endParaRPr lang="pt-BR" dirty="0"/>
          </a:p>
        </p:txBody>
      </p:sp>
      <p:graphicFrame>
        <p:nvGraphicFramePr>
          <p:cNvPr id="5" name="Gráfico 4"/>
          <p:cNvGraphicFramePr/>
          <p:nvPr/>
        </p:nvGraphicFramePr>
        <p:xfrm>
          <a:off x="642910" y="1643050"/>
          <a:ext cx="8001056" cy="357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4500" y="1196975"/>
            <a:ext cx="8183563" cy="8540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3100" b="1" dirty="0">
                <a:solidFill>
                  <a:schemeClr val="tx2"/>
                </a:solidFill>
              </a:rPr>
              <a:t>Meta </a:t>
            </a:r>
            <a:r>
              <a:rPr lang="pt-BR" sz="3100" b="1" dirty="0" smtClean="0">
                <a:solidFill>
                  <a:schemeClr val="tx2"/>
                </a:solidFill>
              </a:rPr>
              <a:t>2.7: </a:t>
            </a:r>
            <a:r>
              <a:rPr lang="pt-BR" sz="3200" dirty="0" smtClean="0">
                <a:solidFill>
                  <a:schemeClr val="tx2"/>
                </a:solidFill>
              </a:rPr>
              <a:t>Rastrear </a:t>
            </a:r>
            <a:r>
              <a:rPr lang="pt-BR" sz="3200" dirty="0">
                <a:solidFill>
                  <a:schemeClr val="tx2"/>
                </a:solidFill>
              </a:rPr>
              <a:t>100% dos idosos para Hipertensão Arterial </a:t>
            </a:r>
            <a:r>
              <a:rPr lang="pt-BR" sz="3200" dirty="0" smtClean="0">
                <a:solidFill>
                  <a:schemeClr val="tx2"/>
                </a:solidFill>
              </a:rPr>
              <a:t>Sistêmica</a:t>
            </a:r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2700" dirty="0"/>
              <a:t/>
            </a:r>
            <a:br>
              <a:rPr lang="pt-BR" sz="2700" dirty="0"/>
            </a:br>
            <a:r>
              <a:rPr lang="pt-BR" sz="2700" dirty="0"/>
              <a:t/>
            </a:r>
            <a:br>
              <a:rPr lang="pt-BR" sz="2700" dirty="0"/>
            </a:br>
            <a:endParaRPr lang="pt-BR" sz="2700" dirty="0"/>
          </a:p>
        </p:txBody>
      </p:sp>
      <p:sp>
        <p:nvSpPr>
          <p:cNvPr id="20483" name="Retângulo 3"/>
          <p:cNvSpPr>
            <a:spLocks noChangeArrowheads="1"/>
          </p:cNvSpPr>
          <p:nvPr/>
        </p:nvSpPr>
        <p:spPr bwMode="auto">
          <a:xfrm>
            <a:off x="571472" y="5572140"/>
            <a:ext cx="807249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/>
            <a:r>
              <a:rPr lang="pt-BR" dirty="0" smtClean="0"/>
              <a:t>Figura </a:t>
            </a:r>
            <a:r>
              <a:rPr lang="pt-BR" dirty="0" smtClean="0"/>
              <a:t>6 – Proporção de Idosos com verificação da pressão arterial na última consulta na UBS Vertente I, </a:t>
            </a:r>
            <a:r>
              <a:rPr lang="pt-BR" dirty="0" err="1" smtClean="0"/>
              <a:t>Assú</a:t>
            </a:r>
            <a:r>
              <a:rPr lang="pt-BR" dirty="0" smtClean="0"/>
              <a:t>, RN, 2015.</a:t>
            </a:r>
          </a:p>
          <a:p>
            <a:pPr eaLnBrk="1" hangingPunct="1"/>
            <a:endParaRPr lang="pt-BR" dirty="0"/>
          </a:p>
        </p:txBody>
      </p:sp>
      <p:graphicFrame>
        <p:nvGraphicFramePr>
          <p:cNvPr id="5" name="Gráfico 4"/>
          <p:cNvGraphicFramePr/>
          <p:nvPr/>
        </p:nvGraphicFramePr>
        <p:xfrm>
          <a:off x="642910" y="1500174"/>
          <a:ext cx="7858180" cy="3929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ítulo 1"/>
          <p:cNvSpPr>
            <a:spLocks noGrp="1"/>
          </p:cNvSpPr>
          <p:nvPr>
            <p:ph type="title"/>
          </p:nvPr>
        </p:nvSpPr>
        <p:spPr>
          <a:xfrm>
            <a:off x="457200" y="1268413"/>
            <a:ext cx="8229600" cy="1143000"/>
          </a:xfrm>
        </p:spPr>
        <p:txBody>
          <a:bodyPr/>
          <a:lstStyle/>
          <a:p>
            <a:r>
              <a:rPr lang="pt-BR" sz="2800" b="1" dirty="0" smtClean="0">
                <a:solidFill>
                  <a:schemeClr val="tx2"/>
                </a:solidFill>
              </a:rPr>
              <a:t>Meta 2.8: </a:t>
            </a:r>
            <a:r>
              <a:rPr lang="pt-BR" sz="2800" dirty="0" smtClean="0">
                <a:solidFill>
                  <a:schemeClr val="tx2"/>
                </a:solidFill>
              </a:rPr>
              <a:t>Rastrear 100% dos idosos com pressão arterial sustentada maior que 135/80 </a:t>
            </a:r>
            <a:r>
              <a:rPr lang="pt-BR" sz="2800" dirty="0" err="1" smtClean="0">
                <a:solidFill>
                  <a:schemeClr val="tx2"/>
                </a:solidFill>
              </a:rPr>
              <a:t>mmHg</a:t>
            </a:r>
            <a:r>
              <a:rPr lang="pt-BR" sz="2800" dirty="0" smtClean="0">
                <a:solidFill>
                  <a:schemeClr val="tx2"/>
                </a:solidFill>
              </a:rPr>
              <a:t> para Diabetes </a:t>
            </a:r>
            <a:r>
              <a:rPr lang="pt-BR" sz="2800" dirty="0" smtClean="0">
                <a:solidFill>
                  <a:schemeClr val="tx2"/>
                </a:solidFill>
              </a:rPr>
              <a:t>Mellitus.</a:t>
            </a:r>
            <a:r>
              <a:rPr lang="pt-BR" sz="2800" dirty="0" smtClean="0">
                <a:solidFill>
                  <a:schemeClr val="tx2"/>
                </a:solidFill>
              </a:rPr>
              <a:t/>
            </a:r>
            <a:br>
              <a:rPr lang="pt-BR" sz="2800" dirty="0" smtClean="0">
                <a:solidFill>
                  <a:schemeClr val="tx2"/>
                </a:solidFill>
              </a:rPr>
            </a:br>
            <a:r>
              <a:rPr lang="pt-BR" sz="2800" dirty="0" smtClean="0"/>
              <a:t> </a:t>
            </a: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800" dirty="0" smtClean="0"/>
              <a:t/>
            </a:r>
            <a:br>
              <a:rPr lang="pt-BR" sz="2800" dirty="0" smtClean="0"/>
            </a:br>
            <a:endParaRPr lang="pt-BR" sz="2800" dirty="0" smtClean="0"/>
          </a:p>
        </p:txBody>
      </p:sp>
      <p:sp>
        <p:nvSpPr>
          <p:cNvPr id="21507" name="Retângulo 3"/>
          <p:cNvSpPr>
            <a:spLocks noChangeArrowheads="1"/>
          </p:cNvSpPr>
          <p:nvPr/>
        </p:nvSpPr>
        <p:spPr bwMode="auto">
          <a:xfrm>
            <a:off x="785786" y="5572140"/>
            <a:ext cx="771530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/>
            <a:r>
              <a:rPr lang="pt-BR" dirty="0" smtClean="0"/>
              <a:t>Figura </a:t>
            </a:r>
            <a:r>
              <a:rPr lang="pt-BR" dirty="0" smtClean="0"/>
              <a:t>7 – Proporção de Idosos hipertensos rastreados para diabetes na UBS Vertente I, </a:t>
            </a:r>
            <a:r>
              <a:rPr lang="pt-BR" dirty="0" err="1" smtClean="0"/>
              <a:t>Assú</a:t>
            </a:r>
            <a:r>
              <a:rPr lang="pt-BR" dirty="0" smtClean="0"/>
              <a:t>, RN, 2015.</a:t>
            </a:r>
          </a:p>
          <a:p>
            <a:pPr eaLnBrk="1" hangingPunct="1"/>
            <a:endParaRPr lang="pt-BR" dirty="0"/>
          </a:p>
        </p:txBody>
      </p:sp>
      <p:graphicFrame>
        <p:nvGraphicFramePr>
          <p:cNvPr id="6" name="Gráfico 5"/>
          <p:cNvGraphicFramePr/>
          <p:nvPr/>
        </p:nvGraphicFramePr>
        <p:xfrm>
          <a:off x="785786" y="2000240"/>
          <a:ext cx="7643865" cy="3429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20713"/>
            <a:ext cx="8218488" cy="122396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3100" b="1" dirty="0" smtClean="0">
                <a:solidFill>
                  <a:schemeClr val="tx2"/>
                </a:solidFill>
              </a:rPr>
              <a:t/>
            </a:r>
            <a:br>
              <a:rPr lang="pt-BR" sz="3100" b="1" dirty="0" smtClean="0">
                <a:solidFill>
                  <a:schemeClr val="tx2"/>
                </a:solidFill>
              </a:rPr>
            </a:br>
            <a:r>
              <a:rPr lang="pt-BR" sz="3100" b="1" dirty="0" smtClean="0">
                <a:solidFill>
                  <a:schemeClr val="tx2"/>
                </a:solidFill>
              </a:rPr>
              <a:t>Meta 2.9</a:t>
            </a:r>
            <a:r>
              <a:rPr lang="pt-BR" sz="3100" b="1" dirty="0" smtClean="0">
                <a:solidFill>
                  <a:schemeClr val="tx2"/>
                </a:solidFill>
              </a:rPr>
              <a:t>: </a:t>
            </a:r>
            <a:r>
              <a:rPr lang="pt-BR" sz="3100" dirty="0" smtClean="0">
                <a:solidFill>
                  <a:schemeClr val="tx2"/>
                </a:solidFill>
              </a:rPr>
              <a:t>Realizar </a:t>
            </a:r>
            <a:r>
              <a:rPr lang="pt-BR" sz="3100" dirty="0">
                <a:solidFill>
                  <a:schemeClr val="tx2"/>
                </a:solidFill>
              </a:rPr>
              <a:t>avaliação da necessidade de atendimento odontológico em 100% dos idosos</a:t>
            </a:r>
            <a:r>
              <a:rPr lang="pt-BR" sz="3100" dirty="0" smtClean="0">
                <a:solidFill>
                  <a:schemeClr val="tx2"/>
                </a:solidFill>
              </a:rPr>
              <a:t>.</a:t>
            </a:r>
            <a:br>
              <a:rPr lang="pt-BR" sz="3100" dirty="0" smtClean="0">
                <a:solidFill>
                  <a:schemeClr val="tx2"/>
                </a:solidFill>
              </a:rPr>
            </a:br>
            <a:r>
              <a:rPr lang="pt-BR" sz="3100" dirty="0">
                <a:solidFill>
                  <a:schemeClr val="tx2"/>
                </a:solidFill>
              </a:rPr>
              <a:t/>
            </a:r>
            <a:br>
              <a:rPr lang="pt-BR" sz="3100" dirty="0">
                <a:solidFill>
                  <a:schemeClr val="tx2"/>
                </a:solidFill>
              </a:rPr>
            </a:br>
            <a:endParaRPr lang="pt-BR" sz="2800" dirty="0"/>
          </a:p>
        </p:txBody>
      </p:sp>
      <p:sp>
        <p:nvSpPr>
          <p:cNvPr id="22531" name="Retângulo 3"/>
          <p:cNvSpPr>
            <a:spLocks noChangeArrowheads="1"/>
          </p:cNvSpPr>
          <p:nvPr/>
        </p:nvSpPr>
        <p:spPr bwMode="auto">
          <a:xfrm>
            <a:off x="571472" y="5643578"/>
            <a:ext cx="800105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/>
            <a:r>
              <a:rPr lang="pt-BR" dirty="0" smtClean="0"/>
              <a:t>Figura </a:t>
            </a:r>
            <a:r>
              <a:rPr lang="pt-BR" dirty="0" smtClean="0"/>
              <a:t>8 – Proporção de Idosos com avaliação da necessidade de atendimento odontológico na UBS Vertente I, </a:t>
            </a:r>
            <a:r>
              <a:rPr lang="pt-BR" dirty="0" err="1" smtClean="0"/>
              <a:t>Assú</a:t>
            </a:r>
            <a:r>
              <a:rPr lang="pt-BR" dirty="0" smtClean="0"/>
              <a:t>, RN, 2015.</a:t>
            </a:r>
          </a:p>
          <a:p>
            <a:pPr eaLnBrk="1" hangingPunct="1"/>
            <a:endParaRPr lang="pt-BR" dirty="0"/>
          </a:p>
        </p:txBody>
      </p:sp>
      <p:graphicFrame>
        <p:nvGraphicFramePr>
          <p:cNvPr id="6" name="Gráfico 5"/>
          <p:cNvGraphicFramePr/>
          <p:nvPr/>
        </p:nvGraphicFramePr>
        <p:xfrm>
          <a:off x="571472" y="1785926"/>
          <a:ext cx="7929618" cy="3714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288" y="549275"/>
            <a:ext cx="8208962" cy="13668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2700" b="1" dirty="0" smtClean="0"/>
              <a:t/>
            </a:r>
            <a:br>
              <a:rPr lang="pt-BR" sz="2700" b="1" dirty="0" smtClean="0"/>
            </a:br>
            <a:r>
              <a:rPr lang="pt-BR" sz="2700" b="1" dirty="0"/>
              <a:t/>
            </a:r>
            <a:br>
              <a:rPr lang="pt-BR" sz="2700" b="1" dirty="0"/>
            </a:br>
            <a:r>
              <a:rPr lang="pt-BR" sz="2700" b="1" dirty="0" smtClean="0"/>
              <a:t/>
            </a:r>
            <a:br>
              <a:rPr lang="pt-BR" sz="2700" b="1" dirty="0" smtClean="0"/>
            </a:br>
            <a:r>
              <a:rPr lang="pt-BR" sz="2700" b="1" dirty="0"/>
              <a:t/>
            </a:r>
            <a:br>
              <a:rPr lang="pt-BR" sz="2700" b="1" dirty="0"/>
            </a:br>
            <a:r>
              <a:rPr lang="pt-BR" sz="3100" b="1" dirty="0" smtClean="0">
                <a:solidFill>
                  <a:schemeClr val="tx2"/>
                </a:solidFill>
              </a:rPr>
              <a:t>Meta 2.10</a:t>
            </a:r>
            <a:r>
              <a:rPr lang="pt-BR" sz="3100" b="1" dirty="0" smtClean="0">
                <a:solidFill>
                  <a:schemeClr val="tx2"/>
                </a:solidFill>
              </a:rPr>
              <a:t>: </a:t>
            </a:r>
            <a:r>
              <a:rPr lang="pt-BR" sz="3100" dirty="0" smtClean="0">
                <a:solidFill>
                  <a:schemeClr val="tx2"/>
                </a:solidFill>
              </a:rPr>
              <a:t>Buscar </a:t>
            </a:r>
            <a:r>
              <a:rPr lang="pt-BR" sz="3100" dirty="0">
                <a:solidFill>
                  <a:schemeClr val="tx2"/>
                </a:solidFill>
              </a:rPr>
              <a:t>100% dos hipertensos faltosos às consultas na unidade de saúde conforme a periodicidade </a:t>
            </a:r>
            <a:r>
              <a:rPr lang="pt-BR" sz="3100" dirty="0" smtClean="0">
                <a:solidFill>
                  <a:schemeClr val="tx2"/>
                </a:solidFill>
              </a:rPr>
              <a:t>recomendada</a:t>
            </a:r>
            <a:br>
              <a:rPr lang="pt-BR" sz="3100" dirty="0" smtClean="0">
                <a:solidFill>
                  <a:schemeClr val="tx2"/>
                </a:solidFill>
              </a:rPr>
            </a:br>
            <a:r>
              <a:rPr lang="pt-BR" sz="2700" dirty="0" smtClean="0"/>
              <a:t/>
            </a:r>
            <a:br>
              <a:rPr lang="pt-BR" sz="2700" dirty="0" smtClean="0"/>
            </a:b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23555" name="Retângulo 4"/>
          <p:cNvSpPr>
            <a:spLocks noChangeArrowheads="1"/>
          </p:cNvSpPr>
          <p:nvPr/>
        </p:nvSpPr>
        <p:spPr bwMode="auto">
          <a:xfrm>
            <a:off x="428596" y="5656263"/>
            <a:ext cx="814393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pt-BR" dirty="0" smtClean="0"/>
              <a:t>Figura </a:t>
            </a:r>
            <a:r>
              <a:rPr lang="pt-BR" dirty="0" smtClean="0"/>
              <a:t>9: Proporção de Idosos com primeira consulta odontológica programática na UBS Vertente I, </a:t>
            </a:r>
            <a:r>
              <a:rPr lang="pt-BR" dirty="0" err="1" smtClean="0"/>
              <a:t>Assú</a:t>
            </a:r>
            <a:r>
              <a:rPr lang="pt-BR" dirty="0" smtClean="0"/>
              <a:t>, RN, 2015.</a:t>
            </a:r>
          </a:p>
          <a:p>
            <a:pPr eaLnBrk="1" hangingPunct="1"/>
            <a:endParaRPr lang="pt-BR" dirty="0"/>
          </a:p>
        </p:txBody>
      </p:sp>
      <p:graphicFrame>
        <p:nvGraphicFramePr>
          <p:cNvPr id="5" name="Gráfico 4"/>
          <p:cNvGraphicFramePr/>
          <p:nvPr/>
        </p:nvGraphicFramePr>
        <p:xfrm>
          <a:off x="500034" y="2223654"/>
          <a:ext cx="8001055" cy="32056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b="1" smtClean="0">
                <a:solidFill>
                  <a:srgbClr val="FF0000"/>
                </a:solidFill>
              </a:rPr>
              <a:t>INTRODUÇÃO</a:t>
            </a:r>
            <a:endParaRPr lang="pt-BR" sz="4000" smtClean="0">
              <a:solidFill>
                <a:srgbClr val="FF0000"/>
              </a:solidFill>
            </a:endParaRPr>
          </a:p>
        </p:txBody>
      </p:sp>
      <p:sp>
        <p:nvSpPr>
          <p:cNvPr id="6147" name="Espaço Reservado para Conteúdo 2"/>
          <p:cNvSpPr>
            <a:spLocks noGrp="1"/>
          </p:cNvSpPr>
          <p:nvPr>
            <p:ph idx="1"/>
          </p:nvPr>
        </p:nvSpPr>
        <p:spPr>
          <a:xfrm>
            <a:off x="468313" y="1341438"/>
            <a:ext cx="8229600" cy="5140325"/>
          </a:xfrm>
        </p:spPr>
        <p:txBody>
          <a:bodyPr/>
          <a:lstStyle/>
          <a:p>
            <a:pPr marL="0" indent="0" algn="just">
              <a:buFont typeface="Arial" charset="0"/>
              <a:buNone/>
            </a:pPr>
            <a:r>
              <a:rPr lang="pt-BR" sz="2600" dirty="0" smtClean="0"/>
              <a:t>Atualmente </a:t>
            </a:r>
            <a:r>
              <a:rPr lang="pt-BR" sz="2600" dirty="0" smtClean="0"/>
              <a:t>o envelhecimento faz parte da realidade da maioria das sociedades. Considerando que o envelhecimento </a:t>
            </a:r>
            <a:r>
              <a:rPr lang="pt-BR" sz="2600" dirty="0" smtClean="0"/>
              <a:t>é </a:t>
            </a:r>
            <a:r>
              <a:rPr lang="pt-BR" sz="2600" dirty="0" smtClean="0"/>
              <a:t>um processo natural de diminuição progressiva da reserva funcional dos indivíduos, este grupo </a:t>
            </a:r>
            <a:r>
              <a:rPr lang="pt-BR" sz="2600" dirty="0" smtClean="0"/>
              <a:t>populacional </a:t>
            </a:r>
            <a:r>
              <a:rPr lang="pt-BR" sz="2600" dirty="0" smtClean="0"/>
              <a:t>tem uma alta vulnerabilidade para a ocorrência do </a:t>
            </a:r>
            <a:r>
              <a:rPr lang="pt-BR" sz="2600" dirty="0" smtClean="0"/>
              <a:t>processo patológico. </a:t>
            </a:r>
            <a:r>
              <a:rPr lang="pt-BR" sz="2600" dirty="0" smtClean="0"/>
              <a:t>A vigilância e cuidado da saúde dos </a:t>
            </a:r>
            <a:r>
              <a:rPr lang="pt-BR" sz="2600" dirty="0" smtClean="0"/>
              <a:t>idosos </a:t>
            </a:r>
            <a:r>
              <a:rPr lang="pt-BR" sz="2600" dirty="0" smtClean="0"/>
              <a:t>constitui um desafio e uma tarefa vital na atenção </a:t>
            </a:r>
            <a:r>
              <a:rPr lang="pt-BR" sz="2600" dirty="0" smtClean="0"/>
              <a:t>primária</a:t>
            </a:r>
            <a:r>
              <a:rPr lang="pt-BR" sz="2600" dirty="0" smtClean="0"/>
              <a:t>, sendo a UBS o cenário principal.</a:t>
            </a:r>
            <a:endParaRPr lang="pt-BR" sz="2600" dirty="0" smtClean="0"/>
          </a:p>
        </p:txBody>
      </p:sp>
      <p:pic>
        <p:nvPicPr>
          <p:cNvPr id="6148" name="Picture 8" descr="http://www.importancia.org/wp-content/uploads/Geograf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84738" y="4800600"/>
            <a:ext cx="3859212" cy="208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650" y="274638"/>
            <a:ext cx="1566863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10" descr="https://upload.wikimedia.org/wikipedia/commons/thumb/b/bc/BRA_orthographic.svg/551px-BRA_orthographic.sv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3388" y="4927600"/>
            <a:ext cx="2716212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10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ítulo 1"/>
          <p:cNvSpPr>
            <a:spLocks noGrp="1"/>
          </p:cNvSpPr>
          <p:nvPr>
            <p:ph type="title"/>
          </p:nvPr>
        </p:nvSpPr>
        <p:spPr>
          <a:xfrm>
            <a:off x="323850" y="836613"/>
            <a:ext cx="8229600" cy="1143000"/>
          </a:xfrm>
        </p:spPr>
        <p:txBody>
          <a:bodyPr/>
          <a:lstStyle/>
          <a:p>
            <a:r>
              <a:rPr lang="pt-BR" sz="2800" b="1" dirty="0" smtClean="0">
                <a:solidFill>
                  <a:schemeClr val="tx2"/>
                </a:solidFill>
              </a:rPr>
              <a:t>Meta 3.1</a:t>
            </a:r>
            <a:r>
              <a:rPr lang="pt-BR" sz="2800" dirty="0" smtClean="0">
                <a:solidFill>
                  <a:schemeClr val="tx2"/>
                </a:solidFill>
              </a:rPr>
              <a:t> Buscar 100% dos idosos faltosos às consultas programadas</a:t>
            </a:r>
            <a:br>
              <a:rPr lang="pt-BR" sz="2800" dirty="0" smtClean="0">
                <a:solidFill>
                  <a:schemeClr val="tx2"/>
                </a:solidFill>
              </a:rPr>
            </a:br>
            <a:r>
              <a:rPr lang="pt-BR" sz="2800" dirty="0" smtClean="0">
                <a:solidFill>
                  <a:schemeClr val="tx2"/>
                </a:solidFill>
              </a:rPr>
              <a:t/>
            </a:r>
            <a:br>
              <a:rPr lang="pt-BR" sz="2800" dirty="0" smtClean="0">
                <a:solidFill>
                  <a:schemeClr val="tx2"/>
                </a:solidFill>
              </a:rPr>
            </a:br>
            <a:r>
              <a:rPr lang="pt-BR" sz="2400" dirty="0" smtClean="0"/>
              <a:t/>
            </a:r>
            <a:br>
              <a:rPr lang="pt-BR" sz="2400" dirty="0" smtClean="0"/>
            </a:br>
            <a:endParaRPr lang="pt-BR" sz="2400" dirty="0" smtClean="0"/>
          </a:p>
        </p:txBody>
      </p:sp>
      <p:sp>
        <p:nvSpPr>
          <p:cNvPr id="24579" name="Retângulo 3"/>
          <p:cNvSpPr>
            <a:spLocks noChangeArrowheads="1"/>
          </p:cNvSpPr>
          <p:nvPr/>
        </p:nvSpPr>
        <p:spPr bwMode="auto">
          <a:xfrm>
            <a:off x="428596" y="5445125"/>
            <a:ext cx="807249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/>
            <a:r>
              <a:rPr lang="pt-BR" dirty="0" smtClean="0"/>
              <a:t>Figura </a:t>
            </a:r>
            <a:r>
              <a:rPr lang="pt-BR" dirty="0" smtClean="0"/>
              <a:t>10 – Proporção de Idosos faltosos às consultas que receberam busca ativa na UBS Vertente I, </a:t>
            </a:r>
            <a:r>
              <a:rPr lang="pt-BR" dirty="0" err="1" smtClean="0"/>
              <a:t>Assú</a:t>
            </a:r>
            <a:r>
              <a:rPr lang="pt-BR" dirty="0" smtClean="0"/>
              <a:t>, RN, 2015.</a:t>
            </a:r>
          </a:p>
          <a:p>
            <a:pPr eaLnBrk="1" hangingPunct="1"/>
            <a:endParaRPr lang="pt-BR" dirty="0"/>
          </a:p>
        </p:txBody>
      </p:sp>
      <p:graphicFrame>
        <p:nvGraphicFramePr>
          <p:cNvPr id="6" name="Gráfico 5"/>
          <p:cNvGraphicFramePr/>
          <p:nvPr/>
        </p:nvGraphicFramePr>
        <p:xfrm>
          <a:off x="500034" y="1714488"/>
          <a:ext cx="7929617" cy="357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ítulo 1"/>
          <p:cNvSpPr>
            <a:spLocks noGrp="1"/>
          </p:cNvSpPr>
          <p:nvPr>
            <p:ph type="title"/>
          </p:nvPr>
        </p:nvSpPr>
        <p:spPr>
          <a:xfrm>
            <a:off x="457200" y="1341438"/>
            <a:ext cx="8218488" cy="76200"/>
          </a:xfrm>
        </p:spPr>
        <p:txBody>
          <a:bodyPr/>
          <a:lstStyle/>
          <a:p>
            <a:r>
              <a:rPr lang="pt-BR" sz="2800" b="1" dirty="0" smtClean="0">
                <a:solidFill>
                  <a:schemeClr val="tx2"/>
                </a:solidFill>
              </a:rPr>
              <a:t>Meta </a:t>
            </a:r>
            <a:r>
              <a:rPr lang="pt-BR" sz="2800" b="1" dirty="0" smtClean="0">
                <a:solidFill>
                  <a:schemeClr val="tx2"/>
                </a:solidFill>
              </a:rPr>
              <a:t>4.1:</a:t>
            </a:r>
            <a:r>
              <a:rPr lang="pt-BR" sz="2800" dirty="0" smtClean="0">
                <a:solidFill>
                  <a:schemeClr val="tx2"/>
                </a:solidFill>
              </a:rPr>
              <a:t> </a:t>
            </a:r>
            <a:r>
              <a:rPr lang="pt-BR" sz="2800" dirty="0" smtClean="0">
                <a:solidFill>
                  <a:schemeClr val="tx2"/>
                </a:solidFill>
              </a:rPr>
              <a:t>Manter registro especifico de 100% das pessoas idosas.</a:t>
            </a:r>
            <a:br>
              <a:rPr lang="pt-BR" sz="2800" dirty="0" smtClean="0">
                <a:solidFill>
                  <a:schemeClr val="tx2"/>
                </a:solidFill>
              </a:rPr>
            </a:b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 smtClean="0"/>
              <a:t/>
            </a:r>
            <a:br>
              <a:rPr lang="pt-BR" sz="2400" dirty="0" smtClean="0"/>
            </a:br>
            <a:endParaRPr lang="pt-BR" sz="2400" dirty="0" smtClean="0"/>
          </a:p>
        </p:txBody>
      </p:sp>
      <p:sp>
        <p:nvSpPr>
          <p:cNvPr id="25603" name="Retângulo 3"/>
          <p:cNvSpPr>
            <a:spLocks noChangeArrowheads="1"/>
          </p:cNvSpPr>
          <p:nvPr/>
        </p:nvSpPr>
        <p:spPr bwMode="auto">
          <a:xfrm>
            <a:off x="571472" y="5357826"/>
            <a:ext cx="800105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/>
            <a:r>
              <a:rPr lang="pt-BR" dirty="0" smtClean="0"/>
              <a:t>Figura </a:t>
            </a:r>
            <a:r>
              <a:rPr lang="pt-BR" dirty="0" smtClean="0"/>
              <a:t>11 – Proporção de Idosos com registro na ficha-espelho em dia na UBS Vertente I, </a:t>
            </a:r>
            <a:r>
              <a:rPr lang="pt-BR" dirty="0" err="1" smtClean="0"/>
              <a:t>Assú</a:t>
            </a:r>
            <a:r>
              <a:rPr lang="pt-BR" dirty="0" smtClean="0"/>
              <a:t>, RN, 2015.</a:t>
            </a:r>
          </a:p>
          <a:p>
            <a:pPr eaLnBrk="1" hangingPunct="1"/>
            <a:endParaRPr lang="pt-BR" dirty="0"/>
          </a:p>
        </p:txBody>
      </p:sp>
      <p:graphicFrame>
        <p:nvGraphicFramePr>
          <p:cNvPr id="6" name="Gráfico 5"/>
          <p:cNvGraphicFramePr/>
          <p:nvPr/>
        </p:nvGraphicFramePr>
        <p:xfrm>
          <a:off x="642910" y="1643050"/>
          <a:ext cx="7929617" cy="357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0825" y="1412875"/>
            <a:ext cx="8291513" cy="86836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3100" b="1" dirty="0">
                <a:solidFill>
                  <a:schemeClr val="tx2"/>
                </a:solidFill>
              </a:rPr>
              <a:t>Meta </a:t>
            </a:r>
            <a:r>
              <a:rPr lang="pt-BR" sz="3100" b="1" dirty="0" smtClean="0">
                <a:solidFill>
                  <a:schemeClr val="tx2"/>
                </a:solidFill>
              </a:rPr>
              <a:t>4.2:</a:t>
            </a:r>
            <a:r>
              <a:rPr lang="pt-BR" sz="3100" dirty="0">
                <a:solidFill>
                  <a:schemeClr val="tx2"/>
                </a:solidFill>
              </a:rPr>
              <a:t>Distribuir a Caderneta de Saúde de Pessoa Idosa 100% de idosos cadastrados </a:t>
            </a:r>
            <a:br>
              <a:rPr lang="pt-BR" sz="3100" dirty="0">
                <a:solidFill>
                  <a:schemeClr val="tx2"/>
                </a:solidFill>
              </a:rPr>
            </a:br>
            <a:r>
              <a:rPr lang="pt-BR" sz="3100" dirty="0">
                <a:solidFill>
                  <a:schemeClr val="tx2"/>
                </a:solidFill>
              </a:rPr>
              <a:t/>
            </a:r>
            <a:br>
              <a:rPr lang="pt-BR" sz="3100" dirty="0">
                <a:solidFill>
                  <a:schemeClr val="tx2"/>
                </a:solidFill>
              </a:rPr>
            </a:br>
            <a:r>
              <a:rPr lang="pt-BR" sz="2700" dirty="0"/>
              <a:t/>
            </a:r>
            <a:br>
              <a:rPr lang="pt-BR" sz="2700" dirty="0"/>
            </a:br>
            <a:r>
              <a:rPr lang="pt-BR" sz="3100" dirty="0"/>
              <a:t/>
            </a:r>
            <a:br>
              <a:rPr lang="pt-BR" sz="3100" dirty="0"/>
            </a:br>
            <a:endParaRPr lang="pt-BR" sz="3100" dirty="0"/>
          </a:p>
        </p:txBody>
      </p:sp>
      <p:sp>
        <p:nvSpPr>
          <p:cNvPr id="26627" name="Retângulo 3"/>
          <p:cNvSpPr>
            <a:spLocks noChangeArrowheads="1"/>
          </p:cNvSpPr>
          <p:nvPr/>
        </p:nvSpPr>
        <p:spPr bwMode="auto">
          <a:xfrm>
            <a:off x="571472" y="5357826"/>
            <a:ext cx="792961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/>
            <a:r>
              <a:rPr lang="pt-BR" dirty="0" smtClean="0"/>
              <a:t>Figura 12 – Proporção de Idosos com </a:t>
            </a:r>
            <a:r>
              <a:rPr lang="pt-BR" dirty="0" smtClean="0"/>
              <a:t>Caderneta de Saúde de Pessoa Idosa na UBS Vertente I, </a:t>
            </a:r>
            <a:r>
              <a:rPr lang="pt-BR" dirty="0" err="1" smtClean="0"/>
              <a:t>Assú</a:t>
            </a:r>
            <a:r>
              <a:rPr lang="pt-BR" dirty="0" smtClean="0"/>
              <a:t>, RN, 2015.</a:t>
            </a:r>
          </a:p>
          <a:p>
            <a:pPr algn="just" eaLnBrk="1" hangingPunct="1"/>
            <a:endParaRPr lang="pt-BR" dirty="0"/>
          </a:p>
        </p:txBody>
      </p:sp>
      <p:graphicFrame>
        <p:nvGraphicFramePr>
          <p:cNvPr id="6" name="Gráfico 5"/>
          <p:cNvGraphicFramePr/>
          <p:nvPr/>
        </p:nvGraphicFramePr>
        <p:xfrm>
          <a:off x="642911" y="1857364"/>
          <a:ext cx="7858180" cy="3429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ítulo 1"/>
          <p:cNvSpPr>
            <a:spLocks noGrp="1"/>
          </p:cNvSpPr>
          <p:nvPr>
            <p:ph type="title"/>
          </p:nvPr>
        </p:nvSpPr>
        <p:spPr>
          <a:xfrm>
            <a:off x="468313" y="1412875"/>
            <a:ext cx="7920037" cy="206375"/>
          </a:xfrm>
        </p:spPr>
        <p:txBody>
          <a:bodyPr/>
          <a:lstStyle/>
          <a:p>
            <a:r>
              <a:rPr lang="pt-BR" sz="2800" b="1" dirty="0" smtClean="0"/>
              <a:t/>
            </a:r>
            <a:br>
              <a:rPr lang="pt-BR" sz="2800" b="1" dirty="0" smtClean="0"/>
            </a:br>
            <a:r>
              <a:rPr lang="pt-BR" sz="2800" b="1" dirty="0" smtClean="0">
                <a:solidFill>
                  <a:schemeClr val="tx2"/>
                </a:solidFill>
              </a:rPr>
              <a:t>Meta 5.1</a:t>
            </a:r>
            <a:r>
              <a:rPr lang="pt-BR" sz="2800" b="1" dirty="0" smtClean="0">
                <a:solidFill>
                  <a:schemeClr val="tx2"/>
                </a:solidFill>
              </a:rPr>
              <a:t>: </a:t>
            </a:r>
            <a:r>
              <a:rPr lang="pt-BR" sz="2800" dirty="0" smtClean="0">
                <a:solidFill>
                  <a:schemeClr val="tx2"/>
                </a:solidFill>
              </a:rPr>
              <a:t>Rastrear </a:t>
            </a:r>
            <a:r>
              <a:rPr lang="pt-BR" sz="2800" dirty="0" smtClean="0">
                <a:solidFill>
                  <a:schemeClr val="tx2"/>
                </a:solidFill>
              </a:rPr>
              <a:t>100% das pessoas idosas </a:t>
            </a:r>
            <a:r>
              <a:rPr lang="pt-BR" sz="2800" dirty="0" smtClean="0">
                <a:solidFill>
                  <a:schemeClr val="tx2"/>
                </a:solidFill>
              </a:rPr>
              <a:t>com </a:t>
            </a:r>
            <a:r>
              <a:rPr lang="pt-BR" sz="2800" dirty="0" err="1" smtClean="0">
                <a:solidFill>
                  <a:schemeClr val="tx2"/>
                </a:solidFill>
              </a:rPr>
              <a:t>avalição</a:t>
            </a:r>
            <a:r>
              <a:rPr lang="pt-BR" sz="2800" dirty="0" smtClean="0">
                <a:solidFill>
                  <a:schemeClr val="tx2"/>
                </a:solidFill>
              </a:rPr>
              <a:t> para </a:t>
            </a:r>
            <a:r>
              <a:rPr lang="pt-BR" sz="2800" dirty="0" smtClean="0">
                <a:solidFill>
                  <a:schemeClr val="tx2"/>
                </a:solidFill>
              </a:rPr>
              <a:t>risco de </a:t>
            </a:r>
            <a:r>
              <a:rPr lang="pt-BR" sz="2800" dirty="0" err="1" smtClean="0">
                <a:solidFill>
                  <a:schemeClr val="tx2"/>
                </a:solidFill>
              </a:rPr>
              <a:t>morbimortalidade</a:t>
            </a:r>
            <a:r>
              <a:rPr lang="pt-BR" sz="2800" dirty="0" smtClean="0">
                <a:solidFill>
                  <a:schemeClr val="tx2"/>
                </a:solidFill>
              </a:rPr>
              <a:t/>
            </a:r>
            <a:br>
              <a:rPr lang="pt-BR" sz="2800" dirty="0" smtClean="0">
                <a:solidFill>
                  <a:schemeClr val="tx2"/>
                </a:solidFill>
              </a:rPr>
            </a:br>
            <a:r>
              <a:rPr lang="pt-BR" sz="2800" dirty="0" smtClean="0"/>
              <a:t/>
            </a:r>
            <a:br>
              <a:rPr lang="pt-BR" sz="2800" dirty="0" smtClean="0"/>
            </a:br>
            <a:r>
              <a:rPr lang="pt-BR" sz="2400" dirty="0" smtClean="0"/>
              <a:t> </a:t>
            </a:r>
            <a:r>
              <a:rPr lang="pt-BR" sz="2800" dirty="0" smtClean="0"/>
              <a:t/>
            </a:r>
            <a:br>
              <a:rPr lang="pt-BR" sz="2800" dirty="0" smtClean="0"/>
            </a:br>
            <a:endParaRPr lang="pt-BR" sz="2800" dirty="0" smtClean="0"/>
          </a:p>
        </p:txBody>
      </p:sp>
      <p:sp>
        <p:nvSpPr>
          <p:cNvPr id="27651" name="Retângulo 3"/>
          <p:cNvSpPr>
            <a:spLocks noChangeArrowheads="1"/>
          </p:cNvSpPr>
          <p:nvPr/>
        </p:nvSpPr>
        <p:spPr bwMode="auto">
          <a:xfrm>
            <a:off x="500034" y="5686425"/>
            <a:ext cx="814393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/>
            <a:r>
              <a:rPr lang="pt-BR" dirty="0" smtClean="0"/>
              <a:t>Figura </a:t>
            </a:r>
            <a:r>
              <a:rPr lang="pt-BR" dirty="0" smtClean="0"/>
              <a:t>13 – Proporção de Idosos com avaliação de risco para </a:t>
            </a:r>
            <a:r>
              <a:rPr lang="pt-BR" dirty="0" err="1" smtClean="0"/>
              <a:t>morbimortalidade</a:t>
            </a:r>
            <a:r>
              <a:rPr lang="pt-BR" dirty="0" smtClean="0"/>
              <a:t> em dia, na UBS Vertente I, </a:t>
            </a:r>
            <a:r>
              <a:rPr lang="pt-BR" dirty="0" err="1" smtClean="0"/>
              <a:t>Assú</a:t>
            </a:r>
            <a:r>
              <a:rPr lang="pt-BR" dirty="0" smtClean="0"/>
              <a:t>, RN, 2015.</a:t>
            </a:r>
          </a:p>
          <a:p>
            <a:pPr eaLnBrk="1" hangingPunct="1"/>
            <a:endParaRPr lang="pt-BR" dirty="0"/>
          </a:p>
        </p:txBody>
      </p:sp>
      <p:graphicFrame>
        <p:nvGraphicFramePr>
          <p:cNvPr id="5" name="Gráfico 4"/>
          <p:cNvGraphicFramePr/>
          <p:nvPr/>
        </p:nvGraphicFramePr>
        <p:xfrm>
          <a:off x="571472" y="1857364"/>
          <a:ext cx="8001056" cy="3786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8313" y="1700213"/>
            <a:ext cx="8135937" cy="635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3100" b="1" dirty="0">
                <a:solidFill>
                  <a:schemeClr val="tx2"/>
                </a:solidFill>
              </a:rPr>
              <a:t>Meta 5.2:</a:t>
            </a:r>
            <a:r>
              <a:rPr lang="pt-BR" sz="3100" dirty="0">
                <a:solidFill>
                  <a:schemeClr val="tx2"/>
                </a:solidFill>
              </a:rPr>
              <a:t> </a:t>
            </a:r>
            <a:r>
              <a:rPr lang="pt-BR" sz="3100" dirty="0" smtClean="0">
                <a:solidFill>
                  <a:schemeClr val="tx2"/>
                </a:solidFill>
              </a:rPr>
              <a:t>Investigar </a:t>
            </a:r>
            <a:r>
              <a:rPr lang="pt-BR" sz="3100" dirty="0">
                <a:solidFill>
                  <a:schemeClr val="tx2"/>
                </a:solidFill>
              </a:rPr>
              <a:t>a </a:t>
            </a:r>
            <a:r>
              <a:rPr lang="pt-BR" sz="3100" dirty="0" smtClean="0">
                <a:solidFill>
                  <a:schemeClr val="tx2"/>
                </a:solidFill>
              </a:rPr>
              <a:t>presença </a:t>
            </a:r>
            <a:r>
              <a:rPr lang="pt-BR" sz="3100" dirty="0">
                <a:solidFill>
                  <a:schemeClr val="tx2"/>
                </a:solidFill>
              </a:rPr>
              <a:t>de indicadores </a:t>
            </a:r>
            <a:r>
              <a:rPr lang="pt-BR" sz="3100" dirty="0" smtClean="0">
                <a:solidFill>
                  <a:schemeClr val="tx2"/>
                </a:solidFill>
              </a:rPr>
              <a:t>de </a:t>
            </a:r>
            <a:r>
              <a:rPr lang="pt-BR" sz="3100" dirty="0">
                <a:solidFill>
                  <a:schemeClr val="tx2"/>
                </a:solidFill>
              </a:rPr>
              <a:t>fragilização na velhice em 100% das pessoas </a:t>
            </a:r>
            <a:r>
              <a:rPr lang="pt-BR" sz="3100" dirty="0" smtClean="0">
                <a:solidFill>
                  <a:schemeClr val="tx2"/>
                </a:solidFill>
              </a:rPr>
              <a:t>idosas</a:t>
            </a:r>
            <a:br>
              <a:rPr lang="pt-BR" sz="3100" dirty="0" smtClean="0">
                <a:solidFill>
                  <a:schemeClr val="tx2"/>
                </a:solidFill>
              </a:rPr>
            </a:br>
            <a:r>
              <a:rPr lang="pt-BR" sz="3100" dirty="0" smtClean="0">
                <a:solidFill>
                  <a:schemeClr val="tx2"/>
                </a:solidFill>
              </a:rPr>
              <a:t/>
            </a:r>
            <a:br>
              <a:rPr lang="pt-BR" sz="3100" dirty="0" smtClean="0">
                <a:solidFill>
                  <a:schemeClr val="tx2"/>
                </a:solidFill>
              </a:rPr>
            </a:br>
            <a:r>
              <a:rPr lang="pt-BR" sz="2700" dirty="0"/>
              <a:t/>
            </a:r>
            <a:br>
              <a:rPr lang="pt-BR" sz="2700" dirty="0"/>
            </a:br>
            <a:r>
              <a:rPr lang="pt-BR" sz="3100" dirty="0"/>
              <a:t/>
            </a:r>
            <a:br>
              <a:rPr lang="pt-BR" sz="3100" dirty="0"/>
            </a:br>
            <a:endParaRPr lang="pt-BR" sz="3100" dirty="0"/>
          </a:p>
        </p:txBody>
      </p:sp>
      <p:sp>
        <p:nvSpPr>
          <p:cNvPr id="28676" name="Retângulo 5"/>
          <p:cNvSpPr>
            <a:spLocks noChangeArrowheads="1"/>
          </p:cNvSpPr>
          <p:nvPr/>
        </p:nvSpPr>
        <p:spPr bwMode="auto">
          <a:xfrm>
            <a:off x="571472" y="5648942"/>
            <a:ext cx="803277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/>
            <a:r>
              <a:rPr lang="pt-BR" dirty="0" smtClean="0"/>
              <a:t>Figura </a:t>
            </a:r>
            <a:r>
              <a:rPr lang="pt-BR" dirty="0" smtClean="0"/>
              <a:t>14 – Proporção de Idosos com avaliação para fragilização na velhice em dia, na UBS Vertente I, </a:t>
            </a:r>
            <a:r>
              <a:rPr lang="pt-BR" dirty="0" err="1" smtClean="0"/>
              <a:t>Assú</a:t>
            </a:r>
            <a:r>
              <a:rPr lang="pt-BR" dirty="0" smtClean="0"/>
              <a:t>, RN, 2015.</a:t>
            </a:r>
          </a:p>
          <a:p>
            <a:pPr eaLnBrk="1" hangingPunct="1"/>
            <a:endParaRPr lang="pt-BR" dirty="0"/>
          </a:p>
        </p:txBody>
      </p:sp>
      <p:graphicFrame>
        <p:nvGraphicFramePr>
          <p:cNvPr id="6" name="Gráfico 5"/>
          <p:cNvGraphicFramePr/>
          <p:nvPr/>
        </p:nvGraphicFramePr>
        <p:xfrm>
          <a:off x="642910" y="1714488"/>
          <a:ext cx="7786742" cy="3857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288" y="1557338"/>
            <a:ext cx="8208962" cy="1349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3100" dirty="0">
                <a:solidFill>
                  <a:schemeClr val="tx2"/>
                </a:solidFill>
              </a:rPr>
              <a:t>Meta 5.3 </a:t>
            </a:r>
            <a:r>
              <a:rPr lang="pt-BR" sz="3100" dirty="0" smtClean="0">
                <a:solidFill>
                  <a:schemeClr val="tx2"/>
                </a:solidFill>
              </a:rPr>
              <a:t>Avaliar </a:t>
            </a:r>
            <a:r>
              <a:rPr lang="pt-BR" sz="3100" dirty="0">
                <a:solidFill>
                  <a:schemeClr val="tx2"/>
                </a:solidFill>
              </a:rPr>
              <a:t>a rede social de 100% de </a:t>
            </a:r>
            <a:r>
              <a:rPr lang="pt-BR" sz="3100" dirty="0" smtClean="0">
                <a:solidFill>
                  <a:schemeClr val="tx2"/>
                </a:solidFill>
              </a:rPr>
              <a:t>idosos</a:t>
            </a:r>
            <a:br>
              <a:rPr lang="pt-BR" sz="3100" dirty="0" smtClean="0">
                <a:solidFill>
                  <a:schemeClr val="tx2"/>
                </a:solidFill>
              </a:rPr>
            </a:br>
            <a:r>
              <a:rPr lang="pt-BR" sz="2800" dirty="0"/>
              <a:t/>
            </a:r>
            <a:br>
              <a:rPr lang="pt-BR" sz="2800" dirty="0"/>
            </a:br>
            <a:r>
              <a:rPr lang="pt-BR" sz="2700" dirty="0" smtClean="0"/>
              <a:t/>
            </a:r>
            <a:br>
              <a:rPr lang="pt-BR" sz="2700" dirty="0" smtClean="0"/>
            </a:br>
            <a:r>
              <a:rPr lang="pt-BR" sz="2700" dirty="0"/>
              <a:t/>
            </a:r>
            <a:br>
              <a:rPr lang="pt-BR" sz="2700" dirty="0"/>
            </a:br>
            <a:endParaRPr lang="pt-BR" sz="2700" dirty="0"/>
          </a:p>
        </p:txBody>
      </p:sp>
      <p:sp>
        <p:nvSpPr>
          <p:cNvPr id="29700" name="Retângulo 3"/>
          <p:cNvSpPr>
            <a:spLocks noChangeArrowheads="1"/>
          </p:cNvSpPr>
          <p:nvPr/>
        </p:nvSpPr>
        <p:spPr bwMode="auto">
          <a:xfrm>
            <a:off x="571472" y="5506066"/>
            <a:ext cx="800105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/>
            <a:r>
              <a:rPr lang="pt-BR" dirty="0" smtClean="0"/>
              <a:t>Figura </a:t>
            </a:r>
            <a:r>
              <a:rPr lang="pt-BR" dirty="0" smtClean="0"/>
              <a:t>15 – Proporção de Idosos com avaliação de rede social em dia, na UBS Vertente I, </a:t>
            </a:r>
            <a:r>
              <a:rPr lang="pt-BR" dirty="0" err="1" smtClean="0"/>
              <a:t>Assú</a:t>
            </a:r>
            <a:r>
              <a:rPr lang="pt-BR" dirty="0" smtClean="0"/>
              <a:t>, RN, 2015.</a:t>
            </a:r>
          </a:p>
          <a:p>
            <a:pPr eaLnBrk="1" hangingPunct="1"/>
            <a:endParaRPr lang="pt-BR" dirty="0"/>
          </a:p>
        </p:txBody>
      </p:sp>
      <p:graphicFrame>
        <p:nvGraphicFramePr>
          <p:cNvPr id="5" name="Gráfico 4"/>
          <p:cNvGraphicFramePr/>
          <p:nvPr/>
        </p:nvGraphicFramePr>
        <p:xfrm>
          <a:off x="642910" y="1643050"/>
          <a:ext cx="7929618" cy="3786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388" y="836613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3100" dirty="0">
                <a:solidFill>
                  <a:schemeClr val="tx2"/>
                </a:solidFill>
              </a:rPr>
              <a:t>Meta 6.1 </a:t>
            </a:r>
            <a:r>
              <a:rPr lang="pt-BR" sz="3100" dirty="0" smtClean="0">
                <a:solidFill>
                  <a:schemeClr val="tx2"/>
                </a:solidFill>
              </a:rPr>
              <a:t>Garantir </a:t>
            </a:r>
            <a:r>
              <a:rPr lang="pt-BR" sz="3100" dirty="0">
                <a:solidFill>
                  <a:schemeClr val="tx2"/>
                </a:solidFill>
              </a:rPr>
              <a:t>orientação nutricional para hábitos alimentares saudáveis a 100% das pessoas idosas.</a:t>
            </a:r>
            <a:br>
              <a:rPr lang="pt-BR" sz="3100" dirty="0">
                <a:solidFill>
                  <a:schemeClr val="tx2"/>
                </a:solidFill>
              </a:rPr>
            </a:br>
            <a:r>
              <a:rPr lang="pt-BR" dirty="0" smtClean="0"/>
              <a:t> </a:t>
            </a:r>
            <a:r>
              <a:rPr lang="pt-BR" sz="2700" dirty="0"/>
              <a:t/>
            </a:r>
            <a:br>
              <a:rPr lang="pt-BR" sz="2700" dirty="0"/>
            </a:br>
            <a:endParaRPr lang="pt-BR" sz="2700" dirty="0"/>
          </a:p>
        </p:txBody>
      </p:sp>
      <p:sp>
        <p:nvSpPr>
          <p:cNvPr id="30724" name="Retângulo 3"/>
          <p:cNvSpPr>
            <a:spLocks noChangeArrowheads="1"/>
          </p:cNvSpPr>
          <p:nvPr/>
        </p:nvSpPr>
        <p:spPr bwMode="auto">
          <a:xfrm>
            <a:off x="428597" y="5648942"/>
            <a:ext cx="807249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/>
            <a:r>
              <a:rPr lang="pt-BR" dirty="0" smtClean="0"/>
              <a:t>Figura </a:t>
            </a:r>
            <a:r>
              <a:rPr lang="pt-BR" dirty="0" smtClean="0"/>
              <a:t>16 – Proporção de Idosos que receberam orientação nutricional para hábitos saudáveis, na UBS Vertente I, </a:t>
            </a:r>
            <a:r>
              <a:rPr lang="pt-BR" dirty="0" err="1" smtClean="0"/>
              <a:t>Assú</a:t>
            </a:r>
            <a:r>
              <a:rPr lang="pt-BR" dirty="0" smtClean="0"/>
              <a:t>, RN, 2015.</a:t>
            </a:r>
          </a:p>
          <a:p>
            <a:pPr eaLnBrk="1" hangingPunct="1"/>
            <a:endParaRPr lang="pt-BR" dirty="0"/>
          </a:p>
        </p:txBody>
      </p:sp>
      <p:graphicFrame>
        <p:nvGraphicFramePr>
          <p:cNvPr id="5" name="Gráfico 4"/>
          <p:cNvGraphicFramePr/>
          <p:nvPr/>
        </p:nvGraphicFramePr>
        <p:xfrm>
          <a:off x="500034" y="1643050"/>
          <a:ext cx="8001055" cy="38576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42844" y="1643050"/>
            <a:ext cx="8715436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Meta 6.2: </a:t>
            </a:r>
            <a:r>
              <a:rPr lang="pt-BR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Garantir orientação para a prática regular de atividade física a 100% dos idosos</a:t>
            </a:r>
            <a:r>
              <a:rPr lang="pt-BR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.</a:t>
            </a:r>
            <a:endParaRPr lang="pt-BR" sz="280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algn="just"/>
            <a:r>
              <a:rPr lang="pt-BR" sz="2400" b="1" dirty="0" smtClean="0"/>
              <a:t>Indicador </a:t>
            </a:r>
            <a:r>
              <a:rPr lang="pt-BR" sz="2400" b="1" dirty="0" smtClean="0"/>
              <a:t>6.2:</a:t>
            </a:r>
            <a:r>
              <a:rPr lang="pt-BR" sz="2400" dirty="0" smtClean="0"/>
              <a:t> Proporção de idosos que receberam orientação sobre prática regular de atividade física regular. </a:t>
            </a:r>
            <a:endParaRPr lang="pt-BR" sz="2400" dirty="0" smtClean="0"/>
          </a:p>
          <a:p>
            <a:pPr algn="just"/>
            <a:endParaRPr lang="pt-BR" sz="2400" dirty="0" smtClean="0"/>
          </a:p>
          <a:p>
            <a:pPr algn="just"/>
            <a:endParaRPr lang="pt-BR" dirty="0" smtClean="0"/>
          </a:p>
          <a:p>
            <a:pPr algn="just"/>
            <a:r>
              <a:rPr lang="pt-BR" sz="28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Meta 6.3: </a:t>
            </a:r>
            <a:r>
              <a:rPr lang="pt-BR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Garantir orientações sobre higiene bucal (incluindo higiene de próteses dentárias) para 100% dos idosos cadastrados</a:t>
            </a:r>
            <a:r>
              <a:rPr lang="pt-BR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.</a:t>
            </a:r>
            <a:endParaRPr lang="pt-BR" sz="280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algn="just"/>
            <a:r>
              <a:rPr lang="pt-BR" sz="2400" b="1" dirty="0" smtClean="0"/>
              <a:t>Indicador 6.3: </a:t>
            </a:r>
            <a:r>
              <a:rPr lang="pt-BR" sz="2400" dirty="0" smtClean="0"/>
              <a:t>Proporção de idosos com orientação individual de cuidados de saúde bucal em dia</a:t>
            </a:r>
            <a:r>
              <a:rPr lang="pt-BR" sz="2400" b="1" dirty="0" smtClean="0"/>
              <a:t>. </a:t>
            </a:r>
          </a:p>
          <a:p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571472" y="214290"/>
            <a:ext cx="80724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/>
              <a:t>Metas alcançadas 100% ao longo de todos os meses da intervenção</a:t>
            </a:r>
            <a:endParaRPr lang="pt-BR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28625" y="404813"/>
            <a:ext cx="8045450" cy="79098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Importância da Intervenção para  a </a:t>
            </a:r>
            <a:r>
              <a:rPr lang="pt-BR" sz="28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equipe</a:t>
            </a:r>
            <a:endParaRPr lang="pt-BR" sz="28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800" dirty="0">
              <a:latin typeface="+mn-lt"/>
            </a:endParaRPr>
          </a:p>
          <a:p>
            <a:pPr marL="457200" indent="-4572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pt-BR" sz="2800" dirty="0">
                <a:latin typeface="+mn-lt"/>
              </a:rPr>
              <a:t> Exigiu que a equipe se capacitasse para seguir as recomendações do Ministério da Saúde relativas ao Programa.</a:t>
            </a:r>
          </a:p>
          <a:p>
            <a:pPr marL="514350" indent="-51435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pt-BR" sz="2800" dirty="0" smtClean="0">
                <a:latin typeface="+mn-lt"/>
              </a:rPr>
              <a:t>Promoveu o trabalho integrado de todos os membros da equipe</a:t>
            </a:r>
          </a:p>
          <a:p>
            <a:pPr marL="457200" indent="-4572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pt-BR" sz="2800" dirty="0">
                <a:latin typeface="+mn-lt"/>
              </a:rPr>
              <a:t>Foram especificadas as atribuições de cada um dos integrantes da equipe incrementando a qualidade do desempenho como profissionais.</a:t>
            </a:r>
            <a:endParaRPr lang="pt-BR" sz="2800" b="1" u="sng" dirty="0">
              <a:latin typeface="Arial" pitchFamily="34" charset="0"/>
              <a:cs typeface="Arial" pitchFamily="34" charset="0"/>
            </a:endParaRPr>
          </a:p>
          <a:p>
            <a:pPr marL="442913" indent="-442913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pt-BR" sz="2800" dirty="0" smtClean="0">
                <a:latin typeface="+mn-lt"/>
              </a:rPr>
              <a:t>Os </a:t>
            </a:r>
            <a:r>
              <a:rPr lang="pt-BR" sz="2800" dirty="0">
                <a:latin typeface="+mn-lt"/>
              </a:rPr>
              <a:t>integrantes da equipe lograram profundar nas </a:t>
            </a:r>
            <a:r>
              <a:rPr lang="pt-BR" sz="2800" dirty="0" smtClean="0">
                <a:latin typeface="+mn-lt"/>
              </a:rPr>
              <a:t>  relações </a:t>
            </a:r>
            <a:r>
              <a:rPr lang="pt-BR" sz="2800" dirty="0">
                <a:latin typeface="+mn-lt"/>
              </a:rPr>
              <a:t>de intercâmbio com os usuários de forma mais humanizada.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800" b="1" u="sng" dirty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800" b="1" u="sng" dirty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1600" b="1" u="sng" dirty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</p:txBody>
      </p:sp>
      <p:pic>
        <p:nvPicPr>
          <p:cNvPr id="3" name="Picture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80288" y="5949950"/>
            <a:ext cx="156686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10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tângulo 1"/>
          <p:cNvSpPr>
            <a:spLocks noChangeArrowheads="1"/>
          </p:cNvSpPr>
          <p:nvPr/>
        </p:nvSpPr>
        <p:spPr bwMode="auto">
          <a:xfrm>
            <a:off x="539750" y="765175"/>
            <a:ext cx="78486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sz="2800" b="1" u="sng">
                <a:solidFill>
                  <a:srgbClr val="FF0000"/>
                </a:solidFill>
                <a:latin typeface="Arial" charset="0"/>
                <a:cs typeface="Arial" charset="0"/>
              </a:rPr>
              <a:t>Importância da Intervenção para  os serviços </a:t>
            </a:r>
          </a:p>
          <a:p>
            <a:pPr eaLnBrk="1" hangingPunct="1"/>
            <a:endParaRPr lang="pt-BR"/>
          </a:p>
        </p:txBody>
      </p:sp>
      <p:sp>
        <p:nvSpPr>
          <p:cNvPr id="32771" name="Retângulo 3"/>
          <p:cNvSpPr>
            <a:spLocks noChangeArrowheads="1"/>
          </p:cNvSpPr>
          <p:nvPr/>
        </p:nvSpPr>
        <p:spPr bwMode="auto">
          <a:xfrm>
            <a:off x="500034" y="1786488"/>
            <a:ext cx="820896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just" eaLnBrk="1" hangingPunct="1">
              <a:buFont typeface="Wingdings" pitchFamily="2" charset="2"/>
              <a:buChar char="q"/>
            </a:pPr>
            <a:r>
              <a:rPr lang="pt-BR" sz="2400" dirty="0" smtClean="0">
                <a:solidFill>
                  <a:srgbClr val="000000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 Ampliou </a:t>
            </a:r>
            <a:r>
              <a:rPr lang="pt-BR" sz="2400" dirty="0">
                <a:solidFill>
                  <a:srgbClr val="000000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a cobertura do Programa de Saúde do Idoso.</a:t>
            </a:r>
          </a:p>
          <a:p>
            <a:pPr marL="285750" indent="-285750" algn="just" eaLnBrk="1" hangingPunct="1">
              <a:buFont typeface="Wingdings" pitchFamily="2" charset="2"/>
              <a:buChar char="q"/>
            </a:pPr>
            <a:r>
              <a:rPr lang="pt-BR" sz="2400" dirty="0">
                <a:solidFill>
                  <a:srgbClr val="000000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 Melhorou a qualidade da atenção ao idoso</a:t>
            </a:r>
          </a:p>
          <a:p>
            <a:pPr marL="285750" indent="-285750" algn="just" eaLnBrk="1" hangingPunct="1">
              <a:buFont typeface="Wingdings" pitchFamily="2" charset="2"/>
              <a:buChar char="q"/>
            </a:pPr>
            <a:r>
              <a:rPr lang="pt-BR" sz="2400" dirty="0" smtClean="0">
                <a:solidFill>
                  <a:srgbClr val="000000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pt-BR" sz="2400" dirty="0" smtClean="0">
                <a:solidFill>
                  <a:srgbClr val="000000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Melhorou </a:t>
            </a:r>
            <a:r>
              <a:rPr lang="pt-BR" sz="2400" dirty="0">
                <a:solidFill>
                  <a:srgbClr val="000000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a  qualidade nos registros das informações</a:t>
            </a:r>
          </a:p>
          <a:p>
            <a:pPr marL="285750" indent="-285750" algn="just" eaLnBrk="1" hangingPunct="1">
              <a:buFont typeface="Wingdings" pitchFamily="2" charset="2"/>
              <a:buChar char="q"/>
            </a:pPr>
            <a:r>
              <a:rPr lang="pt-BR" sz="2400" dirty="0" smtClean="0"/>
              <a:t> </a:t>
            </a:r>
            <a:r>
              <a:rPr lang="pt-BR" sz="2400" dirty="0" smtClean="0">
                <a:solidFill>
                  <a:srgbClr val="000000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Incentivou o uso de </a:t>
            </a:r>
            <a:r>
              <a:rPr lang="pt-BR" sz="2400" dirty="0">
                <a:solidFill>
                  <a:srgbClr val="000000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medicamentos </a:t>
            </a:r>
            <a:r>
              <a:rPr lang="pt-BR" sz="2400" dirty="0" smtClean="0">
                <a:solidFill>
                  <a:srgbClr val="000000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da </a:t>
            </a:r>
            <a:r>
              <a:rPr lang="pt-BR" sz="2400" dirty="0">
                <a:solidFill>
                  <a:srgbClr val="000000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farmácia popular</a:t>
            </a:r>
          </a:p>
          <a:p>
            <a:pPr marL="285750" indent="-285750" algn="just" eaLnBrk="1" hangingPunct="1">
              <a:buFont typeface="Wingdings" pitchFamily="2" charset="2"/>
              <a:buChar char="q"/>
            </a:pPr>
            <a:r>
              <a:rPr lang="pt-BR" sz="2400" dirty="0">
                <a:solidFill>
                  <a:srgbClr val="000000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 Aumentou  a interação do serviço da  unidade básica de saúde com redes sociais e Secretaria Municipal de Saúde</a:t>
            </a:r>
          </a:p>
          <a:p>
            <a:pPr marL="285750" indent="-285750" algn="just" eaLnBrk="1" hangingPunct="1">
              <a:buFont typeface="Wingdings" pitchFamily="2" charset="2"/>
              <a:buChar char="q"/>
            </a:pPr>
            <a:r>
              <a:rPr lang="pt-BR" sz="2400" dirty="0">
                <a:solidFill>
                  <a:srgbClr val="000000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 Acrescentamos </a:t>
            </a:r>
            <a:r>
              <a:rPr lang="pt-BR" sz="2400" dirty="0" smtClean="0">
                <a:solidFill>
                  <a:srgbClr val="000000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pt-BR" sz="2400" dirty="0">
                <a:solidFill>
                  <a:srgbClr val="000000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atividades de promoção em saúde</a:t>
            </a:r>
          </a:p>
          <a:p>
            <a:pPr marL="285750" indent="-285750" algn="just" eaLnBrk="1" hangingPunct="1">
              <a:buFont typeface="Wingdings" pitchFamily="2" charset="2"/>
              <a:buChar char="q"/>
            </a:pPr>
            <a:r>
              <a:rPr lang="pt-BR" sz="2400" dirty="0" smtClean="0">
                <a:solidFill>
                  <a:srgbClr val="000000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 Inserção das ações da </a:t>
            </a:r>
            <a:r>
              <a:rPr lang="pt-BR" sz="2400" dirty="0">
                <a:solidFill>
                  <a:srgbClr val="000000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intervenção </a:t>
            </a:r>
            <a:r>
              <a:rPr lang="pt-BR" sz="2400" dirty="0" smtClean="0">
                <a:solidFill>
                  <a:srgbClr val="000000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à rotina </a:t>
            </a:r>
            <a:r>
              <a:rPr lang="pt-BR" sz="2400" dirty="0">
                <a:solidFill>
                  <a:srgbClr val="000000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do serviço da unidade</a:t>
            </a:r>
          </a:p>
        </p:txBody>
      </p:sp>
      <p:pic>
        <p:nvPicPr>
          <p:cNvPr id="5" name="Picture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2950" y="5516563"/>
            <a:ext cx="156527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10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ítulo 1"/>
          <p:cNvSpPr>
            <a:spLocks noGrp="1"/>
          </p:cNvSpPr>
          <p:nvPr>
            <p:ph type="ctrTitle"/>
          </p:nvPr>
        </p:nvSpPr>
        <p:spPr>
          <a:xfrm>
            <a:off x="1385888" y="657225"/>
            <a:ext cx="7772400" cy="2906713"/>
          </a:xfrm>
        </p:spPr>
        <p:txBody>
          <a:bodyPr/>
          <a:lstStyle/>
          <a:p>
            <a:r>
              <a:rPr lang="pt-BR" sz="3100" smtClean="0"/>
              <a:t>   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071688" y="2116138"/>
            <a:ext cx="6400800" cy="23288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t-BR" sz="2400" dirty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t-BR" dirty="0"/>
          </a:p>
        </p:txBody>
      </p:sp>
      <p:pic>
        <p:nvPicPr>
          <p:cNvPr id="7172" name="Imagem 3"/>
          <p:cNvPicPr>
            <a:picLocks noChangeAspect="1"/>
          </p:cNvPicPr>
          <p:nvPr/>
        </p:nvPicPr>
        <p:blipFill>
          <a:blip r:embed="rId2"/>
          <a:srcRect t="2000" b="-2000"/>
          <a:stretch>
            <a:fillRect/>
          </a:stretch>
        </p:blipFill>
        <p:spPr bwMode="auto">
          <a:xfrm>
            <a:off x="179388" y="311150"/>
            <a:ext cx="2587625" cy="359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Imagem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1413" y="3789363"/>
            <a:ext cx="390842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Retângulo 5"/>
          <p:cNvSpPr>
            <a:spLocks noChangeArrowheads="1"/>
          </p:cNvSpPr>
          <p:nvPr/>
        </p:nvSpPr>
        <p:spPr bwMode="auto">
          <a:xfrm>
            <a:off x="3143240" y="1194373"/>
            <a:ext cx="5786446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pt-BR" sz="4400" dirty="0">
                <a:solidFill>
                  <a:srgbClr val="FF0000"/>
                </a:solidFill>
                <a:latin typeface="Arial" charset="0"/>
                <a:cs typeface="Arial" charset="0"/>
              </a:rPr>
              <a:t>ASSÚ</a:t>
            </a:r>
          </a:p>
          <a:p>
            <a:pPr eaLnBrk="1" hangingPunct="1"/>
            <a:r>
              <a:rPr lang="pt-BR" sz="2400" dirty="0" smtClean="0">
                <a:latin typeface="Arial" charset="0"/>
                <a:cs typeface="Arial" charset="0"/>
              </a:rPr>
              <a:t>Distância </a:t>
            </a:r>
            <a:r>
              <a:rPr lang="pt-BR" sz="2400" dirty="0">
                <a:latin typeface="Arial" charset="0"/>
                <a:cs typeface="Arial" charset="0"/>
              </a:rPr>
              <a:t>de Natal: 207 Km</a:t>
            </a:r>
          </a:p>
          <a:p>
            <a:pPr eaLnBrk="1" hangingPunct="1"/>
            <a:r>
              <a:rPr lang="pt-BR" sz="2400" dirty="0">
                <a:latin typeface="Arial" charset="0"/>
                <a:cs typeface="Arial" charset="0"/>
              </a:rPr>
              <a:t>População:  53.245 habitantes</a:t>
            </a:r>
          </a:p>
          <a:p>
            <a:pPr eaLnBrk="1" hangingPunct="1"/>
            <a:r>
              <a:rPr lang="pt-BR" sz="2400" dirty="0" smtClean="0">
                <a:latin typeface="Arial" charset="0"/>
                <a:cs typeface="Arial" charset="0"/>
              </a:rPr>
              <a:t>Sistema de Saúde: : </a:t>
            </a:r>
            <a:r>
              <a:rPr lang="pt-BR" sz="2400" dirty="0">
                <a:latin typeface="Arial" charset="0"/>
                <a:cs typeface="Arial" charset="0"/>
              </a:rPr>
              <a:t>16 </a:t>
            </a:r>
            <a:r>
              <a:rPr lang="pt-BR" sz="2400" dirty="0" smtClean="0">
                <a:latin typeface="Arial" charset="0"/>
                <a:cs typeface="Arial" charset="0"/>
              </a:rPr>
              <a:t>UBS com </a:t>
            </a:r>
            <a:r>
              <a:rPr lang="pt-BR" sz="2400" dirty="0">
                <a:latin typeface="Arial" charset="0"/>
                <a:cs typeface="Arial" charset="0"/>
              </a:rPr>
              <a:t>ESF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23850" y="385763"/>
            <a:ext cx="8280400" cy="634019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Importância da Intervenção para  a comunidade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</a:endParaRPr>
          </a:p>
          <a:p>
            <a:pPr marL="457200" indent="-4572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pt-BR" sz="2800" dirty="0">
                <a:latin typeface="+mn-lt"/>
              </a:rPr>
              <a:t>A  comunidade </a:t>
            </a:r>
            <a:r>
              <a:rPr lang="pt-BR" sz="2800" dirty="0" smtClean="0">
                <a:latin typeface="+mn-lt"/>
              </a:rPr>
              <a:t>obteve intercâmbio </a:t>
            </a:r>
            <a:r>
              <a:rPr lang="pt-BR" sz="2800" dirty="0">
                <a:latin typeface="+mn-lt"/>
              </a:rPr>
              <a:t>com os integrantes  equipe. </a:t>
            </a:r>
          </a:p>
          <a:p>
            <a:pPr marL="457200" indent="-4572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pt-BR" sz="2800" dirty="0">
                <a:latin typeface="+mn-lt"/>
              </a:rPr>
              <a:t>Melhorou o nível de confiança dos usuários em relação aos cuidados em saúde. </a:t>
            </a:r>
          </a:p>
          <a:p>
            <a:pPr marL="457200" indent="-4572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pt-BR" sz="2800" dirty="0">
                <a:latin typeface="+mn-lt"/>
              </a:rPr>
              <a:t>Foram estabelecidas as </a:t>
            </a:r>
            <a:r>
              <a:rPr lang="pt-BR" sz="2800" dirty="0" smtClean="0">
                <a:latin typeface="+mn-lt"/>
              </a:rPr>
              <a:t>prioridades para a </a:t>
            </a:r>
            <a:r>
              <a:rPr lang="pt-BR" sz="2800" dirty="0">
                <a:latin typeface="+mn-lt"/>
              </a:rPr>
              <a:t>população alvo, e </a:t>
            </a:r>
            <a:r>
              <a:rPr lang="pt-BR" sz="2800" dirty="0" smtClean="0">
                <a:latin typeface="+mn-lt"/>
              </a:rPr>
              <a:t>foram evidenciadas </a:t>
            </a:r>
            <a:r>
              <a:rPr lang="pt-BR" sz="2800" dirty="0">
                <a:latin typeface="+mn-lt"/>
              </a:rPr>
              <a:t>as </a:t>
            </a:r>
            <a:r>
              <a:rPr lang="pt-BR" sz="2800" dirty="0" smtClean="0">
                <a:latin typeface="+mn-lt"/>
              </a:rPr>
              <a:t>melhorias </a:t>
            </a:r>
            <a:r>
              <a:rPr lang="pt-BR" sz="2800" dirty="0">
                <a:latin typeface="+mn-lt"/>
              </a:rPr>
              <a:t>na qualidade dos atendimentos e </a:t>
            </a:r>
            <a:r>
              <a:rPr lang="pt-BR" sz="2800" dirty="0" smtClean="0">
                <a:latin typeface="+mn-lt"/>
              </a:rPr>
              <a:t>novas oportunidades. </a:t>
            </a:r>
            <a:endParaRPr lang="pt-BR" sz="2800" dirty="0">
              <a:latin typeface="+mn-lt"/>
            </a:endParaRPr>
          </a:p>
          <a:p>
            <a:pPr marL="457200" indent="-4572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pt-BR" sz="2800" dirty="0">
                <a:latin typeface="+mn-lt"/>
              </a:rPr>
              <a:t>A comunidade </a:t>
            </a:r>
            <a:r>
              <a:rPr lang="pt-BR" sz="2800" dirty="0" smtClean="0">
                <a:latin typeface="+mn-lt"/>
              </a:rPr>
              <a:t>ganhou  </a:t>
            </a:r>
            <a:r>
              <a:rPr lang="pt-BR" sz="2800" dirty="0">
                <a:latin typeface="+mn-lt"/>
              </a:rPr>
              <a:t>em conhecimentos importantes para os cuidados da  saúde.</a:t>
            </a:r>
          </a:p>
          <a:p>
            <a:pPr marL="457200" indent="-4572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pt-BR" sz="2800" dirty="0">
                <a:latin typeface="+mn-lt"/>
              </a:rPr>
              <a:t> A intervenção </a:t>
            </a:r>
            <a:r>
              <a:rPr lang="pt-BR" sz="2800" dirty="0" smtClean="0">
                <a:latin typeface="+mn-lt"/>
              </a:rPr>
              <a:t>alcançou </a:t>
            </a:r>
            <a:r>
              <a:rPr lang="pt-BR" sz="2800" dirty="0">
                <a:latin typeface="+mn-lt"/>
              </a:rPr>
              <a:t>um  alto nível de satisfação da população alvo que expressa o impacto positivo na </a:t>
            </a:r>
            <a:r>
              <a:rPr lang="pt-BR" sz="2800" dirty="0" smtClean="0">
                <a:latin typeface="+mn-lt"/>
              </a:rPr>
              <a:t>comunidade.</a:t>
            </a:r>
            <a:endParaRPr lang="pt-BR" sz="2800" dirty="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400" dirty="0">
              <a:latin typeface="+mn-lt"/>
            </a:endParaRPr>
          </a:p>
        </p:txBody>
      </p:sp>
      <p:pic>
        <p:nvPicPr>
          <p:cNvPr id="3" name="Picture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5825" y="5805488"/>
            <a:ext cx="1566863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10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0000"/>
                </a:solidFill>
              </a:rPr>
              <a:t>Aprendizagem</a:t>
            </a:r>
            <a:endParaRPr lang="pt-BR" dirty="0" smtClean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pt-BR" sz="3500" dirty="0" smtClean="0"/>
              <a:t>Crescimento profissional </a:t>
            </a:r>
          </a:p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pt-BR" sz="3500" dirty="0" smtClean="0"/>
              <a:t>Aprofundou conhecimento  </a:t>
            </a:r>
            <a:r>
              <a:rPr lang="pt-BR" sz="3500" dirty="0" smtClean="0"/>
              <a:t>na área de investigação em saúde </a:t>
            </a:r>
          </a:p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pt-BR" sz="3500" dirty="0"/>
              <a:t>I</a:t>
            </a:r>
            <a:r>
              <a:rPr lang="pt-BR" sz="3500" dirty="0" smtClean="0"/>
              <a:t>ntercâmbio </a:t>
            </a:r>
            <a:r>
              <a:rPr lang="pt-BR" sz="3500" dirty="0"/>
              <a:t>de ideias e conhecimentos com orientadores e </a:t>
            </a:r>
            <a:r>
              <a:rPr lang="pt-BR" sz="3500" dirty="0" err="1" smtClean="0"/>
              <a:t>especializandos</a:t>
            </a:r>
            <a:r>
              <a:rPr lang="pt-BR" sz="3500" dirty="0"/>
              <a:t>. </a:t>
            </a:r>
            <a:endParaRPr lang="pt-BR" sz="3500" dirty="0" smtClean="0"/>
          </a:p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pt-BR" sz="3500" dirty="0" smtClean="0"/>
              <a:t>Conhecimentos relevantes: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dirty="0" smtClean="0"/>
              <a:t>        .</a:t>
            </a:r>
            <a:r>
              <a:rPr lang="pt-BR" sz="3000" dirty="0" smtClean="0"/>
              <a:t>Princípios e diretrizes do SUS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3000" dirty="0" smtClean="0"/>
              <a:t>         .Protocolos disponibilizados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3000" dirty="0"/>
              <a:t> </a:t>
            </a:r>
            <a:r>
              <a:rPr lang="pt-BR" sz="3000" dirty="0" smtClean="0"/>
              <a:t>        .Engajamento Publico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3000" dirty="0"/>
              <a:t> </a:t>
            </a:r>
            <a:r>
              <a:rPr lang="pt-BR" sz="3000" dirty="0" smtClean="0"/>
              <a:t>        </a:t>
            </a:r>
            <a:r>
              <a:rPr lang="pt-BR" sz="3000" dirty="0" smtClean="0"/>
              <a:t>.</a:t>
            </a:r>
            <a:r>
              <a:rPr lang="pt-BR" sz="3000" dirty="0" smtClean="0"/>
              <a:t>Acolhimento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dirty="0"/>
          </a:p>
        </p:txBody>
      </p:sp>
      <p:pic>
        <p:nvPicPr>
          <p:cNvPr id="4" name="Picture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19938" y="5530850"/>
            <a:ext cx="156686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10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>
                <a:solidFill>
                  <a:srgbClr val="FF0000"/>
                </a:solidFill>
              </a:rPr>
              <a:t>Referências Bibliográficas 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28775"/>
            <a:ext cx="8686800" cy="4454525"/>
          </a:xfrm>
        </p:spPr>
        <p:txBody>
          <a:bodyPr rtlCol="0">
            <a:normAutofit fontScale="25000" lnSpcReduction="2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6400" dirty="0"/>
              <a:t>BRASIL. Ministério da Saúde. Departamento de Informática do SUS. DATASUS. Brasília, 2008. Disponível em: &lt;http:// www.datasus.gov.br&gt;.Acesso em: janeiro 2015.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6400" dirty="0"/>
              <a:t> 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6400" dirty="0"/>
              <a:t>BRASIL. Ministério da Saúde. Secretaria de Atenção à Saúde. Departamento de Atenção Básica. Caderno de Atenção Básica _ Prevenção clínica de doenças cardiovasculares, cerebrovasculares e renais. Brasília, 2006.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6400" dirty="0"/>
              <a:t> 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6400" dirty="0"/>
              <a:t>Brasil. Ministério da Saúde. Secretaria de Atenção à Saúde</a:t>
            </a:r>
            <a:r>
              <a:rPr lang="pt-BR" sz="6400" dirty="0" smtClean="0"/>
              <a:t>. Caderno de Atenção Básica_ Envelhecimento </a:t>
            </a:r>
            <a:r>
              <a:rPr lang="pt-BR" sz="6400" dirty="0"/>
              <a:t>e saúde da pessoa idosa / Ministério da Saúde, Secretaria de Atenção à Saúde, Departamento de Atenção Básica – Brasília : Ministério da Saúde, 2006.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6400" dirty="0"/>
              <a:t> 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6400" dirty="0"/>
              <a:t>FREITAS EV; MIRANDA RD. Parâmetros clínicos do envelhecimento e Avaliação Geriátrica Ampla. In: FREITAS EV et.al. Tratado de Geriatria e Gerontologia. 2ª. Ed. Rio de Janeiro, Guanabara-Koogan, 2006. p.900-9.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6400" dirty="0"/>
              <a:t> 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6400" dirty="0"/>
              <a:t>ORGANIZAÇÃO MUNDIAL DA SAÚDE. Cuidados inovadores para condições crônicas: componentes estruturais de ação. Brasília: Organização Mundial da Saúde, 2003. Disponível em: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6400" dirty="0"/>
              <a:t>&lt;</a:t>
            </a:r>
            <a:r>
              <a:rPr lang="pt-BR" sz="6400" dirty="0">
                <a:hlinkClick r:id="rId2"/>
              </a:rPr>
              <a:t>http://www.who.int/chp/knowledge/publications/icccportuguese.pdf</a:t>
            </a:r>
            <a:r>
              <a:rPr lang="pt-BR" sz="6400" dirty="0"/>
              <a:t>&gt; Acesso em: dezembro de 2014.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6400" dirty="0"/>
              <a:t> 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sz="1400" dirty="0"/>
          </a:p>
        </p:txBody>
      </p:sp>
      <p:pic>
        <p:nvPicPr>
          <p:cNvPr id="4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08850" y="5897563"/>
            <a:ext cx="156527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10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smtClean="0"/>
          </a:p>
        </p:txBody>
      </p:sp>
      <p:pic>
        <p:nvPicPr>
          <p:cNvPr id="36867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60425" y="846138"/>
            <a:ext cx="7423150" cy="55673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smtClean="0">
                <a:solidFill>
                  <a:srgbClr val="FF0000"/>
                </a:solidFill>
              </a:rPr>
              <a:t>Unidade Básica de Saúde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5259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dirty="0" smtClean="0"/>
              <a:t>Urbana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dirty="0" smtClean="0"/>
              <a:t>População : </a:t>
            </a:r>
            <a:r>
              <a:rPr lang="pt-BR" sz="2800" dirty="0" smtClean="0"/>
              <a:t>2785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dirty="0" smtClean="0"/>
              <a:t>Equipe:</a:t>
            </a:r>
            <a:r>
              <a:rPr lang="pt-BR" dirty="0"/>
              <a:t> </a:t>
            </a:r>
            <a:r>
              <a:rPr lang="pt-BR" sz="2400" dirty="0"/>
              <a:t>1 </a:t>
            </a:r>
            <a:r>
              <a:rPr lang="pt-BR" sz="2400" dirty="0" smtClean="0"/>
              <a:t>Médico</a:t>
            </a:r>
            <a:r>
              <a:rPr lang="pt-BR" sz="2400" dirty="0" smtClean="0"/>
              <a:t>, </a:t>
            </a:r>
            <a:r>
              <a:rPr lang="pt-BR" sz="2400" dirty="0" smtClean="0"/>
              <a:t>1 Enfermeiro</a:t>
            </a:r>
            <a:r>
              <a:rPr lang="pt-BR" sz="2400" dirty="0" smtClean="0"/>
              <a:t>, 2 </a:t>
            </a:r>
            <a:r>
              <a:rPr lang="pt-BR" sz="2400" dirty="0"/>
              <a:t>Técnicos em </a:t>
            </a:r>
            <a:r>
              <a:rPr lang="pt-BR" sz="2400" dirty="0" smtClean="0"/>
              <a:t>enfermagem, 1 Odontólogo, 5 Agentes </a:t>
            </a:r>
            <a:r>
              <a:rPr lang="pt-BR" sz="2400" dirty="0" smtClean="0"/>
              <a:t>Comunitários </a:t>
            </a:r>
            <a:r>
              <a:rPr lang="pt-BR" sz="2400" dirty="0"/>
              <a:t>de </a:t>
            </a:r>
            <a:r>
              <a:rPr lang="pt-BR" sz="2400" dirty="0" smtClean="0"/>
              <a:t>Saúde,1 </a:t>
            </a:r>
            <a:r>
              <a:rPr lang="pt-BR" sz="2400" dirty="0" smtClean="0"/>
              <a:t>Recepcionista.</a:t>
            </a:r>
            <a:endParaRPr lang="pt-BR" sz="2400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dirty="0" smtClean="0">
                <a:solidFill>
                  <a:schemeClr val="accent1"/>
                </a:solidFill>
              </a:rPr>
              <a:t>ESF: Vertente </a:t>
            </a:r>
            <a:r>
              <a:rPr lang="pt-BR" dirty="0" smtClean="0">
                <a:solidFill>
                  <a:schemeClr val="accent1"/>
                </a:solidFill>
              </a:rPr>
              <a:t>I, </a:t>
            </a:r>
            <a:r>
              <a:rPr lang="pt-BR" dirty="0" err="1" smtClean="0">
                <a:solidFill>
                  <a:schemeClr val="accent1"/>
                </a:solidFill>
              </a:rPr>
              <a:t>Assú</a:t>
            </a:r>
            <a:r>
              <a:rPr lang="pt-BR" dirty="0" smtClean="0">
                <a:solidFill>
                  <a:schemeClr val="accent1"/>
                </a:solidFill>
              </a:rPr>
              <a:t>/RN</a:t>
            </a:r>
            <a:endParaRPr lang="pt-BR" dirty="0">
              <a:solidFill>
                <a:schemeClr val="accent1"/>
              </a:solidFill>
            </a:endParaRPr>
          </a:p>
        </p:txBody>
      </p:sp>
      <p:pic>
        <p:nvPicPr>
          <p:cNvPr id="8196" name="Imagem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825" y="3532188"/>
            <a:ext cx="3238500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>
                <a:solidFill>
                  <a:srgbClr val="FF0000"/>
                </a:solidFill>
              </a:rPr>
              <a:t>Situação da ação programática antes da intervenção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9219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1600200"/>
            <a:ext cx="8572560" cy="4924425"/>
          </a:xfrm>
        </p:spPr>
        <p:txBody>
          <a:bodyPr/>
          <a:lstStyle/>
          <a:p>
            <a:pPr algn="just"/>
            <a:r>
              <a:rPr lang="pt-BR" sz="2400" dirty="0" smtClean="0">
                <a:latin typeface="Arial" charset="0"/>
                <a:cs typeface="Arial" charset="0"/>
              </a:rPr>
              <a:t>A comunidade  não tinha conhecimento sobre a existência do Programa de Atenção à Saúde dos Idosos.</a:t>
            </a:r>
          </a:p>
          <a:p>
            <a:pPr algn="just"/>
            <a:r>
              <a:rPr lang="pt-BR" sz="2400" dirty="0" smtClean="0">
                <a:latin typeface="Arial" charset="0"/>
                <a:cs typeface="Arial" charset="0"/>
              </a:rPr>
              <a:t>Um</a:t>
            </a:r>
            <a:r>
              <a:rPr lang="pt-BR" sz="2400" dirty="0" smtClean="0">
                <a:latin typeface="Arial" charset="0"/>
                <a:cs typeface="Arial" charset="0"/>
              </a:rPr>
              <a:t> </a:t>
            </a:r>
            <a:r>
              <a:rPr lang="pt-BR" sz="2400" dirty="0" smtClean="0">
                <a:latin typeface="Arial" charset="0"/>
                <a:cs typeface="Arial" charset="0"/>
              </a:rPr>
              <a:t>total de 214 idosos </a:t>
            </a:r>
            <a:r>
              <a:rPr lang="pt-BR" sz="2400" dirty="0" smtClean="0">
                <a:latin typeface="Arial" charset="0"/>
                <a:cs typeface="Arial" charset="0"/>
              </a:rPr>
              <a:t>eram acompanhados </a:t>
            </a:r>
            <a:r>
              <a:rPr lang="pt-BR" sz="2400" dirty="0" smtClean="0">
                <a:latin typeface="Arial" charset="0"/>
                <a:cs typeface="Arial" charset="0"/>
              </a:rPr>
              <a:t>pela equipe </a:t>
            </a:r>
            <a:r>
              <a:rPr lang="pt-BR" sz="2400" dirty="0" smtClean="0">
                <a:latin typeface="Arial" charset="0"/>
                <a:cs typeface="Arial" charset="0"/>
              </a:rPr>
              <a:t>perfazendo 71</a:t>
            </a:r>
            <a:r>
              <a:rPr lang="pt-BR" sz="2400" dirty="0" smtClean="0">
                <a:latin typeface="Arial" charset="0"/>
                <a:cs typeface="Arial" charset="0"/>
              </a:rPr>
              <a:t>% </a:t>
            </a:r>
            <a:r>
              <a:rPr lang="pt-BR" sz="2400" dirty="0" smtClean="0">
                <a:latin typeface="Arial" charset="0"/>
                <a:cs typeface="Arial" charset="0"/>
              </a:rPr>
              <a:t>de </a:t>
            </a:r>
            <a:r>
              <a:rPr lang="pt-BR" sz="2400" dirty="0" smtClean="0">
                <a:latin typeface="Arial" charset="0"/>
                <a:cs typeface="Arial" charset="0"/>
              </a:rPr>
              <a:t>cobertura.</a:t>
            </a:r>
          </a:p>
          <a:p>
            <a:pPr algn="just"/>
            <a:r>
              <a:rPr lang="pt-BR" sz="2400" dirty="0" smtClean="0">
                <a:latin typeface="Arial" charset="0"/>
                <a:cs typeface="Arial" charset="0"/>
              </a:rPr>
              <a:t>Somente </a:t>
            </a:r>
            <a:r>
              <a:rPr lang="pt-BR" sz="2400" dirty="0" smtClean="0">
                <a:latin typeface="Arial" charset="0"/>
                <a:cs typeface="Arial" charset="0"/>
              </a:rPr>
              <a:t>64</a:t>
            </a:r>
            <a:r>
              <a:rPr lang="pt-BR" sz="2400" dirty="0" smtClean="0">
                <a:latin typeface="Arial" charset="0"/>
                <a:cs typeface="Arial" charset="0"/>
              </a:rPr>
              <a:t>% dos idosos </a:t>
            </a:r>
            <a:r>
              <a:rPr lang="pt-BR" sz="2400" dirty="0" smtClean="0">
                <a:latin typeface="Arial" charset="0"/>
                <a:cs typeface="Arial" charset="0"/>
              </a:rPr>
              <a:t>estavam com </a:t>
            </a:r>
            <a:r>
              <a:rPr lang="pt-BR" sz="2400" dirty="0" smtClean="0">
                <a:latin typeface="Arial" charset="0"/>
                <a:cs typeface="Arial" charset="0"/>
              </a:rPr>
              <a:t>acompanhamento em dia.</a:t>
            </a:r>
          </a:p>
          <a:p>
            <a:pPr algn="just"/>
            <a:r>
              <a:rPr lang="pt-BR" sz="2400" dirty="0" smtClean="0">
                <a:latin typeface="Arial" charset="0"/>
                <a:cs typeface="Arial" charset="0"/>
              </a:rPr>
              <a:t>Apenas </a:t>
            </a:r>
            <a:r>
              <a:rPr lang="pt-BR" sz="2400" dirty="0" smtClean="0">
                <a:latin typeface="Arial" charset="0"/>
                <a:cs typeface="Arial" charset="0"/>
              </a:rPr>
              <a:t>40% de idosos </a:t>
            </a:r>
            <a:r>
              <a:rPr lang="pt-BR" sz="2400" dirty="0" err="1" smtClean="0">
                <a:latin typeface="Arial" charset="0"/>
                <a:cs typeface="Arial" charset="0"/>
              </a:rPr>
              <a:t>possuiam</a:t>
            </a:r>
            <a:r>
              <a:rPr lang="pt-BR" sz="2400" dirty="0" smtClean="0">
                <a:latin typeface="Arial" charset="0"/>
                <a:cs typeface="Arial" charset="0"/>
              </a:rPr>
              <a:t> avaliação de </a:t>
            </a:r>
            <a:r>
              <a:rPr lang="pt-BR" sz="2400" dirty="0" smtClean="0">
                <a:latin typeface="Arial" charset="0"/>
                <a:cs typeface="Arial" charset="0"/>
              </a:rPr>
              <a:t>saúde bucal em dia </a:t>
            </a:r>
            <a:endParaRPr lang="pt-BR" sz="2400" dirty="0" smtClean="0"/>
          </a:p>
          <a:p>
            <a:pPr algn="just"/>
            <a:r>
              <a:rPr lang="pt-BR" sz="2400" dirty="0" smtClean="0">
                <a:latin typeface="Arial" charset="0"/>
                <a:cs typeface="Arial" charset="0"/>
              </a:rPr>
              <a:t>Equipe </a:t>
            </a:r>
            <a:r>
              <a:rPr lang="pt-BR" sz="2400" dirty="0" smtClean="0">
                <a:latin typeface="Arial" charset="0"/>
                <a:cs typeface="Arial" charset="0"/>
              </a:rPr>
              <a:t>sem informação suficiente do funcionamento dos serviços baseados nos  protocolos estabelecidos pelo Ministério.</a:t>
            </a:r>
            <a:endParaRPr lang="pt-BR" sz="2400" dirty="0" smtClean="0">
              <a:latin typeface="Arial" charset="0"/>
              <a:cs typeface="Arial" charset="0"/>
            </a:endParaRPr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dirty="0" smtClean="0"/>
          </a:p>
        </p:txBody>
      </p:sp>
      <p:sp>
        <p:nvSpPr>
          <p:cNvPr id="9220" name="CaixaDeTexto 3"/>
          <p:cNvSpPr txBox="1">
            <a:spLocks noChangeArrowheads="1"/>
          </p:cNvSpPr>
          <p:nvPr/>
        </p:nvSpPr>
        <p:spPr bwMode="auto">
          <a:xfrm>
            <a:off x="3276600" y="119697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pt-BR"/>
          </a:p>
        </p:txBody>
      </p:sp>
      <p:pic>
        <p:nvPicPr>
          <p:cNvPr id="5" name="Picture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80288" y="5792788"/>
            <a:ext cx="1566862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10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Geral</a:t>
            </a:r>
            <a:br>
              <a:rPr lang="pt-B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024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1600200"/>
            <a:ext cx="8501122" cy="4525963"/>
          </a:xfrm>
        </p:spPr>
        <p:txBody>
          <a:bodyPr/>
          <a:lstStyle/>
          <a:p>
            <a:pPr algn="just"/>
            <a:r>
              <a:rPr lang="pt-BR" dirty="0" smtClean="0"/>
              <a:t>Melhorar a atenção </a:t>
            </a:r>
            <a:r>
              <a:rPr lang="pt-BR" dirty="0" smtClean="0"/>
              <a:t>à </a:t>
            </a:r>
            <a:r>
              <a:rPr lang="pt-BR" dirty="0" smtClean="0"/>
              <a:t>Saúde do Idoso na UBS Vertente I, Município </a:t>
            </a:r>
            <a:r>
              <a:rPr lang="pt-BR" dirty="0" err="1" smtClean="0"/>
              <a:t>Assú</a:t>
            </a:r>
            <a:r>
              <a:rPr lang="pt-BR" dirty="0" smtClean="0"/>
              <a:t>, Rio Grande do Norte.</a:t>
            </a:r>
          </a:p>
          <a:p>
            <a:endParaRPr lang="pt-BR" dirty="0" smtClean="0"/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3933825"/>
            <a:ext cx="27051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5" name="Imagem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7175" y="3105150"/>
            <a:ext cx="4273550" cy="320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Ações realizadas</a:t>
            </a:r>
            <a:br>
              <a:rPr lang="pt-B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1214422"/>
            <a:ext cx="8572560" cy="4786346"/>
          </a:xfrm>
        </p:spPr>
        <p:txBody>
          <a:bodyPr rtlCol="0">
            <a:normAutofit fontScale="32500" lnSpcReduction="20000"/>
          </a:bodyPr>
          <a:lstStyle/>
          <a:p>
            <a:pPr marL="265113" indent="-265113" algn="just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t-BR" sz="6800" dirty="0" smtClean="0">
                <a:latin typeface="Arial" pitchFamily="34" charset="0"/>
                <a:cs typeface="Arial" pitchFamily="34" charset="0"/>
              </a:rPr>
              <a:t>Informamos à comunidade sobre a existência do Programa de Atenção ao Idoso da UBS. </a:t>
            </a:r>
          </a:p>
          <a:p>
            <a:pPr marL="265113" indent="-265113" algn="just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t-BR" sz="6800" dirty="0" smtClean="0">
                <a:latin typeface="Arial" pitchFamily="34" charset="0"/>
                <a:cs typeface="Arial" pitchFamily="34" charset="0"/>
              </a:rPr>
              <a:t>Orientamos aos usuários e a comunidade quanto:</a:t>
            </a:r>
          </a:p>
          <a:p>
            <a:pPr marL="265113" indent="-265113" algn="just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t-BR" sz="6800" dirty="0" smtClean="0">
                <a:latin typeface="Arial" pitchFamily="34" charset="0"/>
                <a:cs typeface="Arial" pitchFamily="34" charset="0"/>
              </a:rPr>
              <a:t>O direito de ter acesso aos medicamentos da Farmácia Popular. </a:t>
            </a:r>
          </a:p>
          <a:p>
            <a:pPr marL="265113" indent="-265113" algn="just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t-BR" sz="6800" dirty="0" smtClean="0">
                <a:latin typeface="Arial" pitchFamily="34" charset="0"/>
                <a:cs typeface="Arial" pitchFamily="34" charset="0"/>
              </a:rPr>
              <a:t>A importância de ter a avaliação multidimensional rápida e o exame clinico apropriado em dia . </a:t>
            </a:r>
          </a:p>
          <a:p>
            <a:pPr marL="265113" indent="-265113" algn="just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t-BR" sz="6800" dirty="0" smtClean="0">
                <a:latin typeface="Arial" pitchFamily="34" charset="0"/>
                <a:cs typeface="Arial" pitchFamily="34" charset="0"/>
              </a:rPr>
              <a:t> Realizar avaliação da saúde bucal. </a:t>
            </a:r>
          </a:p>
          <a:p>
            <a:pPr marL="265113" indent="-265113" algn="just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t-BR" sz="6800" dirty="0" smtClean="0">
                <a:latin typeface="Arial" pitchFamily="34" charset="0"/>
                <a:cs typeface="Arial" pitchFamily="34" charset="0"/>
              </a:rPr>
              <a:t> Importância do cumprimento da periodicidade das consultas de acordo com o protocolo.</a:t>
            </a:r>
          </a:p>
          <a:p>
            <a:pPr marL="265113" indent="-265113" algn="just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t-BR" sz="6800" dirty="0" smtClean="0">
                <a:latin typeface="Arial" pitchFamily="34" charset="0"/>
                <a:cs typeface="Arial" pitchFamily="34" charset="0"/>
              </a:rPr>
              <a:t> Realização de busca ativa dos idosos  faltosos às consultas </a:t>
            </a:r>
          </a:p>
          <a:p>
            <a:pPr marL="265113" indent="-265113" algn="just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t-BR" sz="6800" dirty="0" smtClean="0">
                <a:latin typeface="Arial" pitchFamily="34" charset="0"/>
                <a:cs typeface="Arial" pitchFamily="34" charset="0"/>
              </a:rPr>
              <a:t> Estratégias da equipe para garantir o atendimento dos Idosos provenientes da busca ativa  que buscarem o serviço em todos os turnos</a:t>
            </a:r>
          </a:p>
          <a:p>
            <a:pPr marL="265113" indent="-265113" algn="just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t-BR" sz="6800" dirty="0" smtClean="0">
                <a:latin typeface="Arial" pitchFamily="34" charset="0"/>
                <a:cs typeface="Arial" pitchFamily="34" charset="0"/>
              </a:rPr>
              <a:t>Acompanhamento dos idosos acamados com suas visitas correspondentes </a:t>
            </a:r>
          </a:p>
        </p:txBody>
      </p:sp>
      <p:pic>
        <p:nvPicPr>
          <p:cNvPr id="4" name="Picture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5825" y="5661025"/>
            <a:ext cx="1566863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10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Logística</a:t>
            </a:r>
            <a:br>
              <a:rPr lang="pt-B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pt-BR" dirty="0">
                <a:latin typeface="Arial" pitchFamily="34" charset="0"/>
                <a:cs typeface="Arial" pitchFamily="34" charset="0"/>
              </a:rPr>
              <a:t>-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Caderno de Atenção Básica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nº19 Envelhecimento e Saúde da pessoa Idosa </a:t>
            </a:r>
            <a:endParaRPr lang="pt-BR" sz="2800" dirty="0">
              <a:latin typeface="Arial" pitchFamily="34" charset="0"/>
              <a:cs typeface="Arial" pitchFamily="34" charset="0"/>
            </a:endParaRPr>
          </a:p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pt-BR" dirty="0">
                <a:latin typeface="Arial" pitchFamily="34" charset="0"/>
                <a:cs typeface="Arial" pitchFamily="34" charset="0"/>
              </a:rPr>
              <a:t>-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Ficha espelho e os prontuários clínicos.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51688" y="5084763"/>
            <a:ext cx="1566862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10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0825" y="387350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 </a:t>
            </a:r>
            <a:r>
              <a:rPr lang="pt-B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62500" lnSpcReduction="20000"/>
          </a:bodyPr>
          <a:lstStyle/>
          <a:p>
            <a:pPr marL="285750" indent="-285750"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Objetivo 1.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Ampliar a cobertura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de atenção á saúde do idoso da área da UBS.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Objetivo 2.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Melhorar a qualidade da atenção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ao idoso na UBS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Objetivo 3.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Melhorar a adesão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dos idosos ao Programa de Saúde do Idoso.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Objetivo 4.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Melhorar o registro das informações</a:t>
            </a:r>
          </a:p>
          <a:p>
            <a:pPr marL="285750" indent="-285750"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Objetivo 5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. Mapear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os idosos de risco da área de abrangência 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Objetivo 6.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Promover a saúde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dos Idosos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dirty="0"/>
          </a:p>
        </p:txBody>
      </p:sp>
      <p:pic>
        <p:nvPicPr>
          <p:cNvPr id="4" name="Picture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08850" y="5730875"/>
            <a:ext cx="156527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10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1040</TotalTime>
  <Words>1664</Words>
  <Application>Microsoft Office PowerPoint</Application>
  <PresentationFormat>Apresentação na tela (4:3)</PresentationFormat>
  <Paragraphs>225</Paragraphs>
  <Slides>33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33</vt:i4>
      </vt:variant>
    </vt:vector>
  </HeadingPairs>
  <TitlesOfParts>
    <vt:vector size="34" baseType="lpstr">
      <vt:lpstr>Tema do Office</vt:lpstr>
      <vt:lpstr>    UNIVERSIDADE ABERTA DO SUS UNIVERSIDADE FEDERAL DE PELOTAS Especialização em Saúde da Família Modalidade a Distância Turma 8   </vt:lpstr>
      <vt:lpstr>INTRODUÇÃO</vt:lpstr>
      <vt:lpstr>   </vt:lpstr>
      <vt:lpstr>Unidade Básica de Saúde</vt:lpstr>
      <vt:lpstr>Situação da ação programática antes da intervenção</vt:lpstr>
      <vt:lpstr>Objetivo Geral </vt:lpstr>
      <vt:lpstr>Ações realizadas </vt:lpstr>
      <vt:lpstr>Logística </vt:lpstr>
      <vt:lpstr>Objetivos  </vt:lpstr>
      <vt:lpstr>Metas e resultados </vt:lpstr>
      <vt:lpstr>  Meta 1.1: Ampliar a cobertura de atenção à saúde do idoso da área da unidade de saúde para 85%.         </vt:lpstr>
      <vt:lpstr>Meta 2.1: Realizar Avaliação Multidimensional Rápida de 100% dos idosos da área de abrangência     </vt:lpstr>
      <vt:lpstr> Meta 2.2: Realizar exame clínico apropriado em 100% dos idosos  </vt:lpstr>
      <vt:lpstr> Meta 2.3: Realizar a solicitação de exames complementares periódicos em 100% dos idosos hipertensos e/ou diabéticos.     </vt:lpstr>
      <vt:lpstr>Meta 2.4: Priorizar a prescrição de medicamentos da Farmácia Popular a 100% dos idosos.   </vt:lpstr>
      <vt:lpstr>Meta 2.7: Rastrear 100% dos idosos para Hipertensão Arterial Sistêmica    </vt:lpstr>
      <vt:lpstr>Meta 2.8: Rastrear 100% dos idosos com pressão arterial sustentada maior que 135/80 mmHg para Diabetes Mellitus.    </vt:lpstr>
      <vt:lpstr> Meta 2.9: Realizar avaliação da necessidade de atendimento odontológico em 100% dos idosos.  </vt:lpstr>
      <vt:lpstr>    Meta 2.10: Buscar 100% dos hipertensos faltosos às consultas na unidade de saúde conforme a periodicidade recomendada   </vt:lpstr>
      <vt:lpstr>Meta 3.1 Buscar 100% dos idosos faltosos às consultas programadas   </vt:lpstr>
      <vt:lpstr>Meta 4.1: Manter registro especifico de 100% das pessoas idosas.   </vt:lpstr>
      <vt:lpstr>Meta 4.2:Distribuir a Caderneta de Saúde de Pessoa Idosa 100% de idosos cadastrados     </vt:lpstr>
      <vt:lpstr> Meta 5.1: Rastrear 100% das pessoas idosas com avalição para risco de morbimortalidade    </vt:lpstr>
      <vt:lpstr>Meta 5.2: Investigar a presença de indicadores de fragilização na velhice em 100% das pessoas idosas    </vt:lpstr>
      <vt:lpstr>Meta 5.3 Avaliar a rede social de 100% de idosos    </vt:lpstr>
      <vt:lpstr>Meta 6.1 Garantir orientação nutricional para hábitos alimentares saudáveis a 100% das pessoas idosas.   </vt:lpstr>
      <vt:lpstr>Slide 27</vt:lpstr>
      <vt:lpstr>Slide 28</vt:lpstr>
      <vt:lpstr>Slide 29</vt:lpstr>
      <vt:lpstr>Slide 30</vt:lpstr>
      <vt:lpstr>Aprendizagem</vt:lpstr>
      <vt:lpstr>Referências Bibliográficas  </vt:lpstr>
      <vt:lpstr>Slide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UNIVERSIDADE ABERTA DO SUS UNIVERSIDADE FEDERAL DE PELOTAS Especialização em Saúde da Família Modalidade a Distância Turma 8</dc:title>
  <dc:creator>virtudes</dc:creator>
  <cp:lastModifiedBy>Niviane Genz</cp:lastModifiedBy>
  <cp:revision>129</cp:revision>
  <dcterms:created xsi:type="dcterms:W3CDTF">2015-08-16T16:17:28Z</dcterms:created>
  <dcterms:modified xsi:type="dcterms:W3CDTF">2015-09-14T13:54:44Z</dcterms:modified>
</cp:coreProperties>
</file>