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8" r:id="rId11"/>
    <p:sldId id="281" r:id="rId12"/>
    <p:sldId id="266" r:id="rId13"/>
    <p:sldId id="270" r:id="rId14"/>
    <p:sldId id="277" r:id="rId15"/>
    <p:sldId id="283" r:id="rId16"/>
    <p:sldId id="282" r:id="rId17"/>
    <p:sldId id="284" r:id="rId18"/>
    <p:sldId id="287" r:id="rId19"/>
    <p:sldId id="285" r:id="rId20"/>
    <p:sldId id="288" r:id="rId21"/>
    <p:sldId id="286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1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Gráfico 1 - Proporção de gestantes cadastradas no Programa de Pré-natal e Puerpério. </a:t>
            </a:r>
          </a:p>
        </c:rich>
      </c:tx>
      <c:layout/>
      <c:overlay val="0"/>
      <c:spPr>
        <a:noFill/>
        <a:ln w="2543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388400969109629"/>
          <c:y val="0.23457788347205707"/>
          <c:w val="0.86940658859950204"/>
          <c:h val="0.64616776054003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3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0.64150943396226412</c:v>
                </c:pt>
                <c:pt idx="1">
                  <c:v>0.86792452830188682</c:v>
                </c:pt>
                <c:pt idx="2">
                  <c:v>1.0377358490566038</c:v>
                </c:pt>
                <c:pt idx="3">
                  <c:v>1.0943396226415094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97056"/>
        <c:axId val="23916928"/>
      </c:barChart>
      <c:catAx>
        <c:axId val="2399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9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16928"/>
        <c:crosses val="autoZero"/>
        <c:auto val="1"/>
        <c:lblAlgn val="ctr"/>
        <c:lblOffset val="100"/>
        <c:noMultiLvlLbl val="0"/>
      </c:catAx>
      <c:valAx>
        <c:axId val="23916928"/>
        <c:scaling>
          <c:orientation val="minMax"/>
          <c:max val="1"/>
          <c:min val="0"/>
        </c:scaling>
        <c:delete val="0"/>
        <c:axPos val="l"/>
        <c:majorGridlines>
          <c:spPr>
            <a:ln w="3179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9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1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3997056"/>
        <c:crosses val="autoZero"/>
        <c:crossBetween val="between"/>
        <c:majorUnit val="0.2"/>
      </c:valAx>
      <c:spPr>
        <a:solidFill>
          <a:srgbClr val="FFFFFF"/>
        </a:solidFill>
        <a:ln w="2543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9">
      <a:solidFill>
        <a:srgbClr val="808080"/>
      </a:solidFill>
      <a:prstDash val="solid"/>
    </a:ln>
  </c:spPr>
  <c:txPr>
    <a:bodyPr/>
    <a:lstStyle/>
    <a:p>
      <a:pPr>
        <a:defRPr sz="1001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Gráfico 2 - Proporção de gestantes captadas no primeiro trimestre de gestação.</a:t>
            </a:r>
          </a:p>
        </c:rich>
      </c:tx>
      <c:layout/>
      <c:overlay val="0"/>
      <c:spPr>
        <a:noFill/>
        <a:ln w="25395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395">
              <a:noFill/>
            </a:ln>
          </c:spPr>
          <c:invertIfNegative val="0"/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0.94117647058823528</c:v>
                </c:pt>
                <c:pt idx="1">
                  <c:v>0.86956521739130432</c:v>
                </c:pt>
                <c:pt idx="2">
                  <c:v>0.87272727272727268</c:v>
                </c:pt>
                <c:pt idx="3">
                  <c:v>0.87931034482758619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559808"/>
        <c:axId val="29913856"/>
      </c:barChart>
      <c:catAx>
        <c:axId val="2955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13856"/>
        <c:crosses val="autoZero"/>
        <c:auto val="1"/>
        <c:lblAlgn val="ctr"/>
        <c:lblOffset val="100"/>
        <c:noMultiLvlLbl val="0"/>
      </c:catAx>
      <c:valAx>
        <c:axId val="29913856"/>
        <c:scaling>
          <c:orientation val="minMax"/>
          <c:max val="1"/>
          <c:min val="0"/>
        </c:scaling>
        <c:delete val="0"/>
        <c:axPos val="l"/>
        <c:majorGridlines>
          <c:spPr>
            <a:ln w="3174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4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559808"/>
        <c:crosses val="autoZero"/>
        <c:crossBetween val="between"/>
        <c:majorUnit val="0.1"/>
      </c:valAx>
      <c:spPr>
        <a:solidFill>
          <a:srgbClr val="FFFFFF"/>
        </a:solidFill>
        <a:ln w="25395">
          <a:noFill/>
        </a:ln>
      </c:spPr>
    </c:plotArea>
    <c:plotVisOnly val="1"/>
    <c:dispBlanksAs val="gap"/>
    <c:showDLblsOverMax val="0"/>
  </c:chart>
  <c:spPr>
    <a:solidFill>
      <a:srgbClr val="FFFFFF"/>
    </a:solidFill>
    <a:ln w="3174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pt-BR"/>
              <a:t>Gráfico 6 - Proporção de busca ativa realizada às gestantes faltosas às consultas odontológicas</a:t>
            </a:r>
          </a:p>
        </c:rich>
      </c:tx>
      <c:layout/>
      <c:overlay val="0"/>
      <c:spPr>
        <a:noFill/>
        <a:ln w="25398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busca ativa realizada às gestantes faltosas às consultas odontológicas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398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0.66666666666666663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09728"/>
        <c:axId val="29251072"/>
      </c:barChart>
      <c:catAx>
        <c:axId val="24009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251072"/>
        <c:crosses val="autoZero"/>
        <c:auto val="1"/>
        <c:lblAlgn val="ctr"/>
        <c:lblOffset val="100"/>
        <c:noMultiLvlLbl val="0"/>
      </c:catAx>
      <c:valAx>
        <c:axId val="2925107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4009728"/>
        <c:crosses val="autoZero"/>
        <c:crossBetween val="between"/>
        <c:majorUnit val="0.1"/>
      </c:valAx>
      <c:spPr>
        <a:solidFill>
          <a:srgbClr val="FFFFFF"/>
        </a:solidFill>
        <a:ln w="25398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7BD0F-AF3D-4ECB-9541-CBC9026E85D8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B12D-007E-4452-BDF2-2B9DBD6D5F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006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D9D-B57D-414B-9EDA-FD6822F48FC7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1A6-66D0-4006-8B57-B59E23C4122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D9D-B57D-414B-9EDA-FD6822F48FC7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1A6-66D0-4006-8B57-B59E23C412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D9D-B57D-414B-9EDA-FD6822F48FC7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1A6-66D0-4006-8B57-B59E23C412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D9D-B57D-414B-9EDA-FD6822F48FC7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1A6-66D0-4006-8B57-B59E23C412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D9D-B57D-414B-9EDA-FD6822F48FC7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5F231A6-66D0-4006-8B57-B59E23C4122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D9D-B57D-414B-9EDA-FD6822F48FC7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1A6-66D0-4006-8B57-B59E23C412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D9D-B57D-414B-9EDA-FD6822F48FC7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1A6-66D0-4006-8B57-B59E23C412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D9D-B57D-414B-9EDA-FD6822F48FC7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1A6-66D0-4006-8B57-B59E23C412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D9D-B57D-414B-9EDA-FD6822F48FC7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1A6-66D0-4006-8B57-B59E23C412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D9D-B57D-414B-9EDA-FD6822F48FC7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1A6-66D0-4006-8B57-B59E23C412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0D9D-B57D-414B-9EDA-FD6822F48FC7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231A6-66D0-4006-8B57-B59E23C4122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520D9D-B57D-414B-9EDA-FD6822F48FC7}" type="datetimeFigureOut">
              <a:rPr lang="pt-BR" smtClean="0"/>
              <a:t>09/04/2014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F231A6-66D0-4006-8B57-B59E23C4122E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pt-BR" sz="2700" b="1" dirty="0" smtClean="0">
                <a:solidFill>
                  <a:schemeClr val="tx1"/>
                </a:solidFill>
              </a:rPr>
              <a:t>UNIVERSIDADE </a:t>
            </a:r>
            <a:r>
              <a:rPr lang="pt-BR" sz="2700" b="1" dirty="0">
                <a:solidFill>
                  <a:schemeClr val="tx1"/>
                </a:solidFill>
              </a:rPr>
              <a:t>FEDERAL DE PELOTAS</a:t>
            </a:r>
            <a:r>
              <a:rPr lang="pt-BR" sz="2700" dirty="0">
                <a:solidFill>
                  <a:schemeClr val="tx1"/>
                </a:solidFill>
              </a:rPr>
              <a:t/>
            </a:r>
            <a:br>
              <a:rPr lang="pt-BR" sz="2700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DEPARTAMENTO DE MEDICINA SOCIAL</a:t>
            </a:r>
            <a:r>
              <a:rPr lang="pt-BR" sz="2700" dirty="0">
                <a:solidFill>
                  <a:schemeClr val="tx1"/>
                </a:solidFill>
              </a:rPr>
              <a:t/>
            </a:r>
            <a:br>
              <a:rPr lang="pt-BR" sz="2700" dirty="0">
                <a:solidFill>
                  <a:schemeClr val="tx1"/>
                </a:solidFill>
              </a:rPr>
            </a:br>
            <a:r>
              <a:rPr lang="pt-BR" sz="2700" b="1" dirty="0">
                <a:solidFill>
                  <a:schemeClr val="tx1"/>
                </a:solidFill>
              </a:rPr>
              <a:t>CURSO DE ESPECIALIZAÇÃO EM SAÚDE DA FAMÍLIA</a:t>
            </a:r>
            <a:r>
              <a:rPr lang="pt-BR" sz="2700" dirty="0">
                <a:solidFill>
                  <a:schemeClr val="tx1"/>
                </a:solidFill>
              </a:rPr>
              <a:t/>
            </a:r>
            <a:br>
              <a:rPr lang="pt-BR" sz="2700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/>
            </a:r>
            <a:br>
              <a:rPr lang="pt-BR" dirty="0">
                <a:solidFill>
                  <a:schemeClr val="tx1"/>
                </a:solidFill>
              </a:rPr>
            </a:br>
            <a:r>
              <a:rPr lang="pt-BR" dirty="0">
                <a:solidFill>
                  <a:schemeClr val="tx1"/>
                </a:solidFill>
              </a:rPr>
              <a:t> </a:t>
            </a:r>
            <a:r>
              <a:rPr lang="pt-BR" sz="3100" b="1" dirty="0" smtClean="0">
                <a:solidFill>
                  <a:schemeClr val="tx1"/>
                </a:solidFill>
              </a:rPr>
              <a:t>Atenção </a:t>
            </a:r>
            <a:r>
              <a:rPr lang="pt-BR" sz="3100" b="1" dirty="0">
                <a:solidFill>
                  <a:schemeClr val="tx1"/>
                </a:solidFill>
              </a:rPr>
              <a:t>ao </a:t>
            </a:r>
            <a:r>
              <a:rPr lang="pt-BR" sz="3100" b="1" dirty="0" err="1">
                <a:solidFill>
                  <a:schemeClr val="tx1"/>
                </a:solidFill>
              </a:rPr>
              <a:t>Pré</a:t>
            </a:r>
            <a:r>
              <a:rPr lang="pt-BR" sz="3100" b="1" dirty="0">
                <a:solidFill>
                  <a:schemeClr val="tx1"/>
                </a:solidFill>
              </a:rPr>
              <a:t> Natal e Puerpério em uma Unidade Básica de Saúde do Município de Caxias do </a:t>
            </a:r>
            <a:r>
              <a:rPr lang="pt-BR" sz="3100" b="1" dirty="0" smtClean="0">
                <a:solidFill>
                  <a:schemeClr val="tx1"/>
                </a:solidFill>
              </a:rPr>
              <a:t>Sul/RS</a:t>
            </a:r>
            <a:br>
              <a:rPr lang="pt-BR" sz="3100" b="1" dirty="0" smtClean="0">
                <a:solidFill>
                  <a:schemeClr val="tx1"/>
                </a:solidFill>
              </a:rPr>
            </a:br>
            <a:r>
              <a:rPr lang="pt-BR" sz="3100" b="1" dirty="0" smtClean="0">
                <a:solidFill>
                  <a:schemeClr val="tx1"/>
                </a:solidFill>
              </a:rPr>
              <a:t/>
            </a:r>
            <a:br>
              <a:rPr lang="pt-BR" sz="31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Vivian Cristiane Lopes </a:t>
            </a:r>
            <a:r>
              <a:rPr lang="pt-BR" sz="2400" b="1" dirty="0" err="1" smtClean="0">
                <a:solidFill>
                  <a:schemeClr val="tx1"/>
                </a:solidFill>
              </a:rPr>
              <a:t>Gritti</a:t>
            </a:r>
            <a:r>
              <a:rPr lang="pt-BR" sz="2400" b="1" dirty="0" smtClean="0">
                <a:solidFill>
                  <a:schemeClr val="tx1"/>
                </a:solidFill>
              </a:rPr>
              <a:t/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Orientadora: Luísa da Matta Machado Fernandes</a:t>
            </a:r>
            <a:br>
              <a:rPr lang="pt-BR" sz="2400" b="1" dirty="0" smtClean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/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Pelotas, maio de 2014</a:t>
            </a:r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6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realizar a intervenção no programa de Pré-natal e Puerpério foi  adotado o Manual de Assistência ao Pré-natal de Baixo Risco do Ministério da Saúde, 2012 </a:t>
            </a:r>
            <a:endParaRPr lang="pt-BR" dirty="0" smtClean="0"/>
          </a:p>
          <a:p>
            <a:r>
              <a:rPr lang="pt-BR" dirty="0"/>
              <a:t>As informações sobre o acompanhamento da gestante foram registradas nas ficha espelho disponibilizada pelo curso </a:t>
            </a:r>
            <a:r>
              <a:rPr lang="pt-BR" dirty="0" smtClean="0"/>
              <a:t>.</a:t>
            </a:r>
          </a:p>
          <a:p>
            <a:r>
              <a:rPr lang="pt-BR" dirty="0"/>
              <a:t>As informações coletadas na ficha espelho foram consolidadas na planilha eletrônica de coleta de dados disponibilizada pelo curso</a:t>
            </a:r>
          </a:p>
        </p:txBody>
      </p:sp>
    </p:spTree>
    <p:extLst>
      <p:ext uri="{BB962C8B-B14F-4D97-AF65-F5344CB8AC3E}">
        <p14:creationId xmlns:p14="http://schemas.microsoft.com/office/powerpoint/2010/main" val="236363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Monitorar todas as gestantes cadastradas no programa pré-natal </a:t>
            </a:r>
            <a:endParaRPr lang="pt-BR" dirty="0" smtClean="0"/>
          </a:p>
          <a:p>
            <a:r>
              <a:rPr lang="pt-BR" dirty="0" smtClean="0"/>
              <a:t>Organizar </a:t>
            </a:r>
            <a:r>
              <a:rPr lang="pt-BR" dirty="0"/>
              <a:t>uma ficha de registro específica para as gestantes</a:t>
            </a:r>
            <a:r>
              <a:rPr lang="pt-BR" dirty="0" smtClean="0"/>
              <a:t> </a:t>
            </a:r>
          </a:p>
          <a:p>
            <a:r>
              <a:rPr lang="pt-BR" dirty="0"/>
              <a:t>Visitas domiciliares e telefonemas para as gestantes </a:t>
            </a:r>
            <a:r>
              <a:rPr lang="pt-BR" dirty="0" smtClean="0"/>
              <a:t>faltosas</a:t>
            </a:r>
          </a:p>
          <a:p>
            <a:r>
              <a:rPr lang="pt-BR" dirty="0"/>
              <a:t>Realizar agendamento imediato para pacientes com suspeita de gravidez.</a:t>
            </a:r>
            <a:endParaRPr lang="pt-BR" dirty="0" smtClean="0"/>
          </a:p>
          <a:p>
            <a:r>
              <a:rPr lang="pt-BR" dirty="0"/>
              <a:t>Informar a comunidade sobre a importância do pré-natal e acompanhamento </a:t>
            </a:r>
            <a:r>
              <a:rPr lang="pt-BR" dirty="0" smtClean="0"/>
              <a:t>regular</a:t>
            </a:r>
          </a:p>
          <a:p>
            <a:r>
              <a:rPr lang="pt-BR" dirty="0"/>
              <a:t>Ampliar o conhecimento da equipe sobre o Programa de Humanização ao Pré-natal e nascimento (PHPN).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5277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Metas</a:t>
            </a:r>
            <a:r>
              <a:rPr lang="en-US" dirty="0" smtClean="0"/>
              <a:t> e </a:t>
            </a:r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760680"/>
          </a:xfrm>
        </p:spPr>
        <p:txBody>
          <a:bodyPr/>
          <a:lstStyle/>
          <a:p>
            <a:pPr marL="137160" indent="0" algn="just">
              <a:buNone/>
            </a:pPr>
            <a:r>
              <a:rPr lang="en-US" dirty="0" smtClean="0"/>
              <a:t>Meta: </a:t>
            </a:r>
            <a:r>
              <a:rPr lang="pt-BR" dirty="0"/>
              <a:t> Ampliar a cobertura  na área </a:t>
            </a:r>
            <a:r>
              <a:rPr lang="pt-BR" dirty="0" smtClean="0"/>
              <a:t> de abrangência  </a:t>
            </a:r>
            <a:r>
              <a:rPr lang="pt-BR" dirty="0"/>
              <a:t>para 80</a:t>
            </a:r>
            <a:r>
              <a:rPr lang="pt-BR" dirty="0" smtClean="0"/>
              <a:t>%.</a:t>
            </a:r>
          </a:p>
          <a:p>
            <a:pPr marL="137160" indent="0" algn="just">
              <a:buNone/>
            </a:pPr>
            <a:r>
              <a:rPr lang="en-US" dirty="0" err="1" smtClean="0"/>
              <a:t>Início</a:t>
            </a:r>
            <a:r>
              <a:rPr lang="en-US" dirty="0" smtClean="0"/>
              <a:t>: 64,2%</a:t>
            </a:r>
          </a:p>
          <a:p>
            <a:pPr marL="137160" indent="0" algn="just">
              <a:buNone/>
            </a:pPr>
            <a:r>
              <a:rPr lang="en-US" dirty="0" smtClean="0"/>
              <a:t>Final: 109,4%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596624"/>
              </p:ext>
            </p:extLst>
          </p:nvPr>
        </p:nvGraphicFramePr>
        <p:xfrm>
          <a:off x="2339752" y="3140968"/>
          <a:ext cx="5832648" cy="316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1793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Meta: </a:t>
            </a:r>
            <a:r>
              <a:rPr lang="pt-BR" dirty="0"/>
              <a:t>Garantir a captação de 90% das gestantes </a:t>
            </a:r>
            <a:r>
              <a:rPr lang="pt-BR" dirty="0" smtClean="0"/>
              <a:t> </a:t>
            </a:r>
            <a:r>
              <a:rPr lang="pt-BR" dirty="0"/>
              <a:t>no primeiro trimestre de gestação</a:t>
            </a:r>
            <a:r>
              <a:rPr lang="pt-BR" dirty="0" smtClean="0"/>
              <a:t>.</a:t>
            </a:r>
          </a:p>
          <a:p>
            <a:r>
              <a:rPr lang="en-US" dirty="0" err="1" smtClean="0"/>
              <a:t>Início</a:t>
            </a:r>
            <a:r>
              <a:rPr lang="en-US" dirty="0" smtClean="0"/>
              <a:t>: 94,1%</a:t>
            </a:r>
          </a:p>
          <a:p>
            <a:r>
              <a:rPr lang="en-US" dirty="0" smtClean="0"/>
              <a:t>Final: 87,9%</a:t>
            </a:r>
          </a:p>
          <a:p>
            <a:endParaRPr lang="pt-BR" dirty="0" smtClean="0"/>
          </a:p>
          <a:p>
            <a:pPr lvl="0"/>
            <a:endParaRPr lang="pt-BR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907543"/>
              </p:ext>
            </p:extLst>
          </p:nvPr>
        </p:nvGraphicFramePr>
        <p:xfrm>
          <a:off x="1763688" y="3861048"/>
          <a:ext cx="597901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2500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</p:spPr>
        <p:txBody>
          <a:bodyPr>
            <a:normAutofit/>
          </a:bodyPr>
          <a:lstStyle/>
          <a:p>
            <a:r>
              <a:rPr lang="en-US" dirty="0" smtClean="0"/>
              <a:t>Meta: </a:t>
            </a:r>
            <a:r>
              <a:rPr lang="pt-BR" dirty="0"/>
              <a:t> Fazer busca ativa de 90% das gestantes, com primeira consulta odontológica programática, faltosas às consultas</a:t>
            </a:r>
            <a:r>
              <a:rPr lang="pt-BR" dirty="0" smtClean="0"/>
              <a:t>.</a:t>
            </a:r>
          </a:p>
          <a:p>
            <a:r>
              <a:rPr lang="en-US" dirty="0" err="1" smtClean="0"/>
              <a:t>Inicío</a:t>
            </a:r>
            <a:r>
              <a:rPr lang="en-US" dirty="0" smtClean="0"/>
              <a:t>: 66,7%</a:t>
            </a:r>
          </a:p>
          <a:p>
            <a:r>
              <a:rPr lang="en-US" dirty="0" smtClean="0"/>
              <a:t>Final: 100%</a:t>
            </a:r>
            <a:endParaRPr lang="pt-BR" dirty="0" smtClean="0"/>
          </a:p>
          <a:p>
            <a:pPr marL="137160" indent="0">
              <a:buNone/>
            </a:pPr>
            <a:r>
              <a:rPr lang="pt-BR" dirty="0" smtClean="0"/>
              <a:t> </a:t>
            </a:r>
          </a:p>
        </p:txBody>
      </p:sp>
      <p:graphicFrame>
        <p:nvGraphicFramePr>
          <p:cNvPr id="4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219572"/>
              </p:ext>
            </p:extLst>
          </p:nvPr>
        </p:nvGraphicFramePr>
        <p:xfrm>
          <a:off x="2195736" y="3645024"/>
          <a:ext cx="583264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387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pt-BR" dirty="0" smtClean="0"/>
              <a:t>Meta: Garantir </a:t>
            </a:r>
            <a:r>
              <a:rPr lang="pt-BR" dirty="0"/>
              <a:t>a 90% das gestantes a solicitação de  </a:t>
            </a:r>
            <a:r>
              <a:rPr lang="pt-BR" dirty="0" smtClean="0"/>
              <a:t>todos os exames preconizados no </a:t>
            </a:r>
            <a:r>
              <a:rPr lang="pt-BR" dirty="0" err="1" smtClean="0"/>
              <a:t>pré</a:t>
            </a:r>
            <a:r>
              <a:rPr lang="pt-BR" dirty="0" smtClean="0"/>
              <a:t> </a:t>
            </a:r>
            <a:r>
              <a:rPr lang="pt-BR" dirty="0" smtClean="0"/>
              <a:t>natal</a:t>
            </a:r>
          </a:p>
          <a:p>
            <a:r>
              <a:rPr lang="en-US" dirty="0" err="1" smtClean="0"/>
              <a:t>Início</a:t>
            </a:r>
            <a:r>
              <a:rPr lang="en-US" dirty="0" smtClean="0"/>
              <a:t>: 91,2%</a:t>
            </a:r>
          </a:p>
          <a:p>
            <a:r>
              <a:rPr lang="en-US" dirty="0" smtClean="0"/>
              <a:t>Final: 100%</a:t>
            </a:r>
            <a:endParaRPr lang="pt-BR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604867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324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Meta: </a:t>
            </a:r>
            <a:r>
              <a:rPr lang="pt-BR" dirty="0"/>
              <a:t>Garantir que 90% das gestantes completem o esquema da vacina </a:t>
            </a:r>
            <a:r>
              <a:rPr lang="pt-BR" dirty="0" err="1"/>
              <a:t>anti-tetânica</a:t>
            </a:r>
            <a:r>
              <a:rPr lang="pt-BR" dirty="0"/>
              <a:t>. </a:t>
            </a:r>
            <a:endParaRPr lang="pt-BR" dirty="0" smtClean="0"/>
          </a:p>
          <a:p>
            <a:r>
              <a:rPr lang="pt-BR" dirty="0" smtClean="0"/>
              <a:t>Início: 76,5%</a:t>
            </a:r>
          </a:p>
          <a:p>
            <a:r>
              <a:rPr lang="pt-BR" dirty="0" smtClean="0"/>
              <a:t>Final: 96,6%</a:t>
            </a:r>
            <a:r>
              <a:rPr lang="pt-BR" dirty="0" smtClean="0"/>
              <a:t> 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5"/>
            <a:ext cx="7416824" cy="297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9551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Meta:  </a:t>
            </a:r>
            <a:r>
              <a:rPr lang="pt-BR" dirty="0"/>
              <a:t>Garantir que 80% das gestantes completem o esquema da vacina de Hepatite </a:t>
            </a:r>
            <a:r>
              <a:rPr lang="pt-BR" dirty="0" smtClean="0"/>
              <a:t>B</a:t>
            </a:r>
          </a:p>
          <a:p>
            <a:r>
              <a:rPr lang="en-US" dirty="0" err="1" smtClean="0"/>
              <a:t>Início</a:t>
            </a:r>
            <a:r>
              <a:rPr lang="en-US" dirty="0" smtClean="0"/>
              <a:t>: 79,4%</a:t>
            </a:r>
          </a:p>
          <a:p>
            <a:r>
              <a:rPr lang="en-US" dirty="0" smtClean="0"/>
              <a:t>Final: 96,6%</a:t>
            </a:r>
          </a:p>
          <a:p>
            <a:endParaRPr lang="pt-BR" dirty="0"/>
          </a:p>
          <a:p>
            <a:pPr marL="137160" indent="0">
              <a:buNone/>
            </a:pP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45024"/>
            <a:ext cx="705678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8942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Meta: </a:t>
            </a:r>
            <a:r>
              <a:rPr lang="pt-BR" dirty="0"/>
              <a:t>Realizar avaliação de saúde bucal em 60% das gestantes durante o pré-natal</a:t>
            </a:r>
            <a:r>
              <a:rPr lang="pt-BR" dirty="0" smtClean="0"/>
              <a:t>.</a:t>
            </a:r>
          </a:p>
          <a:p>
            <a:r>
              <a:rPr lang="en-US" dirty="0" err="1" smtClean="0"/>
              <a:t>Início</a:t>
            </a:r>
            <a:r>
              <a:rPr lang="en-US" dirty="0" smtClean="0"/>
              <a:t>: 8,8%</a:t>
            </a:r>
          </a:p>
          <a:p>
            <a:r>
              <a:rPr lang="en-US" dirty="0" smtClean="0"/>
              <a:t>Final: 50%</a:t>
            </a:r>
            <a:endParaRPr lang="pt-BR" dirty="0"/>
          </a:p>
          <a:p>
            <a:endParaRPr lang="en-US" dirty="0" smtClean="0"/>
          </a:p>
          <a:p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29000"/>
            <a:ext cx="633670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34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Meta: </a:t>
            </a:r>
            <a:r>
              <a:rPr lang="pt-BR" dirty="0"/>
              <a:t>. Realizar exame de puerpério em 80% das gestantes entre o 30º e 42º dia do pós-parto.</a:t>
            </a:r>
          </a:p>
          <a:p>
            <a:r>
              <a:rPr lang="en-US" dirty="0" err="1" smtClean="0"/>
              <a:t>Início</a:t>
            </a:r>
            <a:r>
              <a:rPr lang="en-US" dirty="0" smtClean="0"/>
              <a:t>: 0</a:t>
            </a:r>
          </a:p>
          <a:p>
            <a:r>
              <a:rPr lang="en-US" dirty="0" smtClean="0"/>
              <a:t>Final:  27,6% (81% </a:t>
            </a:r>
            <a:r>
              <a:rPr lang="en-US" dirty="0" err="1" smtClean="0"/>
              <a:t>puérperas</a:t>
            </a:r>
            <a:r>
              <a:rPr lang="en-US" dirty="0" smtClean="0"/>
              <a:t> )</a:t>
            </a:r>
            <a:endParaRPr lang="en-US" dirty="0" smtClean="0"/>
          </a:p>
          <a:p>
            <a:endParaRPr lang="en-US" dirty="0"/>
          </a:p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472608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86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Importância</a:t>
            </a:r>
            <a:r>
              <a:rPr lang="en-US" dirty="0"/>
              <a:t> </a:t>
            </a:r>
            <a:r>
              <a:rPr lang="en-US" dirty="0" smtClean="0"/>
              <a:t>da </a:t>
            </a:r>
            <a:r>
              <a:rPr lang="en-US" dirty="0" err="1" smtClean="0"/>
              <a:t>atenção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pré</a:t>
            </a:r>
            <a:r>
              <a:rPr lang="en-US" dirty="0" smtClean="0"/>
              <a:t> natal e </a:t>
            </a:r>
            <a:r>
              <a:rPr lang="en-US" dirty="0" err="1" smtClean="0"/>
              <a:t>puerpério</a:t>
            </a:r>
            <a:endParaRPr lang="en-US" dirty="0" smtClean="0"/>
          </a:p>
          <a:p>
            <a:r>
              <a:rPr lang="en-US" dirty="0" err="1" smtClean="0"/>
              <a:t>Caracterização</a:t>
            </a:r>
            <a:r>
              <a:rPr lang="en-US" dirty="0" smtClean="0"/>
              <a:t> do </a:t>
            </a:r>
            <a:r>
              <a:rPr lang="en-US" dirty="0" err="1" smtClean="0"/>
              <a:t>município</a:t>
            </a:r>
            <a:endParaRPr lang="en-US" dirty="0" smtClean="0"/>
          </a:p>
          <a:p>
            <a:r>
              <a:rPr lang="en-US" dirty="0" err="1" smtClean="0"/>
              <a:t>Caracterização</a:t>
            </a:r>
            <a:r>
              <a:rPr lang="en-US" dirty="0" smtClean="0"/>
              <a:t> da UBS</a:t>
            </a:r>
          </a:p>
          <a:p>
            <a:r>
              <a:rPr lang="en-US" dirty="0" err="1" smtClean="0"/>
              <a:t>Situação</a:t>
            </a:r>
            <a:r>
              <a:rPr lang="en-US" dirty="0" smtClean="0"/>
              <a:t> da </a:t>
            </a:r>
            <a:r>
              <a:rPr lang="en-US" dirty="0" err="1" smtClean="0"/>
              <a:t>ação</a:t>
            </a:r>
            <a:r>
              <a:rPr lang="en-US" dirty="0" smtClean="0"/>
              <a:t> </a:t>
            </a:r>
            <a:r>
              <a:rPr lang="en-US" dirty="0" err="1" smtClean="0"/>
              <a:t>programática</a:t>
            </a:r>
            <a:r>
              <a:rPr lang="en-US" dirty="0" smtClean="0"/>
              <a:t> antes da </a:t>
            </a:r>
            <a:r>
              <a:rPr lang="en-US" dirty="0" err="1" smtClean="0"/>
              <a:t>intervenção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681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Meta: </a:t>
            </a:r>
            <a:r>
              <a:rPr lang="pt-BR" dirty="0"/>
              <a:t>manter registro na ficha espelho de pré-natal/vacinação em 90% das gestantes</a:t>
            </a:r>
            <a:r>
              <a:rPr lang="pt-BR" dirty="0" smtClean="0"/>
              <a:t>.</a:t>
            </a:r>
          </a:p>
          <a:p>
            <a:r>
              <a:rPr lang="en-US" dirty="0" err="1" smtClean="0"/>
              <a:t>Início</a:t>
            </a:r>
            <a:r>
              <a:rPr lang="en-US" dirty="0" smtClean="0"/>
              <a:t>: </a:t>
            </a:r>
            <a:endParaRPr lang="pt-BR" dirty="0"/>
          </a:p>
          <a:p>
            <a:endParaRPr lang="en-US" dirty="0" smtClean="0"/>
          </a:p>
          <a:p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3356992"/>
            <a:ext cx="6264696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078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r>
              <a:rPr lang="en-US" dirty="0"/>
              <a:t/>
            </a:r>
            <a:br>
              <a:rPr lang="en-US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Meta: </a:t>
            </a:r>
            <a:r>
              <a:rPr lang="pt-BR" dirty="0"/>
              <a:t>Garantir a 90% das gestantes orientação nutricional durante a gestação.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2996951"/>
            <a:ext cx="6120680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681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Meta: </a:t>
            </a:r>
            <a:r>
              <a:rPr lang="pt-BR" dirty="0"/>
              <a:t>Promover o aleitamento materno junto a 90% das gestantes</a:t>
            </a:r>
            <a:r>
              <a:rPr lang="pt-BR" dirty="0" smtClean="0"/>
              <a:t>.</a:t>
            </a:r>
          </a:p>
          <a:p>
            <a:endParaRPr lang="en-US" dirty="0"/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2708919"/>
            <a:ext cx="5506739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6950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Meta: </a:t>
            </a:r>
            <a:r>
              <a:rPr lang="pt-BR" dirty="0"/>
              <a:t>Orientar 90% das gestantes sobre os cuidados com o </a:t>
            </a:r>
            <a:r>
              <a:rPr lang="pt-BR" dirty="0" smtClean="0"/>
              <a:t>recém-nascido</a:t>
            </a:r>
          </a:p>
          <a:p>
            <a:endParaRPr lang="en-US" dirty="0"/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576063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262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Metas</a:t>
            </a:r>
            <a:r>
              <a:rPr lang="en-US" dirty="0"/>
              <a:t> e </a:t>
            </a:r>
            <a:r>
              <a:rPr lang="en-US" dirty="0" err="1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Meta: </a:t>
            </a:r>
            <a:r>
              <a:rPr lang="pt-BR" dirty="0"/>
              <a:t>Orientar 90% das gestantes  sobre anticoncepção após o parto</a:t>
            </a:r>
            <a:r>
              <a:rPr lang="pt-BR" dirty="0" smtClean="0"/>
              <a:t>.</a:t>
            </a:r>
          </a:p>
          <a:p>
            <a:endParaRPr lang="en-US" dirty="0"/>
          </a:p>
          <a:p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2852936"/>
            <a:ext cx="604867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729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pt-BR" dirty="0"/>
              <a:t>A </a:t>
            </a:r>
            <a:r>
              <a:rPr lang="pt-BR" dirty="0" smtClean="0"/>
              <a:t>intervenção propiciou </a:t>
            </a:r>
            <a:r>
              <a:rPr lang="pt-BR" dirty="0"/>
              <a:t>a ampliação da cobertura da atenção ao </a:t>
            </a:r>
            <a:r>
              <a:rPr lang="pt-BR" dirty="0" err="1"/>
              <a:t>pré</a:t>
            </a:r>
            <a:r>
              <a:rPr lang="pt-BR" dirty="0"/>
              <a:t> natal e puerpério, a melhoria dos registros e a qualificação da atenção  com destaque para a ampliação das consultas odontológicas, da cobertura vacinal e das orientações</a:t>
            </a:r>
            <a:r>
              <a:rPr lang="pt-BR" dirty="0" smtClean="0"/>
              <a:t>.</a:t>
            </a:r>
          </a:p>
          <a:p>
            <a:r>
              <a:rPr lang="pt-BR" dirty="0"/>
              <a:t>realização da busca </a:t>
            </a:r>
            <a:r>
              <a:rPr lang="pt-BR" dirty="0" smtClean="0"/>
              <a:t>ativa, </a:t>
            </a:r>
            <a:r>
              <a:rPr lang="pt-BR" dirty="0"/>
              <a:t>visitas domiciliares, registro nas fichas espelho do curso, promoveu o trabalho integrado da ginecologista, enfermeira, técnicos de enfermagem, </a:t>
            </a:r>
            <a:r>
              <a:rPr lang="pt-BR" dirty="0" err="1"/>
              <a:t>odontológa</a:t>
            </a:r>
            <a:r>
              <a:rPr lang="pt-BR" dirty="0"/>
              <a:t>, auxiliar de saúde bucal, agentes comunitárias de saúde e assistente social.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07482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intervenção reviu as atribuições da equipe viabilizando a atenção a um maior número de gestantes possibilitando atendimento integral e </a:t>
            </a:r>
            <a:r>
              <a:rPr lang="pt-BR" dirty="0" err="1"/>
              <a:t>multidisplinar</a:t>
            </a:r>
            <a:r>
              <a:rPr lang="pt-BR" dirty="0"/>
              <a:t>.</a:t>
            </a:r>
          </a:p>
          <a:p>
            <a:r>
              <a:rPr lang="pt-BR" dirty="0"/>
              <a:t>A melhoria dos registros facilitou as buscas das gestantes faltosas nas vacinas, nas consultas odontológicas, o monitoramento da realização dos exames conforme o protocolo e das orientações realizadas</a:t>
            </a:r>
          </a:p>
        </p:txBody>
      </p:sp>
    </p:spTree>
    <p:extLst>
      <p:ext uri="{BB962C8B-B14F-4D97-AF65-F5344CB8AC3E}">
        <p14:creationId xmlns:p14="http://schemas.microsoft.com/office/powerpoint/2010/main" val="1836252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Reflexão</a:t>
            </a:r>
            <a:r>
              <a:rPr lang="en-US" dirty="0" smtClean="0"/>
              <a:t> </a:t>
            </a:r>
            <a:r>
              <a:rPr lang="en-US" dirty="0" err="1" smtClean="0"/>
              <a:t>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análise situacional serviu de base para escolha da </a:t>
            </a:r>
            <a:r>
              <a:rPr lang="pt-BR" dirty="0" smtClean="0"/>
              <a:t>intervenção e esta baseada </a:t>
            </a:r>
            <a:r>
              <a:rPr lang="pt-BR" dirty="0"/>
              <a:t>em evidências direcionou a intervenção que precisava ser priorizada e possibilitou melhores resultados.</a:t>
            </a:r>
          </a:p>
          <a:p>
            <a:r>
              <a:rPr lang="pt-BR" dirty="0"/>
              <a:t>O planejamento destas ações demonstrou o quanto precisamos atuar em todos </a:t>
            </a:r>
            <a:r>
              <a:rPr lang="pt-BR" dirty="0" smtClean="0"/>
              <a:t>os </a:t>
            </a:r>
            <a:r>
              <a:rPr lang="pt-BR" dirty="0"/>
              <a:t>eixos para que a intervenção seja efetiva, através da capacitação da equipe, envolvimento da comunidade, monitoramento dos dados e gestão do trabalho envolvendo equipe e comunidade direcionados para o mesmo objetivo, possibilitando menores chances de erros e replanejamento das ações quando necessário.	</a:t>
            </a:r>
          </a:p>
        </p:txBody>
      </p:sp>
    </p:spTree>
    <p:extLst>
      <p:ext uri="{BB962C8B-B14F-4D97-AF65-F5344CB8AC3E}">
        <p14:creationId xmlns:p14="http://schemas.microsoft.com/office/powerpoint/2010/main" val="1288187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Reflexão</a:t>
            </a:r>
            <a:r>
              <a:rPr lang="en-US" dirty="0"/>
              <a:t> </a:t>
            </a:r>
            <a:r>
              <a:rPr lang="en-US" dirty="0" err="1"/>
              <a:t>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resultados da intervenção foram surpreendentes, muitas metas foram superadas, demonstrando que quando envolvemos a comunidade e a equipe  a chance do trabalho ser um sucesso é imensamente </a:t>
            </a:r>
            <a:r>
              <a:rPr lang="pt-BR" dirty="0" smtClean="0"/>
              <a:t>maior.</a:t>
            </a:r>
            <a:endParaRPr lang="pt-BR" dirty="0"/>
          </a:p>
          <a:p>
            <a:r>
              <a:rPr lang="pt-BR" dirty="0" smtClean="0"/>
              <a:t>Os </a:t>
            </a:r>
            <a:r>
              <a:rPr lang="pt-BR" dirty="0"/>
              <a:t>estudos semanais com base nas dificuldades apontadas no TQC serviram de subsidio para as práticas diárias pois todos os casos tinham semelhança com os que encontramos na UBS.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2084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Reflexão</a:t>
            </a:r>
            <a:r>
              <a:rPr lang="en-US" dirty="0"/>
              <a:t> </a:t>
            </a:r>
            <a:r>
              <a:rPr lang="en-US" dirty="0" err="1"/>
              <a:t>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Ter trabalhado com as gestantes foi muito gratificante, criamos um vínculo, aprendemos juntas e hoje posso colher os bons frutos através do acompanhamento de crianças saudáveis, fruto de um </a:t>
            </a:r>
            <a:r>
              <a:rPr lang="pt-BR" dirty="0" err="1"/>
              <a:t>pré</a:t>
            </a:r>
            <a:r>
              <a:rPr lang="pt-BR" dirty="0"/>
              <a:t> natal bem realizado.</a:t>
            </a:r>
          </a:p>
        </p:txBody>
      </p:sp>
    </p:spTree>
    <p:extLst>
      <p:ext uri="{BB962C8B-B14F-4D97-AF65-F5344CB8AC3E}">
        <p14:creationId xmlns:p14="http://schemas.microsoft.com/office/powerpoint/2010/main" val="255222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Importância</a:t>
            </a:r>
            <a:r>
              <a:rPr lang="en-US" dirty="0" smtClean="0">
                <a:solidFill>
                  <a:schemeClr val="tx1"/>
                </a:solidFill>
              </a:rPr>
              <a:t> da </a:t>
            </a:r>
            <a:r>
              <a:rPr lang="en-US" dirty="0" err="1" smtClean="0">
                <a:solidFill>
                  <a:schemeClr val="tx1"/>
                </a:solidFill>
              </a:rPr>
              <a:t>Atenção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Pré</a:t>
            </a:r>
            <a:r>
              <a:rPr lang="en-US" dirty="0" smtClean="0">
                <a:solidFill>
                  <a:schemeClr val="tx1"/>
                </a:solidFill>
              </a:rPr>
              <a:t> Natal e </a:t>
            </a:r>
            <a:r>
              <a:rPr lang="en-US" dirty="0" err="1" smtClean="0">
                <a:solidFill>
                  <a:schemeClr val="tx1"/>
                </a:solidFill>
              </a:rPr>
              <a:t>Puerpério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pt-BR" dirty="0" smtClean="0"/>
              <a:t>	A </a:t>
            </a:r>
            <a:r>
              <a:rPr lang="pt-BR" dirty="0"/>
              <a:t>assistência pré-natal adequada, com a detecção e a intervenção precoce das situações de risco, bem como um sistema ágil de referência hospitalar, além da qualificação da assistência ao parto, são os grandes determinantes dos indicadores de saúde relacionados à mãe e ao bebê que têm o potencial de diminuir as principais causas de mortalidade materna e neonatal. </a:t>
            </a:r>
          </a:p>
        </p:txBody>
      </p:sp>
    </p:spTree>
    <p:extLst>
      <p:ext uri="{BB962C8B-B14F-4D97-AF65-F5344CB8AC3E}">
        <p14:creationId xmlns:p14="http://schemas.microsoft.com/office/powerpoint/2010/main" val="945695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en-US" dirty="0" err="1" smtClean="0"/>
              <a:t>Obrigada</a:t>
            </a:r>
            <a:r>
              <a:rPr lang="en-US" dirty="0" smtClean="0"/>
              <a:t>!!!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715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Introdução</a:t>
            </a:r>
            <a:r>
              <a:rPr lang="en-US" dirty="0" smtClean="0"/>
              <a:t>: </a:t>
            </a:r>
            <a:r>
              <a:rPr lang="en-US" dirty="0" err="1" smtClean="0"/>
              <a:t>Caracterização</a:t>
            </a:r>
            <a:r>
              <a:rPr lang="en-US" dirty="0" smtClean="0"/>
              <a:t> do </a:t>
            </a:r>
            <a:r>
              <a:rPr lang="en-US" dirty="0" err="1" smtClean="0"/>
              <a:t>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 err="1" smtClean="0"/>
              <a:t>Localização</a:t>
            </a:r>
            <a:r>
              <a:rPr lang="en-US" dirty="0" smtClean="0"/>
              <a:t>: </a:t>
            </a:r>
            <a:r>
              <a:rPr lang="pt-BR" dirty="0"/>
              <a:t>extremidade leste da encosta superior do nordeste do </a:t>
            </a:r>
            <a:r>
              <a:rPr lang="pt-BR" dirty="0" smtClean="0"/>
              <a:t>estado do Rio Grande do Sul.</a:t>
            </a:r>
          </a:p>
          <a:p>
            <a:r>
              <a:rPr lang="en-US" dirty="0" err="1" smtClean="0"/>
              <a:t>População</a:t>
            </a:r>
            <a:r>
              <a:rPr lang="en-US" dirty="0" smtClean="0"/>
              <a:t> Total:   </a:t>
            </a:r>
            <a:r>
              <a:rPr lang="pt-BR" dirty="0"/>
              <a:t>435.564 mil </a:t>
            </a:r>
            <a:r>
              <a:rPr lang="pt-BR" dirty="0" smtClean="0"/>
              <a:t>habitantes</a:t>
            </a:r>
          </a:p>
          <a:p>
            <a:r>
              <a:rPr lang="en-US" dirty="0" err="1" smtClean="0"/>
              <a:t>Serviços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no </a:t>
            </a:r>
            <a:r>
              <a:rPr lang="en-US" dirty="0" err="1" smtClean="0"/>
              <a:t>Município</a:t>
            </a:r>
            <a:r>
              <a:rPr lang="en-US" dirty="0" smtClean="0"/>
              <a:t>:  </a:t>
            </a:r>
          </a:p>
          <a:p>
            <a:r>
              <a:rPr lang="en-US" dirty="0" smtClean="0"/>
              <a:t>6 </a:t>
            </a:r>
            <a:r>
              <a:rPr lang="en-US" dirty="0" err="1" smtClean="0"/>
              <a:t>hospitais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46 UBS </a:t>
            </a:r>
            <a:r>
              <a:rPr lang="en-US" dirty="0" err="1" smtClean="0"/>
              <a:t>sendo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19 </a:t>
            </a:r>
            <a:r>
              <a:rPr lang="en-US" dirty="0" err="1" smtClean="0"/>
              <a:t>possuem</a:t>
            </a:r>
            <a:r>
              <a:rPr lang="en-US" dirty="0" smtClean="0"/>
              <a:t> ESF e 18 PACS.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67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Introdução</a:t>
            </a:r>
            <a:r>
              <a:rPr lang="en-US" dirty="0"/>
              <a:t>: </a:t>
            </a:r>
            <a:r>
              <a:rPr lang="en-US" dirty="0" err="1"/>
              <a:t>Caracterização</a:t>
            </a:r>
            <a:r>
              <a:rPr lang="en-US" dirty="0"/>
              <a:t> do </a:t>
            </a:r>
            <a:r>
              <a:rPr lang="en-US" dirty="0" err="1"/>
              <a:t>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t-BR" dirty="0"/>
              <a:t>Pronto Atendimento 24 horas</a:t>
            </a:r>
          </a:p>
          <a:p>
            <a:pPr lvl="0"/>
            <a:r>
              <a:rPr lang="pt-BR" dirty="0"/>
              <a:t>Serviço de Atendimento Móvel de Urgência (SAMU)</a:t>
            </a:r>
          </a:p>
          <a:p>
            <a:r>
              <a:rPr lang="pt-BR" dirty="0"/>
              <a:t>Centro Especializado de Saúde (CES)</a:t>
            </a:r>
          </a:p>
          <a:p>
            <a:pPr lvl="0"/>
            <a:r>
              <a:rPr lang="pt-BR" dirty="0"/>
              <a:t>Saúde mental: Ambulatório Municipal de Atenção a Criança e ao Adolescente (APOIAR), Cais Mental, Centro de Atenção Psicossocial Álcool e Drogas (CAPS AD) 24 horas, CAPS cidadania, Centro de Atenção Psicossocial infantil (CAPSI) Aquarela, Residencial Terapêutico, urgência e emergência 24 horas em saúde mental;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4993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Introdução</a:t>
            </a:r>
            <a:r>
              <a:rPr lang="en-US" dirty="0"/>
              <a:t>: </a:t>
            </a:r>
            <a:r>
              <a:rPr lang="en-US" dirty="0" err="1"/>
              <a:t>Caracterização</a:t>
            </a:r>
            <a:r>
              <a:rPr lang="en-US" dirty="0"/>
              <a:t> do </a:t>
            </a:r>
            <a:r>
              <a:rPr lang="en-US" dirty="0" err="1"/>
              <a:t>Município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t-BR" dirty="0"/>
              <a:t>Serviço de assistência domiciliar (SAD);</a:t>
            </a:r>
          </a:p>
          <a:p>
            <a:pPr lvl="0"/>
            <a:r>
              <a:rPr lang="pt-BR" dirty="0"/>
              <a:t> Centro de Especialidades Odontológicas (CEO);</a:t>
            </a:r>
          </a:p>
          <a:p>
            <a:pPr lvl="0"/>
            <a:r>
              <a:rPr lang="pt-BR" dirty="0"/>
              <a:t>Serviço de avaliação, controle e auditoria (SACA);</a:t>
            </a:r>
          </a:p>
          <a:p>
            <a:pPr lvl="0"/>
            <a:r>
              <a:rPr lang="pt-BR" dirty="0"/>
              <a:t> Central de Regulação de leitos;</a:t>
            </a:r>
          </a:p>
          <a:p>
            <a:pPr lvl="0"/>
            <a:r>
              <a:rPr lang="pt-BR" dirty="0"/>
              <a:t> Vigilância à saúde</a:t>
            </a:r>
          </a:p>
          <a:p>
            <a:pPr lvl="0"/>
            <a:r>
              <a:rPr lang="pt-BR" dirty="0"/>
              <a:t>Central de exames complementares;</a:t>
            </a:r>
          </a:p>
          <a:p>
            <a:pPr lvl="0"/>
            <a:r>
              <a:rPr lang="pt-BR" dirty="0"/>
              <a:t>Hemocentro de Caxias do Sul (HEMOCS)</a:t>
            </a:r>
          </a:p>
          <a:p>
            <a:pPr lvl="0"/>
            <a:r>
              <a:rPr lang="pt-BR" dirty="0"/>
              <a:t>Ouvidoria.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22003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Caracterização</a:t>
            </a:r>
            <a:r>
              <a:rPr lang="en-US" dirty="0" smtClean="0">
                <a:solidFill>
                  <a:schemeClr val="tx1"/>
                </a:solidFill>
              </a:rPr>
              <a:t> da UBS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L</a:t>
            </a:r>
            <a:r>
              <a:rPr lang="pt-BR" dirty="0" smtClean="0"/>
              <a:t>ocaliza-se </a:t>
            </a:r>
            <a:r>
              <a:rPr lang="pt-BR" dirty="0"/>
              <a:t>na zona norte de Caxias do Sul, em um bairro na periferia da cidade, com grande vulnerabilidade </a:t>
            </a:r>
            <a:r>
              <a:rPr lang="pt-BR" dirty="0" smtClean="0"/>
              <a:t>social.</a:t>
            </a:r>
          </a:p>
          <a:p>
            <a:r>
              <a:rPr lang="en-US" dirty="0" err="1" smtClean="0"/>
              <a:t>População</a:t>
            </a:r>
            <a:r>
              <a:rPr lang="en-US" dirty="0" smtClean="0"/>
              <a:t> </a:t>
            </a:r>
            <a:r>
              <a:rPr lang="en-US" dirty="0" err="1" smtClean="0"/>
              <a:t>atendida</a:t>
            </a:r>
            <a:r>
              <a:rPr lang="en-US" dirty="0" smtClean="0"/>
              <a:t>: 7000 </a:t>
            </a:r>
            <a:r>
              <a:rPr lang="en-US" dirty="0" err="1" smtClean="0"/>
              <a:t>usuários</a:t>
            </a:r>
            <a:r>
              <a:rPr lang="en-US" dirty="0" smtClean="0"/>
              <a:t>, 10 </a:t>
            </a:r>
            <a:r>
              <a:rPr lang="en-US" dirty="0" err="1" smtClean="0"/>
              <a:t>microáreas</a:t>
            </a:r>
            <a:r>
              <a:rPr lang="en-US" dirty="0" smtClean="0"/>
              <a:t> </a:t>
            </a:r>
            <a:r>
              <a:rPr lang="en-US" dirty="0" err="1" smtClean="0"/>
              <a:t>adscritas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 </a:t>
            </a:r>
            <a:r>
              <a:rPr lang="en-US" dirty="0" err="1" smtClean="0"/>
              <a:t>Equipes</a:t>
            </a:r>
            <a:r>
              <a:rPr lang="en-US" dirty="0" smtClean="0"/>
              <a:t> ESF: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enfermeiros</a:t>
            </a:r>
            <a:r>
              <a:rPr lang="en-US" dirty="0" smtClean="0"/>
              <a:t>, </a:t>
            </a:r>
            <a:r>
              <a:rPr lang="en-US" dirty="0" err="1" smtClean="0"/>
              <a:t>dois</a:t>
            </a:r>
            <a:r>
              <a:rPr lang="en-US" dirty="0" smtClean="0"/>
              <a:t> </a:t>
            </a:r>
            <a:r>
              <a:rPr lang="en-US" dirty="0" err="1" smtClean="0"/>
              <a:t>médicos</a:t>
            </a:r>
            <a:r>
              <a:rPr lang="en-US" dirty="0" smtClean="0"/>
              <a:t>, </a:t>
            </a:r>
            <a:r>
              <a:rPr lang="en-US" dirty="0" err="1" smtClean="0"/>
              <a:t>quatro</a:t>
            </a:r>
            <a:r>
              <a:rPr lang="en-US" dirty="0" smtClean="0"/>
              <a:t> </a:t>
            </a:r>
            <a:r>
              <a:rPr lang="en-US" dirty="0" err="1" smtClean="0"/>
              <a:t>técnicos</a:t>
            </a:r>
            <a:r>
              <a:rPr lang="en-US" dirty="0" smtClean="0"/>
              <a:t> de </a:t>
            </a:r>
            <a:r>
              <a:rPr lang="en-US" dirty="0" err="1" smtClean="0"/>
              <a:t>enfermagem</a:t>
            </a:r>
            <a:r>
              <a:rPr lang="en-US" dirty="0" smtClean="0"/>
              <a:t>, </a:t>
            </a:r>
            <a:r>
              <a:rPr lang="en-US" dirty="0" err="1" smtClean="0"/>
              <a:t>cinco</a:t>
            </a:r>
            <a:r>
              <a:rPr lang="en-US" dirty="0" smtClean="0"/>
              <a:t> </a:t>
            </a:r>
            <a:r>
              <a:rPr lang="en-US" dirty="0" err="1" smtClean="0"/>
              <a:t>agentes</a:t>
            </a:r>
            <a:r>
              <a:rPr lang="en-US" dirty="0" smtClean="0"/>
              <a:t> </a:t>
            </a:r>
            <a:r>
              <a:rPr lang="en-US" dirty="0" err="1" smtClean="0"/>
              <a:t>comunitárias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,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odontológa</a:t>
            </a:r>
            <a:r>
              <a:rPr lang="en-US" dirty="0" smtClean="0"/>
              <a:t> e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auxiliar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bucal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Equipe</a:t>
            </a:r>
            <a:r>
              <a:rPr lang="en-US" dirty="0" smtClean="0"/>
              <a:t> de </a:t>
            </a:r>
            <a:r>
              <a:rPr lang="en-US" dirty="0" err="1" smtClean="0"/>
              <a:t>apoio</a:t>
            </a:r>
            <a:r>
              <a:rPr lang="en-US" dirty="0" smtClean="0"/>
              <a:t>: Uma </a:t>
            </a:r>
            <a:r>
              <a:rPr lang="en-US" dirty="0" err="1" smtClean="0"/>
              <a:t>ginecologista</a:t>
            </a:r>
            <a:r>
              <a:rPr lang="en-US" dirty="0" smtClean="0"/>
              <a:t>,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assistente</a:t>
            </a:r>
            <a:r>
              <a:rPr lang="en-US" dirty="0" smtClean="0"/>
              <a:t> social, um </a:t>
            </a:r>
            <a:r>
              <a:rPr lang="en-US" dirty="0" err="1" smtClean="0"/>
              <a:t>técnico</a:t>
            </a:r>
            <a:r>
              <a:rPr lang="en-US" dirty="0" smtClean="0"/>
              <a:t> de </a:t>
            </a:r>
            <a:r>
              <a:rPr lang="en-US" dirty="0" err="1" smtClean="0"/>
              <a:t>enfermagem</a:t>
            </a:r>
            <a:r>
              <a:rPr lang="en-US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5321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Situação</a:t>
            </a:r>
            <a:r>
              <a:rPr lang="en-US" dirty="0"/>
              <a:t> da </a:t>
            </a:r>
            <a:r>
              <a:rPr lang="en-US" dirty="0" err="1"/>
              <a:t>ação</a:t>
            </a:r>
            <a:r>
              <a:rPr lang="en-US" dirty="0"/>
              <a:t> </a:t>
            </a:r>
            <a:r>
              <a:rPr lang="en-US" dirty="0" err="1"/>
              <a:t>programática</a:t>
            </a:r>
            <a:r>
              <a:rPr lang="en-US" dirty="0"/>
              <a:t> antes da </a:t>
            </a:r>
            <a:r>
              <a:rPr lang="en-US" dirty="0" err="1"/>
              <a:t>intervenção</a:t>
            </a:r>
            <a:r>
              <a:rPr lang="en-US" dirty="0"/>
              <a:t>.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</a:t>
            </a:r>
            <a:r>
              <a:rPr lang="pt-BR" dirty="0" smtClean="0"/>
              <a:t>obertura </a:t>
            </a:r>
            <a:r>
              <a:rPr lang="pt-BR" dirty="0"/>
              <a:t>de </a:t>
            </a:r>
            <a:r>
              <a:rPr lang="pt-BR" dirty="0" err="1"/>
              <a:t>pré</a:t>
            </a:r>
            <a:r>
              <a:rPr lang="pt-BR" dirty="0"/>
              <a:t> natal </a:t>
            </a:r>
            <a:r>
              <a:rPr lang="pt-BR" dirty="0" smtClean="0"/>
              <a:t>estava </a:t>
            </a:r>
            <a:r>
              <a:rPr lang="pt-BR" dirty="0"/>
              <a:t>em 67</a:t>
            </a:r>
            <a:r>
              <a:rPr lang="pt-BR" dirty="0" smtClean="0"/>
              <a:t>%</a:t>
            </a:r>
          </a:p>
          <a:p>
            <a:r>
              <a:rPr lang="en-US" dirty="0" err="1" smtClean="0"/>
              <a:t>Recente</a:t>
            </a:r>
            <a:r>
              <a:rPr lang="en-US" dirty="0" smtClean="0"/>
              <a:t> </a:t>
            </a:r>
            <a:r>
              <a:rPr lang="en-US" dirty="0" err="1" smtClean="0"/>
              <a:t>adesão</a:t>
            </a:r>
            <a:r>
              <a:rPr lang="en-US" dirty="0" smtClean="0"/>
              <a:t> do </a:t>
            </a:r>
            <a:r>
              <a:rPr lang="en-US" dirty="0" err="1" smtClean="0"/>
              <a:t>município</a:t>
            </a:r>
            <a:r>
              <a:rPr lang="en-US" dirty="0" smtClean="0"/>
              <a:t> a </a:t>
            </a:r>
            <a:r>
              <a:rPr lang="en-US" dirty="0" err="1" smtClean="0"/>
              <a:t>rede</a:t>
            </a:r>
            <a:r>
              <a:rPr lang="en-US" dirty="0" smtClean="0"/>
              <a:t>  </a:t>
            </a:r>
            <a:r>
              <a:rPr lang="en-US" dirty="0" err="1" smtClean="0"/>
              <a:t>cegonha</a:t>
            </a:r>
            <a:endParaRPr lang="en-US" dirty="0" smtClean="0"/>
          </a:p>
          <a:p>
            <a:r>
              <a:rPr lang="pt-BR" dirty="0" smtClean="0"/>
              <a:t>Grande </a:t>
            </a:r>
            <a:r>
              <a:rPr lang="pt-BR" dirty="0"/>
              <a:t>número de gestantes adolescentes e mulheres multíparas o que dificulta a adesão ao </a:t>
            </a:r>
            <a:r>
              <a:rPr lang="pt-BR" dirty="0" err="1"/>
              <a:t>pré</a:t>
            </a:r>
            <a:r>
              <a:rPr lang="pt-BR" dirty="0"/>
              <a:t> natal</a:t>
            </a:r>
            <a:r>
              <a:rPr lang="pt-BR" dirty="0" smtClean="0"/>
              <a:t>.</a:t>
            </a:r>
          </a:p>
          <a:p>
            <a:r>
              <a:rPr lang="en-US" dirty="0" smtClean="0"/>
              <a:t>57% </a:t>
            </a:r>
            <a:r>
              <a:rPr lang="en-US" dirty="0" err="1" smtClean="0"/>
              <a:t>cobertura</a:t>
            </a:r>
            <a:r>
              <a:rPr lang="en-US" dirty="0" smtClean="0"/>
              <a:t> </a:t>
            </a:r>
            <a:r>
              <a:rPr lang="en-US" dirty="0" err="1" smtClean="0"/>
              <a:t>vacinal</a:t>
            </a:r>
            <a:r>
              <a:rPr lang="en-US" dirty="0" smtClean="0"/>
              <a:t> </a:t>
            </a:r>
            <a:r>
              <a:rPr lang="en-US" dirty="0" err="1" smtClean="0"/>
              <a:t>hepatite</a:t>
            </a:r>
            <a:r>
              <a:rPr lang="en-US" dirty="0" smtClean="0"/>
              <a:t> B e 80% anti </a:t>
            </a:r>
            <a:r>
              <a:rPr lang="en-US" dirty="0" err="1" smtClean="0"/>
              <a:t>tetânica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Deficit no </a:t>
            </a:r>
            <a:r>
              <a:rPr lang="en-US" dirty="0" err="1" smtClean="0"/>
              <a:t>registro</a:t>
            </a:r>
            <a:r>
              <a:rPr lang="en-US" dirty="0" smtClean="0"/>
              <a:t> das </a:t>
            </a:r>
            <a:r>
              <a:rPr lang="en-US" dirty="0" err="1" smtClean="0"/>
              <a:t>informações</a:t>
            </a:r>
            <a:r>
              <a:rPr lang="en-US" dirty="0" smtClean="0"/>
              <a:t> e </a:t>
            </a:r>
            <a:r>
              <a:rPr lang="en-US" dirty="0" err="1" smtClean="0"/>
              <a:t>nas</a:t>
            </a:r>
            <a:r>
              <a:rPr lang="en-US" dirty="0" smtClean="0"/>
              <a:t> </a:t>
            </a:r>
            <a:r>
              <a:rPr lang="en-US" dirty="0" err="1" smtClean="0"/>
              <a:t>orientações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promoção</a:t>
            </a:r>
            <a:r>
              <a:rPr lang="en-US" dirty="0" smtClean="0"/>
              <a:t> a </a:t>
            </a:r>
            <a:r>
              <a:rPr lang="en-US" dirty="0" err="1" smtClean="0"/>
              <a:t>saúde</a:t>
            </a:r>
            <a:r>
              <a:rPr lang="en-US" dirty="0" smtClean="0"/>
              <a:t>.</a:t>
            </a:r>
          </a:p>
          <a:p>
            <a:r>
              <a:rPr lang="en-US" dirty="0" smtClean="0"/>
              <a:t>29% </a:t>
            </a:r>
            <a:r>
              <a:rPr lang="en-US" dirty="0" err="1" smtClean="0"/>
              <a:t>avaliação</a:t>
            </a:r>
            <a:r>
              <a:rPr lang="en-US" dirty="0" smtClean="0"/>
              <a:t> de </a:t>
            </a:r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bucal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407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7160" indent="0">
              <a:buNone/>
            </a:pPr>
            <a:r>
              <a:rPr lang="en-US" dirty="0" err="1" smtClean="0"/>
              <a:t>Objetivo</a:t>
            </a:r>
            <a:r>
              <a:rPr lang="en-US" dirty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:  </a:t>
            </a:r>
            <a:r>
              <a:rPr lang="pt-BR" dirty="0" smtClean="0"/>
              <a:t> </a:t>
            </a:r>
            <a:r>
              <a:rPr lang="pt-BR" dirty="0"/>
              <a:t>qualificar a assistência ao </a:t>
            </a:r>
            <a:r>
              <a:rPr lang="pt-BR" dirty="0" err="1"/>
              <a:t>pré</a:t>
            </a:r>
            <a:r>
              <a:rPr lang="pt-BR" dirty="0"/>
              <a:t> natal e </a:t>
            </a:r>
            <a:r>
              <a:rPr lang="pt-BR" dirty="0" smtClean="0"/>
              <a:t>puerpério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pt-BR" b="1" dirty="0"/>
              <a:t>Objetivos Específicos</a:t>
            </a:r>
          </a:p>
          <a:p>
            <a:pPr marL="137160" indent="0">
              <a:buNone/>
            </a:pPr>
            <a:endParaRPr lang="pt-BR" dirty="0"/>
          </a:p>
          <a:p>
            <a:pPr lvl="0"/>
            <a:r>
              <a:rPr lang="pt-BR" dirty="0"/>
              <a:t>Ampliar a cobertura do pré-natal.</a:t>
            </a:r>
          </a:p>
          <a:p>
            <a:pPr lvl="0"/>
            <a:r>
              <a:rPr lang="pt-BR" dirty="0"/>
              <a:t>Melhorar a adesão ao pré-natal.</a:t>
            </a:r>
          </a:p>
          <a:p>
            <a:pPr lvl="0"/>
            <a:r>
              <a:rPr lang="pt-BR" dirty="0"/>
              <a:t>Melhorar a qualidade da atenção ao pré-natal e puerpério realizado na Unidade.</a:t>
            </a:r>
          </a:p>
          <a:p>
            <a:pPr lvl="0"/>
            <a:r>
              <a:rPr lang="pt-BR" dirty="0"/>
              <a:t>Melhorar registro das informações.</a:t>
            </a:r>
          </a:p>
          <a:p>
            <a:pPr lvl="0"/>
            <a:r>
              <a:rPr lang="pt-BR" dirty="0"/>
              <a:t>Mapear as gestantes de risco.</a:t>
            </a:r>
          </a:p>
          <a:p>
            <a:pPr lvl="0"/>
            <a:r>
              <a:rPr lang="pt-BR" dirty="0"/>
              <a:t>Promover a Saúde no pré-natal.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8791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661</TotalTime>
  <Words>1239</Words>
  <Application>Microsoft Office PowerPoint</Application>
  <PresentationFormat>Apresentação na tela (4:3)</PresentationFormat>
  <Paragraphs>127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Ápice</vt:lpstr>
      <vt:lpstr>UNIVERSIDADE FEDERAL DE PELOTAS DEPARTAMENTO DE MEDICINA SOCIAL CURSO DE ESPECIALIZAÇÃO EM SAÚDE DA FAMÍLIA   Atenção ao Pré Natal e Puerpério em uma Unidade Básica de Saúde do Município de Caxias do Sul/RS  Vivian Cristiane Lopes Gritti Orientadora: Luísa da Matta Machado Fernandes  Pelotas, maio de 2014</vt:lpstr>
      <vt:lpstr>Introdução</vt:lpstr>
      <vt:lpstr>Importância da Atenção ao Pré Natal e Puerpério</vt:lpstr>
      <vt:lpstr>Introdução: Caracterização do Município</vt:lpstr>
      <vt:lpstr>Introdução: Caracterização do Município</vt:lpstr>
      <vt:lpstr>Introdução: Caracterização do Município</vt:lpstr>
      <vt:lpstr>Caracterização da UBS</vt:lpstr>
      <vt:lpstr>Situação da ação programática antes da intervenção. </vt:lpstr>
      <vt:lpstr>Objetivos</vt:lpstr>
      <vt:lpstr>Logística</vt:lpstr>
      <vt:lpstr>Ações</vt:lpstr>
      <vt:lpstr> Metas e Resultados</vt:lpstr>
      <vt:lpstr>Metas e Resultados</vt:lpstr>
      <vt:lpstr>Metas e Resultados </vt:lpstr>
      <vt:lpstr>Metas e Resultados </vt:lpstr>
      <vt:lpstr>Metas e Resultados </vt:lpstr>
      <vt:lpstr>Metas e Resultados </vt:lpstr>
      <vt:lpstr>Metas e Resultados </vt:lpstr>
      <vt:lpstr>Metas e Resultados </vt:lpstr>
      <vt:lpstr>Metas e Resultados </vt:lpstr>
      <vt:lpstr>Metas e Resultados </vt:lpstr>
      <vt:lpstr>Metas e Resultados</vt:lpstr>
      <vt:lpstr>Metas e Resultados</vt:lpstr>
      <vt:lpstr>Metas e Resultados</vt:lpstr>
      <vt:lpstr>Discussão</vt:lpstr>
      <vt:lpstr>Discussão</vt:lpstr>
      <vt:lpstr>Reflexão Crítica</vt:lpstr>
      <vt:lpstr>Reflexão Crítica</vt:lpstr>
      <vt:lpstr>Reflexão Crítica</vt:lpstr>
      <vt:lpstr>Obrigada!!!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Atenção ao Pré Natal e Puerpério em uma Unidade Básica de Saúde do Município de Caxias do Sul/RS</dc:title>
  <dc:creator>HPDV2000</dc:creator>
  <cp:lastModifiedBy>HPDV2000</cp:lastModifiedBy>
  <cp:revision>43</cp:revision>
  <dcterms:created xsi:type="dcterms:W3CDTF">2014-03-30T23:28:37Z</dcterms:created>
  <dcterms:modified xsi:type="dcterms:W3CDTF">2014-04-10T01:45:41Z</dcterms:modified>
</cp:coreProperties>
</file>