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60" r:id="rId3"/>
    <p:sldId id="300" r:id="rId4"/>
    <p:sldId id="258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62" r:id="rId13"/>
    <p:sldId id="263" r:id="rId14"/>
    <p:sldId id="285" r:id="rId15"/>
    <p:sldId id="286" r:id="rId16"/>
    <p:sldId id="284" r:id="rId17"/>
    <p:sldId id="277" r:id="rId18"/>
    <p:sldId id="287" r:id="rId19"/>
    <p:sldId id="288" r:id="rId20"/>
    <p:sldId id="289" r:id="rId21"/>
    <p:sldId id="291" r:id="rId22"/>
    <p:sldId id="292" r:id="rId23"/>
    <p:sldId id="268" r:id="rId24"/>
    <p:sldId id="276" r:id="rId25"/>
    <p:sldId id="301" r:id="rId26"/>
    <p:sldId id="283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73" d="100"/>
          <a:sy n="73" d="100"/>
        </p:scale>
        <p:origin x="-11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1.xml"/><Relationship Id="rId4" Type="http://schemas.openxmlformats.org/officeDocument/2006/relationships/package" Target="../embeddings/Folha_de_C_lculo_do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ony\Configura&#231;&#245;es%20locais\Temporary%20Internet%20Files\Content.IE5\3TTSR00C\C&#243;pia%2520de%2520coleta%2520de%2520dados%2520saude%2520bucal%2520vivian%2520(sem%252013%5b1%5d.xls" TargetMode="External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4.xlsx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ony\Configura&#231;&#245;es%20locais\Temporary%20Internet%20Files\Content.IE5\02DYJQAA\coleta%2520dados%2520pre-natal%2520vivian%2520sem%252013%5b1%5d.xls" TargetMode="External"/><Relationship Id="rId1" Type="http://schemas.openxmlformats.org/officeDocument/2006/relationships/image" Target="../media/image5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ony\Configura&#231;&#245;es%20locais\Temporary%20Internet%20Files\Content.IE5\02DYJQAA\coleta%2520dados%2520pre-natal%2520vivian%2520sem%252013%5b1%5d.xls" TargetMode="External"/><Relationship Id="rId1" Type="http://schemas.openxmlformats.org/officeDocument/2006/relationships/image" Target="../media/image5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5.xlsx"/><Relationship Id="rId2" Type="http://schemas.openxmlformats.org/officeDocument/2006/relationships/image" Target="../media/image5.jpeg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ony\Configura&#231;&#245;es%20locais\Temporary%20Internet%20Files\Content.IE5\3TTSR00C\C&#243;pia%2520de%2520coleta%2520de%2520dados%2520saude%2520bucal%2520vivian%2520(sem%252013%5b1%5d.xls" TargetMode="External"/><Relationship Id="rId1" Type="http://schemas.openxmlformats.org/officeDocument/2006/relationships/image" Target="../media/image5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Sony\Configura&#231;&#245;es%20locais\Temporary%20Internet%20Files\Content.IE5\3TTSR00C\C&#243;pia%2520de%2520coleta%2520de%2520dados%2520saude%2520bucal%2520vivian%2520(sem%252013%5b1%5d.xls" TargetMode="External"/><Relationship Id="rId1" Type="http://schemas.openxmlformats.org/officeDocument/2006/relationships/image" Target="../media/image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1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i="1" dirty="0"/>
              <a:t>Proporção de gestantes cadastradas no Programa de Pré-natal.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  <a:scene3d>
          <a:camera prst="orthographicFront"/>
          <a:lightRig rig="threePt" dir="t"/>
        </a:scene3d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0.1028257734692693"/>
          <c:y val="0.25448908308025109"/>
          <c:w val="0.8609138288505489"/>
          <c:h val="0.63443053105921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2.9320941148232877E-2"/>
                  <c:y val="-0.1189772111819355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14,8%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06782587824276E-2"/>
                  <c:y val="-0.19129171353580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922693300086007E-2"/>
                  <c:y val="-0.311790609507144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0.14814814814814814</c:v>
                </c:pt>
                <c:pt idx="1">
                  <c:v>0.33333333333333331</c:v>
                </c:pt>
                <c:pt idx="2">
                  <c:v>0.70370370370370372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419968"/>
        <c:axId val="90421504"/>
        <c:axId val="0"/>
      </c:bar3DChart>
      <c:catAx>
        <c:axId val="9041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421504"/>
        <c:crosses val="autoZero"/>
        <c:auto val="1"/>
        <c:lblAlgn val="ctr"/>
        <c:lblOffset val="100"/>
        <c:noMultiLvlLbl val="0"/>
      </c:catAx>
      <c:valAx>
        <c:axId val="904215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419968"/>
        <c:crosses val="autoZero"/>
        <c:crossBetween val="between"/>
        <c:majorUnit val="0.2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  <a:scene3d>
      <a:camera prst="orthographicFront"/>
      <a:lightRig rig="threePt" dir="t"/>
    </a:scene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b="1" i="1" u="none" dirty="0"/>
              <a:t>Proporção de gestantes com primeira consulta odontológica programática  com tratamento odontológico concluído. </a:t>
            </a:r>
            <a:r>
              <a:rPr lang="pt-BR" dirty="0"/>
              <a:t>
</a:t>
            </a:r>
          </a:p>
        </c:rich>
      </c:tx>
      <c:layout>
        <c:manualLayout>
          <c:xMode val="edge"/>
          <c:yMode val="edge"/>
          <c:x val="0.1631033356224206"/>
          <c:y val="5.820105820105819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93911492583567"/>
          <c:y val="0.3503765927307389"/>
          <c:w val="0.84478429575733016"/>
          <c:h val="0.53286440144466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'[Cópia%20de%20coleta%20de%20dados%20saude%20bucal%20vivian%20(sem%2013(1).xls]Indicadores'!$C$22</c:f>
              <c:strCache>
                <c:ptCount val="1"/>
                <c:pt idx="0">
                  <c:v>Proporção de gestantes com primeira consulta odontológica programática  com tratamento odontológico concluído. 
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0321761219305672E-2"/>
                  <c:y val="-0.2671957671957672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50,0%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708721422523286E-2"/>
                  <c:y val="-0.2486772486772486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950042337002541E-2"/>
                  <c:y val="-0.2089949173020039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'[Cópia%20de%20coleta%20de%20dados%20saude%20bucal%20vivian%20(sem%2013(1).xls]Indicadores'!$D$21:$F$21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'[Cópia%20de%20coleta%20de%20dados%20saude%20bucal%20vivian%20(sem%2013(1).xls]Indicadores'!$D$22:$F$22</c:f>
              <c:numCache>
                <c:formatCode>0.0%</c:formatCode>
                <c:ptCount val="3"/>
                <c:pt idx="0">
                  <c:v>0.5</c:v>
                </c:pt>
                <c:pt idx="1">
                  <c:v>0.42857142857142855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18240"/>
        <c:axId val="156176384"/>
        <c:axId val="0"/>
      </c:bar3DChart>
      <c:catAx>
        <c:axId val="15581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6176384"/>
        <c:crosses val="autoZero"/>
        <c:auto val="1"/>
        <c:lblAlgn val="ctr"/>
        <c:lblOffset val="100"/>
        <c:noMultiLvlLbl val="0"/>
      </c:catAx>
      <c:valAx>
        <c:axId val="15617638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5818240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22944"/>
        <c:axId val="91524480"/>
      </c:barChart>
      <c:catAx>
        <c:axId val="91522944"/>
        <c:scaling>
          <c:orientation val="minMax"/>
        </c:scaling>
        <c:delete val="0"/>
        <c:axPos val="b"/>
        <c:majorTickMark val="out"/>
        <c:minorTickMark val="none"/>
        <c:tickLblPos val="nextTo"/>
        <c:crossAx val="91524480"/>
        <c:crosses val="autoZero"/>
        <c:auto val="1"/>
        <c:lblAlgn val="ctr"/>
        <c:lblOffset val="100"/>
        <c:noMultiLvlLbl val="0"/>
      </c:catAx>
      <c:valAx>
        <c:axId val="9152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5229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47904"/>
        <c:axId val="93196288"/>
      </c:barChart>
      <c:catAx>
        <c:axId val="9154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93196288"/>
        <c:crosses val="autoZero"/>
        <c:auto val="1"/>
        <c:lblAlgn val="ctr"/>
        <c:lblOffset val="100"/>
        <c:noMultiLvlLbl val="0"/>
      </c:catAx>
      <c:valAx>
        <c:axId val="9319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547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1600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164801133207422"/>
          <c:y val="0.24411393525719363"/>
          <c:w val="0.8468004873939825"/>
          <c:h val="0.604259961294254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0582157538051327E-2"/>
                  <c:y val="-0.363015437520831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219086768136874E-2"/>
                  <c:y val="-0.34998281440951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982779691145427E-2"/>
                  <c:y val="-0.20117122403066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0.94736842105263153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gapDepth val="151"/>
        <c:shape val="box"/>
        <c:axId val="93245824"/>
        <c:axId val="93247360"/>
        <c:axId val="0"/>
      </c:bar3DChart>
      <c:catAx>
        <c:axId val="9324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247360"/>
        <c:crosses val="autoZero"/>
        <c:auto val="1"/>
        <c:lblAlgn val="ctr"/>
        <c:lblOffset val="100"/>
        <c:noMultiLvlLbl val="0"/>
      </c:catAx>
      <c:valAx>
        <c:axId val="932473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245824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i="1" dirty="0"/>
              <a:t>Proporção de gestantes com  o esquema da vacina anti-tetânica completo</a:t>
            </a:r>
          </a:p>
        </c:rich>
      </c:tx>
      <c:layout>
        <c:manualLayout>
          <c:xMode val="edge"/>
          <c:yMode val="edge"/>
          <c:x val="0.13468125555332378"/>
          <c:y val="4.497354497354497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93911492583567"/>
          <c:y val="0.29700195387568395"/>
          <c:w val="0.8468004873939825"/>
          <c:h val="0.582725352540898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'[coleta%20dados%20pre-natal%20vivian%20sem%2013(1).xls]Indicadores'!$C$40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2019904072708631E-2"/>
                  <c:y val="-6.084656084656084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100,0%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570614271298553E-2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88,9%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345969370593518E-2"/>
                  <c:y val="-3.703745365162688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73,7%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'[coleta%20dados%20pre-natal%20vivian%20sem%2013(1).xls]Indicadores'!$D$39:$F$39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'[coleta%20dados%20pre-natal%20vivian%20sem%2013(1).xls]Indicadores'!$D$40:$F$40</c:f>
              <c:numCache>
                <c:formatCode>0.0%</c:formatCode>
                <c:ptCount val="3"/>
                <c:pt idx="0">
                  <c:v>1</c:v>
                </c:pt>
                <c:pt idx="1">
                  <c:v>0.88888888888888884</c:v>
                </c:pt>
                <c:pt idx="2">
                  <c:v>0.73684210526315785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101824"/>
        <c:axId val="155111808"/>
        <c:axId val="0"/>
      </c:bar3DChart>
      <c:catAx>
        <c:axId val="155101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5111808"/>
        <c:crosses val="autoZero"/>
        <c:auto val="1"/>
        <c:lblAlgn val="ctr"/>
        <c:lblOffset val="100"/>
        <c:noMultiLvlLbl val="0"/>
      </c:catAx>
      <c:valAx>
        <c:axId val="155111808"/>
        <c:scaling>
          <c:orientation val="minMax"/>
        </c:scaling>
        <c:delete val="0"/>
        <c:axPos val="l"/>
        <c:majorGridlines>
          <c:spPr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5101824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3412362404741746"/>
          <c:y val="2.910052910052909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1" i="1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590982881370196"/>
          <c:y val="0.29412690910105471"/>
          <c:w val="0.85746226789554858"/>
          <c:h val="0.588253818202109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'[coleta%20dados%20pre-natal%20vivian%20sem%2013(1).xls]Indicadores'!$C$45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5402201524132091E-2"/>
                  <c:y val="-0.2063492063492063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25,0%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89161727349702E-2"/>
                  <c:y val="-0.30423280423280424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56308213378493E-2"/>
                  <c:y val="-0.304232804232804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47,4%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'[coleta%20dados%20pre-natal%20vivian%20sem%2013(1).xls]Indicadores'!$D$44:$F$44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'[coleta%20dados%20pre-natal%20vivian%20sem%2013(1).xls]Indicadores'!$D$45:$F$45</c:f>
              <c:numCache>
                <c:formatCode>0.0%</c:formatCode>
                <c:ptCount val="3"/>
                <c:pt idx="0">
                  <c:v>0.25</c:v>
                </c:pt>
                <c:pt idx="1">
                  <c:v>0.44444444444444442</c:v>
                </c:pt>
                <c:pt idx="2">
                  <c:v>0.47368421052631576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883008"/>
        <c:axId val="155884544"/>
        <c:axId val="0"/>
      </c:bar3DChart>
      <c:catAx>
        <c:axId val="15588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5884544"/>
        <c:crosses val="autoZero"/>
        <c:auto val="1"/>
        <c:lblAlgn val="ctr"/>
        <c:lblOffset val="100"/>
        <c:noMultiLvlLbl val="0"/>
      </c:catAx>
      <c:valAx>
        <c:axId val="1558845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5883008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dirty="0"/>
              <a:t>Proporção de puérperas com consulta até 42 dias após o parto.     </a:t>
            </a:r>
          </a:p>
        </c:rich>
      </c:tx>
      <c:layout>
        <c:manualLayout>
          <c:xMode val="edge"/>
          <c:yMode val="edge"/>
          <c:x val="0.13511010954282707"/>
          <c:y val="6.0846560846560843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93911492583567"/>
          <c:y val="0.25448908308025109"/>
          <c:w val="0.8468004873939825"/>
          <c:h val="0.63443053105921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0321761219305672E-2"/>
                  <c:y val="-0.2142857142857141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50,0%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1524132091448E-2"/>
                  <c:y val="-0.3624338624338623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100,0%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708721422523286E-2"/>
                  <c:y val="-0.3624338624338623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100,0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106304"/>
        <c:axId val="91157248"/>
        <c:axId val="0"/>
      </c:bar3DChart>
      <c:catAx>
        <c:axId val="9110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157248"/>
        <c:crosses val="autoZero"/>
        <c:auto val="1"/>
        <c:lblAlgn val="ctr"/>
        <c:lblOffset val="100"/>
        <c:noMultiLvlLbl val="0"/>
      </c:catAx>
      <c:valAx>
        <c:axId val="911572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106304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800" b="1" i="1" u="none" dirty="0"/>
              <a:t>Proporção de gestantes com primeira consulta odontológica programática.  </a:t>
            </a:r>
          </a:p>
        </c:rich>
      </c:tx>
      <c:layout>
        <c:manualLayout>
          <c:xMode val="edge"/>
          <c:yMode val="edge"/>
          <c:x val="0.11595258255715496"/>
          <c:y val="4.497354497354497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28257734692693"/>
          <c:y val="0.28674826262563502"/>
          <c:w val="0.85889763721389656"/>
          <c:h val="0.598586998231013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'[Cópia%20de%20coleta%20de%20dados%20saude%20bucal%20vivian%20(sem%2013(1).xls]Indicadores'!$C$5</c:f>
              <c:strCache>
                <c:ptCount val="1"/>
                <c:pt idx="0">
                  <c:v>Proporção de gestantes com primeira consulta odontológica programática. 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7095681625740897E-2"/>
                  <c:y val="-0.19047619047619047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176121930567313E-2"/>
                  <c:y val="-0.19047639878348541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095681625740897E-2"/>
                  <c:y val="-0.26455026455026459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'[Cópia%20de%20coleta%20de%20dados%20saude%20bucal%20vivian%20(sem%2013(1).xls]Indicadores'!$D$4:$F$4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'[Cópia%20de%20coleta%20de%20dados%20saude%20bucal%20vivian%20(sem%2013(1).xls]Indicadores'!$D$5:$F$5</c:f>
              <c:numCache>
                <c:formatCode>0.0%</c:formatCode>
                <c:ptCount val="3"/>
                <c:pt idx="0">
                  <c:v>0.22222222222222221</c:v>
                </c:pt>
                <c:pt idx="1">
                  <c:v>0.25925925925925924</c:v>
                </c:pt>
                <c:pt idx="2">
                  <c:v>0.44444444444444442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451584"/>
        <c:axId val="156453120"/>
        <c:axId val="0"/>
      </c:bar3DChart>
      <c:catAx>
        <c:axId val="15645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6453120"/>
        <c:crosses val="autoZero"/>
        <c:auto val="1"/>
        <c:lblAlgn val="ctr"/>
        <c:lblOffset val="100"/>
        <c:noMultiLvlLbl val="0"/>
      </c:catAx>
      <c:valAx>
        <c:axId val="1564531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6451584"/>
        <c:crosses val="autoZero"/>
        <c:crossBetween val="between"/>
        <c:majorUnit val="0.2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600" b="1" i="1" dirty="0"/>
              <a:t>Proporção de gestantes com necessidade de consultas subsequentes</a:t>
            </a:r>
            <a:r>
              <a:rPr lang="pt-BR" dirty="0"/>
              <a:t>.   </a:t>
            </a:r>
          </a:p>
        </c:rich>
      </c:tx>
      <c:layout>
        <c:manualLayout>
          <c:xMode val="edge"/>
          <c:yMode val="edge"/>
          <c:x val="0.11411508997446447"/>
          <c:y val="4.497354497354497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693911492583567"/>
          <c:y val="0.29368960438511033"/>
          <c:w val="0.84478429575733016"/>
          <c:h val="0.587379208770220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'[Cópia%20de%20coleta%20de%20dados%20saude%20bucal%20vivian%20(sem%2013(1).xls]Indicadores'!$C$11</c:f>
              <c:strCache>
                <c:ptCount val="1"/>
                <c:pt idx="0">
                  <c:v>Proporção de gestantes com necessidade de consultas subsequentes.  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5402201524132091E-2"/>
                  <c:y val="-0.2169312169312169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50,0%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869468687286235E-2"/>
                  <c:y val="-0.2433862433862433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57,1%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869602032176122E-2"/>
                  <c:y val="-0.26719576719576715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66,7%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'[Cópia%20de%20coleta%20de%20dados%20saude%20bucal%20vivian%20(sem%2013(1).xls]Indicadores'!$D$10:$F$10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'[Cópia%20de%20coleta%20de%20dados%20saude%20bucal%20vivian%20(sem%2013(1).xls]Indicadores'!$D$11:$F$11</c:f>
              <c:numCache>
                <c:formatCode>0.0%</c:formatCode>
                <c:ptCount val="3"/>
                <c:pt idx="0">
                  <c:v>0.5</c:v>
                </c:pt>
                <c:pt idx="1">
                  <c:v>0.5714285714285714</c:v>
                </c:pt>
                <c:pt idx="2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516352"/>
        <c:axId val="156517888"/>
        <c:axId val="0"/>
      </c:bar3DChart>
      <c:catAx>
        <c:axId val="15651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6517888"/>
        <c:crosses val="autoZero"/>
        <c:auto val="1"/>
        <c:lblAlgn val="ctr"/>
        <c:lblOffset val="100"/>
        <c:noMultiLvlLbl val="0"/>
      </c:catAx>
      <c:valAx>
        <c:axId val="1565178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6516352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A99A8-739D-487D-ABEB-E6AD5304008C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BD376-F071-441B-B587-767FD4897F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84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20" name="Marcador de Posição do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c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c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ula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CFC44A-5592-426E-838E-3D6B7EE35921}" type="datetimeFigureOut">
              <a:rPr lang="pt-BR" smtClean="0"/>
              <a:t>26/1/2015</a:t>
            </a:fld>
            <a:endParaRPr lang="pt-BR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EF3E624-2AA0-4470-B4B9-1FAB13F884C5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c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ítulo 2"/>
          <p:cNvSpPr>
            <a:spLocks noGrp="1"/>
          </p:cNvSpPr>
          <p:nvPr>
            <p:ph type="subTitle" idx="1"/>
          </p:nvPr>
        </p:nvSpPr>
        <p:spPr>
          <a:xfrm>
            <a:off x="1619672" y="2564904"/>
            <a:ext cx="6624736" cy="1080120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err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Melhoria</a:t>
            </a:r>
            <a:r>
              <a:rPr lang="en-US" sz="2400" b="1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 da </a:t>
            </a:r>
            <a:r>
              <a:rPr lang="en-US" sz="2400" b="1" dirty="0" err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assistência</a:t>
            </a:r>
            <a:r>
              <a:rPr lang="en-US" sz="2400" b="1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ao</a:t>
            </a:r>
            <a:r>
              <a:rPr lang="en-US" sz="2400" b="1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pré</a:t>
            </a:r>
            <a:r>
              <a:rPr lang="en-US" sz="2400" b="1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-natal e  </a:t>
            </a:r>
            <a:r>
              <a:rPr lang="en-US" sz="2400" b="1" dirty="0" err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puerpério</a:t>
            </a:r>
            <a:r>
              <a:rPr lang="en-US" sz="2400" b="1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na</a:t>
            </a:r>
            <a:r>
              <a:rPr lang="en-US" sz="2400" b="1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 ESF </a:t>
            </a:r>
            <a:r>
              <a:rPr lang="en-US" sz="2400" b="1" dirty="0" err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Abegay</a:t>
            </a:r>
            <a:r>
              <a:rPr lang="en-US" sz="2400" b="1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, no </a:t>
            </a:r>
            <a:r>
              <a:rPr lang="en-US" sz="2400" b="1" dirty="0" err="1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município</a:t>
            </a:r>
            <a:r>
              <a:rPr lang="en-US" sz="2400" b="1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 de Cruz Alta/RS.</a:t>
            </a:r>
            <a:endParaRPr lang="pt-BR" sz="2400" b="1" dirty="0" smtClean="0">
              <a:solidFill>
                <a:srgbClr val="89898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066813" y="836712"/>
            <a:ext cx="471795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4000" b="1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Especialização </a:t>
            </a:r>
            <a:r>
              <a:rPr lang="x-none" sz="4000" b="1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em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4000" b="1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Saúde da Família</a:t>
            </a:r>
            <a:endParaRPr lang="x-none" sz="4000" b="1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627784" y="4763935"/>
            <a:ext cx="4679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Aluna: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Vivian Spanembeg Macuglia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Orientadora: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Ana Luiza Parcianello Cerdótes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868958"/>
          </a:xfrm>
        </p:spPr>
        <p:txBody>
          <a:bodyPr>
            <a:normAutofit/>
          </a:bodyPr>
          <a:lstStyle/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bucal</a:t>
            </a:r>
            <a:endParaRPr lang="pt-BR" sz="3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195664"/>
          </a:xfrm>
        </p:spPr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r>
              <a:rPr lang="pt-BR" b="1" dirty="0" smtClean="0"/>
              <a:t>#   Objetivo </a:t>
            </a:r>
            <a:r>
              <a:rPr lang="pt-BR" b="1" dirty="0"/>
              <a:t>1. Ampliar a cobertura de primeira consulta odontológica no pré-natal</a:t>
            </a:r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dirty="0"/>
              <a:t>Ampliar a cobertura </a:t>
            </a:r>
            <a:r>
              <a:rPr lang="pt-BR" dirty="0" smtClean="0"/>
              <a:t>para </a:t>
            </a:r>
            <a:r>
              <a:rPr lang="pt-BR" dirty="0"/>
              <a:t>100% das gestantes cadastradas;</a:t>
            </a:r>
          </a:p>
          <a:p>
            <a:pPr marL="82296" indent="0" algn="just">
              <a:buNone/>
            </a:pPr>
            <a:endParaRPr lang="pt-BR" dirty="0"/>
          </a:p>
          <a:p>
            <a:pPr marL="82296" indent="0" algn="just">
              <a:buNone/>
            </a:pPr>
            <a:r>
              <a:rPr lang="pt-BR" b="1" dirty="0" smtClean="0"/>
              <a:t>#  Objetivo </a:t>
            </a:r>
            <a:r>
              <a:rPr lang="pt-BR" b="1" dirty="0"/>
              <a:t>2. Melhorar a qualidade da atenção à saúde bucal durante o pré-natal</a:t>
            </a:r>
            <a:endParaRPr lang="pt-BR" dirty="0"/>
          </a:p>
          <a:p>
            <a:pPr algn="just"/>
            <a:r>
              <a:rPr lang="pt-BR" dirty="0" smtClean="0"/>
              <a:t>Garantir a 100% das gestantes:</a:t>
            </a:r>
          </a:p>
          <a:p>
            <a:pPr marL="82296" indent="0" algn="just">
              <a:buNone/>
            </a:pPr>
            <a:r>
              <a:rPr lang="pt-BR" dirty="0" smtClean="0"/>
              <a:t>      - conclusão do </a:t>
            </a:r>
            <a:r>
              <a:rPr lang="pt-BR" dirty="0"/>
              <a:t>tratamento </a:t>
            </a:r>
            <a:r>
              <a:rPr lang="pt-BR" dirty="0" smtClean="0"/>
              <a:t>dentário;</a:t>
            </a:r>
          </a:p>
          <a:p>
            <a:pPr marL="82296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busca</a:t>
            </a:r>
            <a:r>
              <a:rPr lang="en-US" dirty="0" smtClean="0"/>
              <a:t> </a:t>
            </a:r>
            <a:r>
              <a:rPr lang="en-US" dirty="0" err="1" smtClean="0"/>
              <a:t>ativa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faltosas</a:t>
            </a:r>
            <a:r>
              <a:rPr lang="en-US" dirty="0" smtClean="0"/>
              <a:t>.</a:t>
            </a:r>
          </a:p>
          <a:p>
            <a:pPr marL="82296" indent="0" algn="just">
              <a:buNone/>
            </a:pPr>
            <a:r>
              <a:rPr lang="pt-BR" dirty="0"/>
              <a:t> </a:t>
            </a:r>
          </a:p>
          <a:p>
            <a:pPr marL="82296" indent="0" algn="just">
              <a:buNone/>
            </a:pPr>
            <a:r>
              <a:rPr lang="pt-BR" b="1" dirty="0" smtClean="0"/>
              <a:t>#  Objetivo </a:t>
            </a:r>
            <a:r>
              <a:rPr lang="pt-BR" b="1" dirty="0"/>
              <a:t>3. Melhorar a adesão ao atendimento </a:t>
            </a:r>
            <a:r>
              <a:rPr lang="pt-BR" b="1" dirty="0" smtClean="0"/>
              <a:t>odonto-lógico </a:t>
            </a:r>
            <a:r>
              <a:rPr lang="pt-BR" b="1" dirty="0"/>
              <a:t>no pré-natal</a:t>
            </a:r>
            <a:endParaRPr lang="pt-BR" dirty="0"/>
          </a:p>
          <a:p>
            <a:pPr algn="just"/>
            <a:r>
              <a:rPr lang="pt-BR" dirty="0" smtClean="0"/>
              <a:t>Garantir a 100% das gestantes:</a:t>
            </a:r>
          </a:p>
          <a:p>
            <a:pPr marL="82296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- registro atualizado;</a:t>
            </a:r>
          </a:p>
          <a:p>
            <a:pPr marL="82296" indent="0" algn="just">
              <a:buNone/>
            </a:pPr>
            <a:r>
              <a:rPr lang="pt-BR" dirty="0"/>
              <a:t> </a:t>
            </a:r>
            <a:r>
              <a:rPr lang="pt-BR" dirty="0" smtClean="0"/>
              <a:t>    - </a:t>
            </a:r>
            <a:r>
              <a:rPr lang="pt-BR" dirty="0" smtClean="0"/>
              <a:t>orientações.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958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980728"/>
          </a:xfrm>
        </p:spPr>
        <p:txBody>
          <a:bodyPr>
            <a:normAutofit/>
          </a:bodyPr>
          <a:lstStyle/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bucal</a:t>
            </a:r>
            <a:endParaRPr lang="pt-BR" sz="3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1268760"/>
            <a:ext cx="7746064" cy="489654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800" b="1" dirty="0" smtClean="0"/>
              <a:t>#  Objetivo </a:t>
            </a:r>
            <a:r>
              <a:rPr lang="pt-BR" sz="2800" b="1" dirty="0"/>
              <a:t>4. Melhorar o registro das </a:t>
            </a:r>
            <a:r>
              <a:rPr lang="pt-BR" sz="2800" b="1" dirty="0" smtClean="0"/>
              <a:t>informações</a:t>
            </a:r>
            <a:endParaRPr lang="pt-BR" sz="2800" dirty="0"/>
          </a:p>
          <a:p>
            <a:pPr algn="just"/>
            <a:r>
              <a:rPr lang="pt-BR" sz="2800" dirty="0" smtClean="0"/>
              <a:t>Promover </a:t>
            </a:r>
            <a:r>
              <a:rPr lang="pt-BR" sz="2800" dirty="0"/>
              <a:t>o aleitamento materno junto a 100% das gestantes;</a:t>
            </a:r>
          </a:p>
          <a:p>
            <a:pPr marL="82296" indent="0" algn="just">
              <a:buNone/>
            </a:pPr>
            <a:r>
              <a:rPr lang="pt-BR" sz="2800" dirty="0"/>
              <a:t> </a:t>
            </a:r>
          </a:p>
          <a:p>
            <a:pPr marL="82296" indent="0" algn="just">
              <a:buNone/>
            </a:pPr>
            <a:r>
              <a:rPr lang="pt-BR" sz="2800" b="1" dirty="0" smtClean="0"/>
              <a:t># Objetivo </a:t>
            </a:r>
            <a:r>
              <a:rPr lang="pt-BR" sz="2800" b="1" dirty="0"/>
              <a:t>5. Promover a saúde no </a:t>
            </a:r>
            <a:r>
              <a:rPr lang="pt-BR" sz="2800" b="1" dirty="0" smtClean="0"/>
              <a:t>pré-natal</a:t>
            </a:r>
            <a:r>
              <a:rPr lang="pt-BR" sz="2800" b="1" dirty="0"/>
              <a:t> </a:t>
            </a:r>
            <a:endParaRPr lang="pt-BR" sz="2800" dirty="0"/>
          </a:p>
          <a:p>
            <a:pPr algn="just"/>
            <a:r>
              <a:rPr lang="pt-BR" sz="2800" dirty="0" smtClean="0"/>
              <a:t>Garantir a 100% das gestantes:</a:t>
            </a:r>
          </a:p>
          <a:p>
            <a:pPr marL="82296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pt-BR" sz="2800" dirty="0" smtClean="0"/>
              <a:t> </a:t>
            </a:r>
            <a:r>
              <a:rPr lang="pt-BR" sz="2800" dirty="0"/>
              <a:t>- promoção do aleitamento materno</a:t>
            </a:r>
            <a:endParaRPr lang="pt-BR" sz="2800" dirty="0" smtClean="0"/>
          </a:p>
          <a:p>
            <a:pPr marL="82296" indent="0"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- </a:t>
            </a:r>
            <a:r>
              <a:rPr lang="pt-BR" sz="2800" dirty="0" smtClean="0"/>
              <a:t>orientações.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1805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29600" cy="926976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RESULTADOS  PRÉ-NATAL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Figura1 : </a:t>
            </a:r>
            <a:r>
              <a:rPr lang="en-US" sz="1800" b="1" dirty="0" err="1" smtClean="0"/>
              <a:t>Propor</a:t>
            </a:r>
            <a:r>
              <a:rPr lang="pt-BR" sz="1800" b="1" dirty="0" smtClean="0"/>
              <a:t>ção de gestantes cadastradas no Programa de Pré-natal</a:t>
            </a:r>
            <a:endParaRPr lang="pt-BR" sz="1800" b="1" dirty="0"/>
          </a:p>
        </p:txBody>
      </p:sp>
      <p:graphicFrame>
        <p:nvGraphicFramePr>
          <p:cNvPr id="5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160867"/>
              </p:ext>
            </p:extLst>
          </p:nvPr>
        </p:nvGraphicFramePr>
        <p:xfrm>
          <a:off x="1187624" y="1700808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96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78080" cy="1296144"/>
          </a:xfrm>
        </p:spPr>
        <p:txBody>
          <a:bodyPr>
            <a:noAutofit/>
          </a:bodyPr>
          <a:lstStyle/>
          <a:p>
            <a:r>
              <a:rPr lang="en-US" sz="1800" b="1" dirty="0"/>
              <a:t>RESULTADOS  </a:t>
            </a:r>
            <a:r>
              <a:rPr lang="en-US" sz="1800" b="1" dirty="0" smtClean="0"/>
              <a:t>PRÉ-NATAL</a:t>
            </a:r>
            <a:br>
              <a:rPr lang="en-US" sz="1800" b="1" dirty="0" smtClean="0"/>
            </a:b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1800" b="1" dirty="0" smtClean="0"/>
              <a:t>Figura </a:t>
            </a:r>
            <a:r>
              <a:rPr lang="pt-BR" sz="1800" b="1" dirty="0"/>
              <a:t>2</a:t>
            </a:r>
            <a:r>
              <a:rPr lang="pt-BR" sz="1800" b="1" dirty="0" smtClean="0"/>
              <a:t>– </a:t>
            </a:r>
            <a:r>
              <a:rPr lang="pt-BR" sz="1800" b="1" dirty="0"/>
              <a:t>Proporção de gestantes captadas no primeiro trimestre de gestação.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796239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105396"/>
              </p:ext>
            </p:extLst>
          </p:nvPr>
        </p:nvGraphicFramePr>
        <p:xfrm>
          <a:off x="619944" y="1781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954998"/>
              </p:ext>
            </p:extLst>
          </p:nvPr>
        </p:nvGraphicFramePr>
        <p:xfrm>
          <a:off x="1259632" y="1772816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681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1156990"/>
          </a:xfrm>
        </p:spPr>
        <p:txBody>
          <a:bodyPr>
            <a:normAutofit fontScale="90000"/>
          </a:bodyPr>
          <a:lstStyle/>
          <a:p>
            <a:r>
              <a:rPr lang="en-US" sz="1800" b="1" dirty="0"/>
              <a:t>RESULTADOS  </a:t>
            </a:r>
            <a:r>
              <a:rPr lang="en-US" sz="1800" b="1" dirty="0" smtClean="0"/>
              <a:t>PRÉ-NATAL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pt-BR" sz="1800" b="1" dirty="0" smtClean="0"/>
              <a:t>Figura </a:t>
            </a:r>
            <a:r>
              <a:rPr lang="pt-BR" sz="1800" b="1" dirty="0" smtClean="0"/>
              <a:t>3- </a:t>
            </a:r>
            <a:r>
              <a:rPr lang="pt-BR" sz="1800" b="1" dirty="0" smtClean="0"/>
              <a:t>Proporção  </a:t>
            </a:r>
            <a:r>
              <a:rPr lang="pt-BR" sz="1800" b="1" dirty="0"/>
              <a:t>de </a:t>
            </a:r>
            <a:r>
              <a:rPr lang="pt-BR" sz="1800" b="1" dirty="0" smtClean="0"/>
              <a:t> gestantes   com   esquema   de   vacina   antitetânica completo</a:t>
            </a:r>
            <a:endParaRPr lang="pt-BR" sz="1800" b="1" dirty="0"/>
          </a:p>
        </p:txBody>
      </p:sp>
      <p:graphicFrame>
        <p:nvGraphicFramePr>
          <p:cNvPr id="4" name="Char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16080"/>
              </p:ext>
            </p:extLst>
          </p:nvPr>
        </p:nvGraphicFramePr>
        <p:xfrm>
          <a:off x="1116013" y="1484313"/>
          <a:ext cx="749776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532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3120" y="188640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 PRÉ-NATAL</a:t>
            </a:r>
            <a:b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Proporção de gestantes com  esquema de vacina </a:t>
            </a: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Hepatite B completo </a:t>
            </a:r>
            <a:endPara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274520"/>
              </p:ext>
            </p:extLst>
          </p:nvPr>
        </p:nvGraphicFramePr>
        <p:xfrm>
          <a:off x="1187624" y="1628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691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b="1" dirty="0" smtClean="0"/>
              <a:t>RESULTADOS  PRÉ-NATAL</a:t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700" b="1" dirty="0" err="1" smtClean="0"/>
              <a:t>Metas</a:t>
            </a:r>
            <a:r>
              <a:rPr lang="en-US" sz="2700" b="1" dirty="0" smtClean="0"/>
              <a:t> com 100% de </a:t>
            </a:r>
            <a:r>
              <a:rPr lang="en-US" sz="2700" b="1" dirty="0" err="1" smtClean="0"/>
              <a:t>cobertura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pt-BR" sz="1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1484784"/>
            <a:ext cx="7498080" cy="3672408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exame</a:t>
            </a:r>
            <a:r>
              <a:rPr lang="en-US" sz="2800" dirty="0" smtClean="0"/>
              <a:t> </a:t>
            </a:r>
            <a:r>
              <a:rPr lang="en-US" sz="2800" dirty="0" err="1" smtClean="0"/>
              <a:t>ginecológico</a:t>
            </a:r>
            <a:r>
              <a:rPr lang="en-US" sz="2800" dirty="0" smtClean="0"/>
              <a:t> </a:t>
            </a:r>
            <a:r>
              <a:rPr lang="en-US" sz="2800" dirty="0" smtClean="0"/>
              <a:t>/</a:t>
            </a:r>
            <a:r>
              <a:rPr lang="en-US" sz="2800" dirty="0" err="1" smtClean="0"/>
              <a:t>exame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smtClean="0"/>
              <a:t>mamas/ </a:t>
            </a:r>
            <a:r>
              <a:rPr lang="en-US" sz="2800" dirty="0" err="1" smtClean="0"/>
              <a:t>exames</a:t>
            </a:r>
            <a:r>
              <a:rPr lang="en-US" sz="2800" dirty="0" smtClean="0"/>
              <a:t> </a:t>
            </a:r>
            <a:r>
              <a:rPr lang="en-US" sz="2800" dirty="0" err="1" smtClean="0"/>
              <a:t>laboratoriais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suplementação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sulfato</a:t>
            </a:r>
            <a:r>
              <a:rPr lang="en-US" sz="2800" dirty="0" smtClean="0"/>
              <a:t> </a:t>
            </a:r>
            <a:r>
              <a:rPr lang="en-US" sz="2800" dirty="0" err="1" smtClean="0"/>
              <a:t>ferroso</a:t>
            </a:r>
            <a:r>
              <a:rPr lang="en-US" sz="2800" dirty="0" smtClean="0"/>
              <a:t> e </a:t>
            </a:r>
            <a:r>
              <a:rPr lang="en-US" sz="2800" dirty="0" err="1" smtClean="0"/>
              <a:t>ácido</a:t>
            </a:r>
            <a:r>
              <a:rPr lang="en-US" sz="2800" dirty="0" smtClean="0"/>
              <a:t> </a:t>
            </a:r>
            <a:r>
              <a:rPr lang="en-US" sz="2800" dirty="0" err="1" smtClean="0"/>
              <a:t>fólico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registro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ficha</a:t>
            </a:r>
            <a:r>
              <a:rPr lang="en-US" sz="2800" dirty="0" smtClean="0"/>
              <a:t> </a:t>
            </a:r>
            <a:r>
              <a:rPr lang="en-US" sz="2800" dirty="0" err="1" smtClean="0"/>
              <a:t>espelho</a:t>
            </a:r>
            <a:r>
              <a:rPr lang="en-US" sz="2800" dirty="0" smtClean="0"/>
              <a:t> </a:t>
            </a:r>
            <a:r>
              <a:rPr lang="en-US" sz="2800" dirty="0" smtClean="0"/>
              <a:t>;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avaliação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risco</a:t>
            </a:r>
            <a:r>
              <a:rPr lang="en-US" sz="2800" dirty="0" smtClean="0"/>
              <a:t> </a:t>
            </a:r>
            <a:r>
              <a:rPr lang="en-US" sz="2800" dirty="0" err="1" smtClean="0"/>
              <a:t>gestacional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Orientações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8926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18072" cy="1228998"/>
          </a:xfrm>
        </p:spPr>
        <p:txBody>
          <a:bodyPr>
            <a:norm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PUERPÉRIO</a:t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Proporção de </a:t>
            </a: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puérperas com consulta até 42 dias de pós-parto</a:t>
            </a:r>
            <a:endPara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631539"/>
              </p:ext>
            </p:extLst>
          </p:nvPr>
        </p:nvGraphicFramePr>
        <p:xfrm>
          <a:off x="1259632" y="1772816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9066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>
            <a:normAutofit/>
          </a:bodyPr>
          <a:lstStyle/>
          <a:p>
            <a:r>
              <a:rPr lang="en-US" sz="1800" b="1" dirty="0"/>
              <a:t>RESULTADOS  </a:t>
            </a:r>
            <a:r>
              <a:rPr lang="en-US" sz="1800" b="1" dirty="0" smtClean="0"/>
              <a:t>PUERPÉRIO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000" b="1" dirty="0" err="1"/>
              <a:t>Metas</a:t>
            </a:r>
            <a:r>
              <a:rPr lang="en-US" sz="2000" b="1" dirty="0"/>
              <a:t> com 100% de </a:t>
            </a:r>
            <a:r>
              <a:rPr lang="en-US" sz="2000" b="1" dirty="0" err="1"/>
              <a:t>cobertura</a:t>
            </a:r>
            <a:endParaRPr lang="pt-BR" sz="2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1772816"/>
            <a:ext cx="7632848" cy="3384376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Exame</a:t>
            </a:r>
            <a:r>
              <a:rPr lang="en-US" sz="2800" dirty="0" smtClean="0"/>
              <a:t> de mamas/</a:t>
            </a:r>
            <a:r>
              <a:rPr lang="en-US" sz="2800" dirty="0" err="1" smtClean="0"/>
              <a:t>abdome</a:t>
            </a:r>
            <a:r>
              <a:rPr lang="en-US" sz="2800" dirty="0" smtClean="0"/>
              <a:t>/ </a:t>
            </a:r>
            <a:r>
              <a:rPr lang="en-US" sz="2800" dirty="0" err="1" smtClean="0"/>
              <a:t>exame</a:t>
            </a:r>
            <a:r>
              <a:rPr lang="en-US" sz="2800" dirty="0" smtClean="0"/>
              <a:t> </a:t>
            </a:r>
            <a:r>
              <a:rPr lang="en-US" sz="2800" dirty="0" err="1" smtClean="0"/>
              <a:t>ginecológico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avaliação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estado</a:t>
            </a:r>
            <a:r>
              <a:rPr lang="en-US" sz="2800" dirty="0" smtClean="0"/>
              <a:t> </a:t>
            </a:r>
            <a:r>
              <a:rPr lang="en-US" sz="2800" dirty="0" err="1" smtClean="0"/>
              <a:t>psíquico</a:t>
            </a:r>
            <a:r>
              <a:rPr lang="en-US" sz="2800" dirty="0" smtClean="0"/>
              <a:t> e de </a:t>
            </a:r>
            <a:r>
              <a:rPr lang="en-US" sz="2800" dirty="0" err="1" smtClean="0"/>
              <a:t>intercorrências</a:t>
            </a:r>
            <a:r>
              <a:rPr lang="en-US" sz="2800" dirty="0" smtClean="0"/>
              <a:t>; </a:t>
            </a:r>
          </a:p>
          <a:p>
            <a:pPr algn="just"/>
            <a:r>
              <a:rPr lang="en-US" sz="2800" dirty="0" err="1" smtClean="0"/>
              <a:t>prescrição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método</a:t>
            </a:r>
            <a:r>
              <a:rPr lang="en-US" sz="2800" dirty="0" smtClean="0"/>
              <a:t> </a:t>
            </a:r>
            <a:r>
              <a:rPr lang="en-US" sz="2800" dirty="0" err="1" smtClean="0"/>
              <a:t>anticoncepcional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registro</a:t>
            </a:r>
            <a:r>
              <a:rPr lang="en-US" sz="2800" dirty="0" smtClean="0"/>
              <a:t> </a:t>
            </a:r>
            <a:r>
              <a:rPr lang="en-US" sz="2800" dirty="0" err="1" smtClean="0"/>
              <a:t>adequado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Orientações</a:t>
            </a:r>
            <a:r>
              <a:rPr lang="en-US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66492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1301006"/>
          </a:xfrm>
        </p:spPr>
        <p:txBody>
          <a:bodyPr>
            <a:norm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 BUCAL</a:t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 </a:t>
            </a: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</a:t>
            </a: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Proporção de </a:t>
            </a:r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gestantes com primeira consulta odontoló-gica  programática</a:t>
            </a:r>
            <a:endPara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563702"/>
              </p:ext>
            </p:extLst>
          </p:nvPr>
        </p:nvGraphicFramePr>
        <p:xfrm>
          <a:off x="1331640" y="1628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77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71184" cy="850106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ção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6448" y="1124744"/>
            <a:ext cx="7859216" cy="4713387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Cruz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Alta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localiza-se na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região noroeste do Rio Grande do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Sul.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62.825 habitantes.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800" dirty="0"/>
              <a:t>1 pronto atendimento </a:t>
            </a:r>
            <a:r>
              <a:rPr lang="pt-BR" sz="2800" dirty="0" smtClean="0"/>
              <a:t>(UPA 15/12/14)</a:t>
            </a:r>
          </a:p>
          <a:p>
            <a:pPr algn="just"/>
            <a:r>
              <a:rPr lang="pt-BR" sz="2800" dirty="0"/>
              <a:t>1 hospital </a:t>
            </a:r>
            <a:r>
              <a:rPr lang="pt-BR" sz="2800" dirty="0" smtClean="0"/>
              <a:t>filantrópico</a:t>
            </a:r>
          </a:p>
          <a:p>
            <a:pPr marL="82296" indent="0" algn="just">
              <a:buNone/>
            </a:pPr>
            <a:r>
              <a:rPr lang="pt-BR" sz="2800" dirty="0" smtClean="0"/>
              <a:t>e </a:t>
            </a:r>
            <a:r>
              <a:rPr lang="pt-BR" sz="2800" dirty="0"/>
              <a:t>1 hospital particular 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3748021" cy="28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04856" cy="1066130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 SAÚDE BUCAL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Proporção de gestantes com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necessidade de  consultas subsequentes</a:t>
            </a:r>
            <a:endParaRPr lang="pt-BR" sz="20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222619"/>
              </p:ext>
            </p:extLst>
          </p:nvPr>
        </p:nvGraphicFramePr>
        <p:xfrm>
          <a:off x="1259632" y="1556792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571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 SAÚDE BUCAL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Proporção de gestantes com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primeira consulta odontológica programática com tratamento concluído</a:t>
            </a:r>
            <a:endParaRPr lang="pt-BR" sz="20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97557"/>
              </p:ext>
            </p:extLst>
          </p:nvPr>
        </p:nvGraphicFramePr>
        <p:xfrm>
          <a:off x="1259632" y="1628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6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143000"/>
          </a:xfrm>
        </p:spPr>
        <p:txBody>
          <a:bodyPr>
            <a:norm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 SAÚDE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BUCAL</a:t>
            </a:r>
            <a:b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err="1"/>
              <a:t>Metas</a:t>
            </a:r>
            <a:r>
              <a:rPr lang="en-US" sz="2000" b="1" dirty="0"/>
              <a:t> com 100% de </a:t>
            </a:r>
            <a:r>
              <a:rPr lang="en-US" sz="2000" b="1" dirty="0" err="1"/>
              <a:t>cobertura</a:t>
            </a:r>
            <a:endParaRPr lang="pt-BR" sz="2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1844824"/>
            <a:ext cx="7498080" cy="2304256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Busca</a:t>
            </a:r>
            <a:r>
              <a:rPr lang="en-US" sz="2800" dirty="0" smtClean="0"/>
              <a:t> </a:t>
            </a:r>
            <a:r>
              <a:rPr lang="en-US" sz="2800" dirty="0" err="1" smtClean="0"/>
              <a:t>ativa</a:t>
            </a:r>
            <a:r>
              <a:rPr lang="en-US" sz="2800" dirty="0" smtClean="0"/>
              <a:t> </a:t>
            </a:r>
            <a:r>
              <a:rPr lang="en-US" sz="2800" dirty="0" err="1"/>
              <a:t>à</a:t>
            </a:r>
            <a:r>
              <a:rPr lang="en-US" sz="2800" dirty="0" err="1" smtClean="0"/>
              <a:t>s</a:t>
            </a:r>
            <a:r>
              <a:rPr lang="en-US" sz="2800" dirty="0" smtClean="0"/>
              <a:t> </a:t>
            </a:r>
            <a:r>
              <a:rPr lang="en-US" sz="2800" dirty="0" err="1" smtClean="0"/>
              <a:t>gestantes</a:t>
            </a:r>
            <a:r>
              <a:rPr lang="en-US" sz="2800" dirty="0" smtClean="0"/>
              <a:t> </a:t>
            </a:r>
            <a:r>
              <a:rPr lang="en-US" sz="2800" dirty="0" err="1" smtClean="0"/>
              <a:t>faltosas</a:t>
            </a:r>
            <a:r>
              <a:rPr lang="en-US" sz="2800" dirty="0" smtClean="0"/>
              <a:t>; </a:t>
            </a:r>
          </a:p>
          <a:p>
            <a:pPr algn="just"/>
            <a:r>
              <a:rPr lang="en-US" sz="2800" dirty="0" err="1" smtClean="0"/>
              <a:t>registro</a:t>
            </a:r>
            <a:r>
              <a:rPr lang="en-US" sz="2800" dirty="0" smtClean="0"/>
              <a:t> </a:t>
            </a:r>
            <a:r>
              <a:rPr lang="en-US" sz="2800" dirty="0" err="1" smtClean="0"/>
              <a:t>adequado</a:t>
            </a:r>
            <a:r>
              <a:rPr lang="en-US" sz="2800" dirty="0" smtClean="0"/>
              <a:t> do </a:t>
            </a:r>
            <a:r>
              <a:rPr lang="en-US" sz="2800" dirty="0" err="1" smtClean="0"/>
              <a:t>atendimento</a:t>
            </a:r>
            <a:r>
              <a:rPr lang="en-US" sz="2800" dirty="0" smtClean="0"/>
              <a:t> </a:t>
            </a:r>
            <a:r>
              <a:rPr lang="en-US" sz="2800" dirty="0" err="1" smtClean="0"/>
              <a:t>odontológico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orientação</a:t>
            </a:r>
            <a:r>
              <a:rPr lang="en-US" sz="2800" dirty="0" smtClean="0"/>
              <a:t> </a:t>
            </a:r>
            <a:r>
              <a:rPr lang="en-US" sz="2800" dirty="0" err="1" smtClean="0"/>
              <a:t>dieta</a:t>
            </a:r>
            <a:r>
              <a:rPr lang="en-US" sz="2800" dirty="0" smtClean="0"/>
              <a:t> </a:t>
            </a:r>
            <a:r>
              <a:rPr lang="en-US" sz="2800" dirty="0" smtClean="0"/>
              <a:t>/ </a:t>
            </a:r>
            <a:r>
              <a:rPr lang="en-US" sz="2800" dirty="0" err="1" smtClean="0"/>
              <a:t>cuidados</a:t>
            </a:r>
            <a:r>
              <a:rPr lang="en-US" sz="2800" dirty="0" smtClean="0"/>
              <a:t> </a:t>
            </a:r>
            <a:r>
              <a:rPr lang="en-US" sz="2800" dirty="0" smtClean="0"/>
              <a:t>com a </a:t>
            </a:r>
            <a:r>
              <a:rPr lang="en-US" sz="2800" dirty="0" err="1" smtClean="0"/>
              <a:t>higiene</a:t>
            </a:r>
            <a:r>
              <a:rPr lang="en-US" sz="2800" dirty="0" smtClean="0"/>
              <a:t> </a:t>
            </a:r>
            <a:r>
              <a:rPr lang="en-US" sz="2800" dirty="0" err="1" smtClean="0"/>
              <a:t>bucal</a:t>
            </a:r>
            <a:r>
              <a:rPr lang="en-US" sz="2800" dirty="0" smtClean="0"/>
              <a:t> dos </a:t>
            </a:r>
            <a:r>
              <a:rPr lang="en-US" sz="2800" dirty="0" err="1" smtClean="0"/>
              <a:t>recém-nascido</a:t>
            </a:r>
            <a:r>
              <a:rPr lang="en-US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77909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012974"/>
          </a:xfrm>
        </p:spPr>
        <p:txBody>
          <a:bodyPr>
            <a:normAutofit/>
          </a:bodyPr>
          <a:lstStyle/>
          <a:p>
            <a:r>
              <a:rPr lang="en-US" sz="3000" b="1" dirty="0" err="1" smtClean="0"/>
              <a:t>Discussão</a:t>
            </a:r>
            <a:endParaRPr lang="pt-BR" sz="3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1556792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 smtClean="0"/>
              <a:t>Capacita</a:t>
            </a:r>
            <a:r>
              <a:rPr lang="pt-BR" sz="2600" dirty="0" smtClean="0"/>
              <a:t>ção da equipe foi fundamental para qualificação da assistência ao pré-natal e puerpério </a:t>
            </a:r>
          </a:p>
          <a:p>
            <a:pPr algn="just"/>
            <a:r>
              <a:rPr lang="en-US" sz="2600" dirty="0" err="1" smtClean="0"/>
              <a:t>Retorno</a:t>
            </a:r>
            <a:r>
              <a:rPr lang="en-US" sz="2600" dirty="0" smtClean="0"/>
              <a:t> do </a:t>
            </a:r>
            <a:r>
              <a:rPr lang="en-US" sz="2600" dirty="0" err="1" smtClean="0"/>
              <a:t>acompanhamento</a:t>
            </a:r>
            <a:r>
              <a:rPr lang="en-US" sz="2600" dirty="0" smtClean="0"/>
              <a:t> </a:t>
            </a:r>
            <a:r>
              <a:rPr lang="en-US" sz="2600" dirty="0" err="1" smtClean="0"/>
              <a:t>ao</a:t>
            </a:r>
            <a:r>
              <a:rPr lang="en-US" sz="2600" dirty="0" smtClean="0"/>
              <a:t> </a:t>
            </a:r>
            <a:r>
              <a:rPr lang="en-US" sz="2600" dirty="0" err="1" smtClean="0"/>
              <a:t>pré</a:t>
            </a:r>
            <a:r>
              <a:rPr lang="en-US" sz="2600" dirty="0" smtClean="0"/>
              <a:t>-natal </a:t>
            </a:r>
            <a:r>
              <a:rPr lang="en-US" sz="2600" dirty="0" err="1" smtClean="0"/>
              <a:t>na</a:t>
            </a:r>
            <a:r>
              <a:rPr lang="en-US" sz="2600" dirty="0" smtClean="0"/>
              <a:t> ESF </a:t>
            </a:r>
            <a:r>
              <a:rPr lang="en-US" sz="2600" dirty="0" err="1" smtClean="0"/>
              <a:t>Abegay</a:t>
            </a:r>
            <a:r>
              <a:rPr lang="en-US" sz="2600" dirty="0" smtClean="0"/>
              <a:t>.</a:t>
            </a:r>
            <a:endParaRPr lang="pt-BR" sz="2600" dirty="0" smtClean="0"/>
          </a:p>
          <a:p>
            <a:pPr algn="just"/>
            <a:r>
              <a:rPr lang="en-US" sz="2600" dirty="0" smtClean="0"/>
              <a:t>A </a:t>
            </a:r>
            <a:r>
              <a:rPr lang="en-US" sz="2600" dirty="0" err="1" smtClean="0"/>
              <a:t>baixa</a:t>
            </a:r>
            <a:r>
              <a:rPr lang="en-US" sz="2600" dirty="0" smtClean="0"/>
              <a:t> </a:t>
            </a:r>
            <a:r>
              <a:rPr lang="en-US" sz="2600" dirty="0" err="1" smtClean="0"/>
              <a:t>adesão</a:t>
            </a:r>
            <a:r>
              <a:rPr lang="en-US" sz="2600" dirty="0" smtClean="0"/>
              <a:t> das </a:t>
            </a:r>
            <a:r>
              <a:rPr lang="en-US" sz="2600" dirty="0" err="1" smtClean="0"/>
              <a:t>gestantes</a:t>
            </a:r>
            <a:r>
              <a:rPr lang="en-US" sz="2600" dirty="0" smtClean="0"/>
              <a:t> à </a:t>
            </a:r>
            <a:r>
              <a:rPr lang="en-US" sz="2600" dirty="0" err="1" smtClean="0"/>
              <a:t>consulta</a:t>
            </a:r>
            <a:r>
              <a:rPr lang="en-US" sz="2600" dirty="0" smtClean="0"/>
              <a:t> </a:t>
            </a:r>
            <a:r>
              <a:rPr lang="en-US" sz="2600" dirty="0" err="1" smtClean="0"/>
              <a:t>odontológica</a:t>
            </a:r>
            <a:r>
              <a:rPr lang="en-US" sz="2600" dirty="0" smtClean="0"/>
              <a:t> </a:t>
            </a:r>
            <a:r>
              <a:rPr lang="en-US" sz="2600" dirty="0" err="1" smtClean="0"/>
              <a:t>pode</a:t>
            </a:r>
            <a:r>
              <a:rPr lang="en-US" sz="2600" dirty="0" smtClean="0"/>
              <a:t> </a:t>
            </a:r>
            <a:r>
              <a:rPr lang="en-US" sz="2600" dirty="0" err="1" smtClean="0"/>
              <a:t>ser</a:t>
            </a:r>
            <a:r>
              <a:rPr lang="en-US" sz="2600" dirty="0" smtClean="0"/>
              <a:t> </a:t>
            </a:r>
            <a:r>
              <a:rPr lang="en-US" sz="2600" dirty="0" err="1" smtClean="0"/>
              <a:t>uma</a:t>
            </a:r>
            <a:r>
              <a:rPr lang="en-US" sz="2600" dirty="0" smtClean="0"/>
              <a:t> </a:t>
            </a:r>
            <a:r>
              <a:rPr lang="en-US" sz="2600" dirty="0" err="1" smtClean="0"/>
              <a:t>questão</a:t>
            </a:r>
            <a:r>
              <a:rPr lang="en-US" sz="2600" dirty="0" smtClean="0"/>
              <a:t> cultural.</a:t>
            </a:r>
          </a:p>
          <a:p>
            <a:pPr algn="just"/>
            <a:r>
              <a:rPr lang="en-US" sz="2600" dirty="0" err="1" smtClean="0"/>
              <a:t>Avan</a:t>
            </a:r>
            <a:r>
              <a:rPr lang="pt-BR" sz="2600" dirty="0" smtClean="0"/>
              <a:t>ço nos registros das informações.</a:t>
            </a:r>
            <a:endParaRPr lang="en-US" sz="2600" dirty="0" smtClean="0"/>
          </a:p>
          <a:p>
            <a:endParaRPr lang="pt-BR" dirty="0" smtClean="0"/>
          </a:p>
          <a:p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604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98080" cy="1143000"/>
          </a:xfrm>
        </p:spPr>
        <p:txBody>
          <a:bodyPr>
            <a:noAutofit/>
          </a:bodyPr>
          <a:lstStyle/>
          <a:p>
            <a:r>
              <a:rPr lang="en-US" sz="3000" b="1" dirty="0" err="1" smtClean="0"/>
              <a:t>Relflexão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crítica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sobre</a:t>
            </a:r>
            <a:r>
              <a:rPr lang="en-US" sz="3000" b="1" dirty="0" smtClean="0"/>
              <a:t> o </a:t>
            </a:r>
            <a:r>
              <a:rPr lang="en-US" sz="3000" b="1" dirty="0" err="1" smtClean="0"/>
              <a:t>processo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pessoal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aprendizagem</a:t>
            </a:r>
            <a:endParaRPr lang="pt-BR" sz="3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59632" y="2132856"/>
            <a:ext cx="7498080" cy="3899520"/>
          </a:xfrm>
        </p:spPr>
        <p:txBody>
          <a:bodyPr/>
          <a:lstStyle/>
          <a:p>
            <a:pPr algn="just"/>
            <a:r>
              <a:rPr lang="en-US" sz="2800" dirty="0" err="1" smtClean="0"/>
              <a:t>Instigou</a:t>
            </a:r>
            <a:r>
              <a:rPr lang="en-US" sz="2800" dirty="0" smtClean="0"/>
              <a:t> a </a:t>
            </a:r>
            <a:r>
              <a:rPr lang="en-US" sz="2800" dirty="0" err="1" smtClean="0"/>
              <a:t>reflexão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Experiência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saúde</a:t>
            </a:r>
            <a:r>
              <a:rPr lang="en-US" sz="2800" dirty="0" smtClean="0"/>
              <a:t> </a:t>
            </a:r>
            <a:r>
              <a:rPr lang="en-US" sz="2800" dirty="0" err="1" smtClean="0"/>
              <a:t>pública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/>
              <a:t>Aperfeiçoamento</a:t>
            </a:r>
            <a:r>
              <a:rPr lang="en-US" sz="2800" dirty="0"/>
              <a:t> </a:t>
            </a:r>
            <a:r>
              <a:rPr lang="en-US" sz="2800" dirty="0" err="1" smtClean="0"/>
              <a:t>profissional</a:t>
            </a:r>
            <a:r>
              <a:rPr lang="en-US" sz="2800" dirty="0" smtClean="0"/>
              <a:t> e </a:t>
            </a:r>
            <a:r>
              <a:rPr lang="en-US" sz="2800" dirty="0" err="1"/>
              <a:t>tecnico-científico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 err="1"/>
              <a:t>Crescimento</a:t>
            </a:r>
            <a:r>
              <a:rPr lang="en-US" sz="2800" dirty="0"/>
              <a:t> </a:t>
            </a:r>
            <a:r>
              <a:rPr lang="en-US" sz="2800" dirty="0" err="1"/>
              <a:t>pessoal</a:t>
            </a:r>
            <a:r>
              <a:rPr lang="en-US" sz="2800" dirty="0"/>
              <a:t>;</a:t>
            </a:r>
          </a:p>
          <a:p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3833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8080" cy="994122"/>
          </a:xfrm>
        </p:spPr>
        <p:txBody>
          <a:bodyPr>
            <a:normAutofit/>
          </a:bodyPr>
          <a:lstStyle/>
          <a:p>
            <a:r>
              <a:rPr lang="en-US" sz="3000" b="1" dirty="0" err="1" smtClean="0"/>
              <a:t>Grupo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gestantes</a:t>
            </a:r>
            <a:endParaRPr lang="pt-BR" sz="3000" b="1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8"/>
            <a:ext cx="6159467" cy="4619600"/>
          </a:xfrm>
        </p:spPr>
      </p:pic>
    </p:spTree>
    <p:extLst>
      <p:ext uri="{BB962C8B-B14F-4D97-AF65-F5344CB8AC3E}">
        <p14:creationId xmlns:p14="http://schemas.microsoft.com/office/powerpoint/2010/main" val="2980802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22514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Obrigada</a:t>
            </a:r>
            <a:r>
              <a:rPr lang="en-US" sz="4400" dirty="0" smtClean="0"/>
              <a:t> a </a:t>
            </a:r>
            <a:r>
              <a:rPr lang="en-US" sz="4400" dirty="0" err="1" smtClean="0"/>
              <a:t>todos</a:t>
            </a:r>
            <a:r>
              <a:rPr lang="en-US" sz="4400" dirty="0"/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29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936104"/>
          </a:xfrm>
        </p:spPr>
        <p:txBody>
          <a:bodyPr>
            <a:normAutofit/>
          </a:bodyPr>
          <a:lstStyle/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ção- ESF Abegay</a:t>
            </a:r>
            <a:endParaRPr lang="pt-BR" sz="3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1159" y="1052736"/>
            <a:ext cx="7674056" cy="5195664"/>
          </a:xfrm>
        </p:spPr>
        <p:txBody>
          <a:bodyPr/>
          <a:lstStyle/>
          <a:p>
            <a:pPr algn="just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Popula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ção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adscrita: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2895 usuários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Equipe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Medicamentos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Pré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-natal antes </a:t>
            </a:r>
          </a:p>
          <a:p>
            <a:pPr marL="82296" indent="0" algn="just">
              <a:buNone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intervenção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70938"/>
            <a:ext cx="4245223" cy="318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1621" y="764704"/>
            <a:ext cx="8062379" cy="576064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2132856"/>
            <a:ext cx="7776864" cy="259228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serviço </a:t>
            </a:r>
            <a:r>
              <a:rPr lang="pt-BR" dirty="0">
                <a:latin typeface="Arial" pitchFamily="34" charset="0"/>
                <a:cs typeface="Arial" pitchFamily="34" charset="0"/>
              </a:rPr>
              <a:t>de pré-natal e puerpério na ESF Abegay no município de Cruz Alta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65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706090"/>
          </a:xfrm>
        </p:spPr>
        <p:txBody>
          <a:bodyPr>
            <a:normAutofit/>
          </a:bodyPr>
          <a:lstStyle/>
          <a:p>
            <a:r>
              <a:rPr lang="en-US" sz="3000" b="1" dirty="0" err="1" smtClean="0"/>
              <a:t>Metodologia</a:t>
            </a:r>
            <a:endParaRPr lang="pt-BR" sz="3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1340768"/>
            <a:ext cx="7498080" cy="41764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 smtClean="0"/>
              <a:t>Protocolo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utilizado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r>
              <a:rPr lang="pt-BR" sz="2800" dirty="0" smtClean="0"/>
              <a:t>Atenção ao </a:t>
            </a:r>
            <a:r>
              <a:rPr lang="pt-BR" sz="2800" dirty="0"/>
              <a:t>Pré-natal de baixo risco,  2012,  do Ministério da </a:t>
            </a:r>
            <a:r>
              <a:rPr lang="pt-BR" sz="2800" dirty="0" smtClean="0"/>
              <a:t>Saúde</a:t>
            </a:r>
            <a:r>
              <a:rPr lang="pt-BR" sz="2800" dirty="0"/>
              <a:t>;</a:t>
            </a:r>
            <a:endParaRPr lang="pt-BR" sz="2800" dirty="0" smtClean="0"/>
          </a:p>
          <a:p>
            <a:pPr algn="just"/>
            <a:r>
              <a:rPr lang="en-US" sz="2800" dirty="0" err="1" smtClean="0"/>
              <a:t>Capacitação</a:t>
            </a:r>
            <a:r>
              <a:rPr lang="en-US" sz="2800" dirty="0" smtClean="0"/>
              <a:t> da </a:t>
            </a:r>
            <a:r>
              <a:rPr lang="en-US" sz="2800" dirty="0" err="1" smtClean="0"/>
              <a:t>equipe</a:t>
            </a:r>
            <a:r>
              <a:rPr lang="en-US" sz="2800" dirty="0" smtClean="0"/>
              <a:t>;</a:t>
            </a:r>
          </a:p>
          <a:p>
            <a:pPr algn="just"/>
            <a:r>
              <a:rPr lang="en-US" sz="2800" dirty="0" err="1" smtClean="0"/>
              <a:t>Busca</a:t>
            </a:r>
            <a:r>
              <a:rPr lang="en-US" sz="2800" dirty="0" smtClean="0"/>
              <a:t> </a:t>
            </a:r>
            <a:r>
              <a:rPr lang="en-US" sz="2800" dirty="0" err="1" smtClean="0"/>
              <a:t>ativa</a:t>
            </a:r>
            <a:r>
              <a:rPr lang="en-US" sz="2800" dirty="0" smtClean="0"/>
              <a:t>;</a:t>
            </a:r>
            <a:endParaRPr lang="pt-BR" sz="2800" dirty="0" smtClean="0"/>
          </a:p>
          <a:p>
            <a:pPr algn="just"/>
            <a:r>
              <a:rPr lang="en-US" sz="2800" dirty="0" err="1" smtClean="0"/>
              <a:t>registros</a:t>
            </a:r>
            <a:r>
              <a:rPr lang="en-US" sz="2800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informa</a:t>
            </a:r>
            <a:r>
              <a:rPr lang="pt-BR" sz="2800" dirty="0" smtClean="0"/>
              <a:t>ções: planilhas </a:t>
            </a:r>
            <a:r>
              <a:rPr lang="pt-BR" sz="2800" dirty="0" smtClean="0"/>
              <a:t>de </a:t>
            </a:r>
            <a:r>
              <a:rPr lang="pt-BR" sz="2800" dirty="0" smtClean="0"/>
              <a:t>pré-natal/ puerpério/ </a:t>
            </a:r>
            <a:r>
              <a:rPr lang="pt-BR" sz="2800" dirty="0" smtClean="0"/>
              <a:t>saúde </a:t>
            </a:r>
            <a:r>
              <a:rPr lang="pt-BR" sz="2800" dirty="0" smtClean="0"/>
              <a:t>bucal/ prontuário.</a:t>
            </a:r>
          </a:p>
          <a:p>
            <a:pPr algn="just"/>
            <a:r>
              <a:rPr lang="pt-BR" sz="2800" dirty="0"/>
              <a:t>Carteira de </a:t>
            </a:r>
            <a:r>
              <a:rPr lang="pt-BR" sz="2800" dirty="0" smtClean="0"/>
              <a:t>pré-natal/ </a:t>
            </a:r>
            <a:r>
              <a:rPr lang="pt-BR" sz="2800" dirty="0"/>
              <a:t>vacinação para as </a:t>
            </a:r>
            <a:r>
              <a:rPr lang="pt-BR" sz="2800" dirty="0" smtClean="0"/>
              <a:t>gestantes/ </a:t>
            </a:r>
            <a:r>
              <a:rPr lang="pt-BR" sz="2800" dirty="0"/>
              <a:t>dispensação de sulfato ferroso e ácido </a:t>
            </a:r>
            <a:r>
              <a:rPr lang="pt-BR" sz="2800" dirty="0" smtClean="0"/>
              <a:t>fólico/ anticoncepção </a:t>
            </a:r>
            <a:r>
              <a:rPr lang="pt-BR" sz="2800" dirty="0"/>
              <a:t>para o pós-parto. </a:t>
            </a:r>
          </a:p>
          <a:p>
            <a:pPr algn="just"/>
            <a:r>
              <a:rPr lang="en-US" sz="2800" dirty="0" err="1" smtClean="0"/>
              <a:t>Monitoramento</a:t>
            </a:r>
            <a:r>
              <a:rPr lang="en-US" sz="2800" dirty="0" smtClean="0"/>
              <a:t> mensal.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pt-BR" sz="2800" dirty="0" smtClean="0"/>
          </a:p>
          <a:p>
            <a:pPr algn="just"/>
            <a:endParaRPr lang="pt-BR" sz="2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247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796950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-natal</a:t>
            </a:r>
            <a:endParaRPr lang="pt-BR" sz="3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43608" y="1052736"/>
            <a:ext cx="7848872" cy="5616624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pt-BR" sz="3700" b="1" dirty="0" smtClean="0"/>
              <a:t>#  Objetivo 1. Ampliar </a:t>
            </a:r>
            <a:r>
              <a:rPr lang="pt-BR" sz="3700" b="1" dirty="0"/>
              <a:t>a cobertura de pré-natal</a:t>
            </a:r>
            <a:endParaRPr lang="pt-BR" sz="3700" dirty="0"/>
          </a:p>
          <a:p>
            <a:pPr algn="just"/>
            <a:r>
              <a:rPr lang="pt-BR" sz="3700" dirty="0" smtClean="0"/>
              <a:t>Alcançar </a:t>
            </a:r>
            <a:r>
              <a:rPr lang="pt-BR" sz="3700" dirty="0"/>
              <a:t>65% de </a:t>
            </a:r>
            <a:r>
              <a:rPr lang="pt-BR" sz="3700" dirty="0" smtClean="0"/>
              <a:t>cobertura.</a:t>
            </a:r>
            <a:endParaRPr lang="pt-BR" sz="3700" dirty="0" smtClean="0"/>
          </a:p>
          <a:p>
            <a:pPr algn="just"/>
            <a:endParaRPr lang="pt-BR" sz="3700" dirty="0"/>
          </a:p>
          <a:p>
            <a:pPr marL="82296" indent="0" algn="just">
              <a:buNone/>
            </a:pPr>
            <a:r>
              <a:rPr lang="pt-BR" sz="3700" b="1" dirty="0" smtClean="0"/>
              <a:t>#  Objetivo 2. Melhorar </a:t>
            </a:r>
            <a:r>
              <a:rPr lang="pt-BR" sz="3700" b="1" dirty="0"/>
              <a:t>a qualidade da atenção ao pré-natal e puerpério </a:t>
            </a:r>
            <a:endParaRPr lang="pt-BR" sz="3700" dirty="0" smtClean="0"/>
          </a:p>
          <a:p>
            <a:pPr algn="just"/>
            <a:r>
              <a:rPr lang="pt-BR" sz="3700" dirty="0" smtClean="0"/>
              <a:t>Garantir a 100% das gestantes:</a:t>
            </a:r>
          </a:p>
          <a:p>
            <a:pPr marL="82296" indent="0" algn="just">
              <a:buNone/>
            </a:pPr>
            <a:r>
              <a:rPr lang="en-US" sz="3700" dirty="0"/>
              <a:t> </a:t>
            </a:r>
            <a:r>
              <a:rPr lang="en-US" sz="3700" dirty="0" smtClean="0"/>
              <a:t>     - </a:t>
            </a:r>
            <a:r>
              <a:rPr lang="pt-BR" sz="3700" dirty="0" smtClean="0"/>
              <a:t>exame </a:t>
            </a:r>
            <a:r>
              <a:rPr lang="pt-BR" sz="3700" dirty="0"/>
              <a:t>ginecológico </a:t>
            </a:r>
            <a:r>
              <a:rPr lang="pt-BR" sz="3700" dirty="0" smtClean="0"/>
              <a:t>/exame </a:t>
            </a:r>
            <a:r>
              <a:rPr lang="pt-BR" sz="3700" dirty="0"/>
              <a:t>de </a:t>
            </a:r>
            <a:r>
              <a:rPr lang="pt-BR" sz="3700" dirty="0" smtClean="0"/>
              <a:t>mamas;</a:t>
            </a:r>
            <a:endParaRPr lang="pt-BR" sz="3700" dirty="0" smtClean="0"/>
          </a:p>
          <a:p>
            <a:pPr marL="82296" indent="0" algn="just">
              <a:buNone/>
            </a:pPr>
            <a:r>
              <a:rPr lang="en-US" sz="3700" dirty="0"/>
              <a:t> </a:t>
            </a:r>
            <a:r>
              <a:rPr lang="en-US" sz="3700" dirty="0" smtClean="0"/>
              <a:t>     - </a:t>
            </a:r>
            <a:r>
              <a:rPr lang="pt-BR" sz="3700" dirty="0" smtClean="0"/>
              <a:t>ingresso </a:t>
            </a:r>
            <a:r>
              <a:rPr lang="pt-BR" sz="3700" dirty="0"/>
              <a:t>no primeiro trimestre de gestação</a:t>
            </a:r>
            <a:r>
              <a:rPr lang="pt-BR" sz="3700" dirty="0" smtClean="0"/>
              <a:t>;</a:t>
            </a:r>
          </a:p>
          <a:p>
            <a:pPr marL="82296" indent="0" algn="just">
              <a:buNone/>
            </a:pPr>
            <a:r>
              <a:rPr lang="en-US" sz="3700" dirty="0"/>
              <a:t> </a:t>
            </a:r>
            <a:r>
              <a:rPr lang="en-US" sz="3700" dirty="0" smtClean="0"/>
              <a:t>     - </a:t>
            </a:r>
            <a:r>
              <a:rPr lang="pt-BR" sz="3700" dirty="0" smtClean="0"/>
              <a:t>solicitação </a:t>
            </a:r>
            <a:r>
              <a:rPr lang="pt-BR" sz="3700" dirty="0"/>
              <a:t>de exames </a:t>
            </a:r>
            <a:r>
              <a:rPr lang="pt-BR" sz="3700" dirty="0" smtClean="0"/>
              <a:t>laboratoriais;</a:t>
            </a:r>
          </a:p>
          <a:p>
            <a:pPr marL="82296" indent="0" algn="just">
              <a:buNone/>
            </a:pPr>
            <a:r>
              <a:rPr lang="pt-BR" sz="3700" dirty="0"/>
              <a:t> </a:t>
            </a:r>
            <a:r>
              <a:rPr lang="pt-BR" sz="3700" dirty="0" smtClean="0"/>
              <a:t>     -</a:t>
            </a:r>
            <a:r>
              <a:rPr lang="pt-BR" sz="3700" dirty="0" smtClean="0"/>
              <a:t> </a:t>
            </a:r>
            <a:r>
              <a:rPr lang="pt-BR" sz="3700" dirty="0"/>
              <a:t>prescrição de sulfato ferroso e ácido </a:t>
            </a:r>
            <a:r>
              <a:rPr lang="pt-BR" sz="3700" dirty="0" smtClean="0"/>
              <a:t>fólico;</a:t>
            </a:r>
            <a:endParaRPr lang="pt-BR" sz="3700" dirty="0"/>
          </a:p>
          <a:p>
            <a:pPr marL="82296" indent="0" algn="just">
              <a:buNone/>
            </a:pPr>
            <a:r>
              <a:rPr lang="pt-BR" sz="3700" dirty="0" smtClean="0"/>
              <a:t>      - vacina </a:t>
            </a:r>
            <a:r>
              <a:rPr lang="pt-BR" sz="3700" dirty="0"/>
              <a:t>antitetânica </a:t>
            </a:r>
            <a:r>
              <a:rPr lang="pt-BR" sz="3700" dirty="0" smtClean="0"/>
              <a:t>e contra Hepatite </a:t>
            </a:r>
            <a:r>
              <a:rPr lang="pt-BR" sz="3700" dirty="0" smtClean="0"/>
              <a:t>B;</a:t>
            </a:r>
            <a:endParaRPr lang="pt-BR" sz="3700" dirty="0"/>
          </a:p>
          <a:p>
            <a:pPr marL="82296" indent="0" algn="just">
              <a:buNone/>
            </a:pPr>
            <a:r>
              <a:rPr lang="pt-BR" sz="3700" dirty="0" smtClean="0"/>
              <a:t>      - </a:t>
            </a:r>
            <a:r>
              <a:rPr lang="pt-BR" sz="3700" dirty="0" smtClean="0"/>
              <a:t>avaliação: atendimento odontológico.</a:t>
            </a:r>
            <a:endParaRPr lang="pt-BR" sz="35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2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98080" cy="724942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-natal</a:t>
            </a:r>
            <a:endParaRPr lang="pt-BR" sz="3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1052736"/>
            <a:ext cx="7746064" cy="5328592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pt-BR" b="1" dirty="0" smtClean="0"/>
              <a:t>#   Objetivo 3. Melhorar </a:t>
            </a:r>
            <a:r>
              <a:rPr lang="pt-BR" b="1" dirty="0"/>
              <a:t>a adesão ao pré-natal</a:t>
            </a:r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dirty="0"/>
              <a:t>busca ativa </a:t>
            </a:r>
            <a:r>
              <a:rPr lang="pt-BR" dirty="0" smtClean="0"/>
              <a:t>em 100</a:t>
            </a:r>
            <a:r>
              <a:rPr lang="pt-BR" dirty="0"/>
              <a:t>% das gestantes faltosas às </a:t>
            </a:r>
            <a:r>
              <a:rPr lang="pt-BR" dirty="0" smtClean="0"/>
              <a:t>consultas;</a:t>
            </a:r>
            <a:endParaRPr lang="pt-BR" dirty="0"/>
          </a:p>
          <a:p>
            <a:pPr marL="82296" indent="0" algn="just">
              <a:buNone/>
            </a:pPr>
            <a:r>
              <a:rPr lang="pt-BR" dirty="0"/>
              <a:t> </a:t>
            </a:r>
          </a:p>
          <a:p>
            <a:pPr marL="82296" indent="0" algn="just">
              <a:buNone/>
            </a:pPr>
            <a:r>
              <a:rPr lang="pt-BR" b="1" dirty="0" smtClean="0"/>
              <a:t>#   Objetivo 4. </a:t>
            </a:r>
            <a:r>
              <a:rPr lang="pt-BR" b="1" dirty="0"/>
              <a:t>Melhorar o registro do programa de pré-natal</a:t>
            </a:r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dirty="0"/>
              <a:t>registro na ficha espelho de pré-natal/vacinação em 100% das gestantes;</a:t>
            </a:r>
          </a:p>
          <a:p>
            <a:pPr marL="82296" indent="0" algn="just">
              <a:buNone/>
            </a:pPr>
            <a:r>
              <a:rPr lang="pt-BR" dirty="0"/>
              <a:t> </a:t>
            </a:r>
            <a:endParaRPr lang="pt-BR" dirty="0" smtClean="0"/>
          </a:p>
          <a:p>
            <a:pPr marL="82296" indent="0" algn="just">
              <a:buNone/>
            </a:pPr>
            <a:r>
              <a:rPr lang="pt-BR" b="1" dirty="0" smtClean="0"/>
              <a:t>#   Objetivo 5. Realizar avaliação de risco</a:t>
            </a:r>
            <a:endParaRPr lang="pt-BR" dirty="0" smtClean="0"/>
          </a:p>
          <a:p>
            <a:pPr algn="just"/>
            <a:r>
              <a:rPr lang="pt-BR" dirty="0" smtClean="0"/>
              <a:t> Avaliar </a:t>
            </a:r>
            <a:r>
              <a:rPr lang="pt-BR" dirty="0"/>
              <a:t>risco gestacional em 100% das gestantes;</a:t>
            </a:r>
          </a:p>
          <a:p>
            <a:pPr marL="82296" indent="0" algn="just">
              <a:buNone/>
            </a:pPr>
            <a:r>
              <a:rPr lang="pt-BR" dirty="0"/>
              <a:t> </a:t>
            </a:r>
          </a:p>
          <a:p>
            <a:pPr marL="82296" indent="0" algn="just">
              <a:buNone/>
            </a:pPr>
            <a:r>
              <a:rPr lang="pt-BR" b="1" dirty="0" smtClean="0"/>
              <a:t>#   Objetivo 6. Promover </a:t>
            </a:r>
            <a:r>
              <a:rPr lang="pt-BR" b="1" dirty="0"/>
              <a:t>a saúde no pré-natal</a:t>
            </a:r>
            <a:endParaRPr lang="pt-BR" dirty="0"/>
          </a:p>
          <a:p>
            <a:pPr algn="just"/>
            <a:r>
              <a:rPr lang="pt-BR" dirty="0" smtClean="0"/>
              <a:t>Garantir </a:t>
            </a:r>
            <a:r>
              <a:rPr lang="pt-BR" dirty="0"/>
              <a:t>a 100% das </a:t>
            </a:r>
            <a:r>
              <a:rPr lang="pt-BR" dirty="0" smtClean="0"/>
              <a:t>gestantes:</a:t>
            </a:r>
          </a:p>
          <a:p>
            <a:pPr marL="82296" indent="0" algn="just">
              <a:buNone/>
            </a:pPr>
            <a:r>
              <a:rPr lang="pt-BR" dirty="0" smtClean="0"/>
              <a:t>      - promoção do </a:t>
            </a:r>
            <a:r>
              <a:rPr lang="pt-BR" dirty="0"/>
              <a:t>aleitamento </a:t>
            </a:r>
            <a:r>
              <a:rPr lang="pt-BR" dirty="0" smtClean="0"/>
              <a:t>materno;</a:t>
            </a:r>
          </a:p>
          <a:p>
            <a:pPr marL="82296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-</a:t>
            </a:r>
            <a:r>
              <a:rPr lang="pt-BR" dirty="0" smtClean="0"/>
              <a:t>orientação.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163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940966"/>
          </a:xfrm>
        </p:spPr>
        <p:txBody>
          <a:bodyPr>
            <a:normAutofit/>
          </a:bodyPr>
          <a:lstStyle/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puerpério</a:t>
            </a:r>
            <a:endParaRPr lang="pt-BR" sz="3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112568"/>
          </a:xfrm>
        </p:spPr>
        <p:txBody>
          <a:bodyPr>
            <a:normAutofit fontScale="92500"/>
          </a:bodyPr>
          <a:lstStyle/>
          <a:p>
            <a:pPr marL="82296" indent="0" algn="just">
              <a:buNone/>
            </a:pPr>
            <a:r>
              <a:rPr lang="pt-BR" sz="2800" b="1" dirty="0" smtClean="0"/>
              <a:t>#  Objetivo </a:t>
            </a:r>
            <a:r>
              <a:rPr lang="pt-BR" sz="2800" b="1" dirty="0"/>
              <a:t>1. Ampliar a cobertura da atenção a puérperas</a:t>
            </a:r>
            <a:endParaRPr lang="pt-BR" sz="2800" dirty="0"/>
          </a:p>
          <a:p>
            <a:pPr algn="just"/>
            <a:r>
              <a:rPr lang="pt-BR" sz="2800" dirty="0" smtClean="0"/>
              <a:t>Garantir </a:t>
            </a:r>
            <a:r>
              <a:rPr lang="pt-BR" sz="2800" dirty="0"/>
              <a:t>a 100% das puérperas </a:t>
            </a:r>
            <a:r>
              <a:rPr lang="pt-BR" sz="2800" dirty="0" smtClean="0"/>
              <a:t>consulta </a:t>
            </a:r>
            <a:r>
              <a:rPr lang="pt-BR" sz="2800" dirty="0"/>
              <a:t>puerperal antes dos 42 dias após o parto;</a:t>
            </a:r>
          </a:p>
          <a:p>
            <a:pPr marL="82296" indent="0" algn="just">
              <a:buNone/>
            </a:pPr>
            <a:endParaRPr lang="pt-BR" sz="2800" dirty="0"/>
          </a:p>
          <a:p>
            <a:pPr marL="82296" indent="0" algn="just">
              <a:buNone/>
            </a:pPr>
            <a:r>
              <a:rPr lang="pt-BR" sz="2800" b="1" dirty="0" smtClean="0"/>
              <a:t>#  Objetivo </a:t>
            </a:r>
            <a:r>
              <a:rPr lang="pt-BR" sz="2800" b="1" dirty="0"/>
              <a:t>2. </a:t>
            </a:r>
            <a:r>
              <a:rPr lang="pt-BR" sz="2800" b="1" dirty="0" smtClean="0"/>
              <a:t> Melhorar </a:t>
            </a:r>
            <a:r>
              <a:rPr lang="pt-BR" sz="2800" b="1" dirty="0"/>
              <a:t>a qualidade da atenção às puérperas </a:t>
            </a:r>
            <a:endParaRPr lang="pt-BR" sz="2800" dirty="0"/>
          </a:p>
          <a:p>
            <a:pPr algn="just"/>
            <a:r>
              <a:rPr lang="pt-BR" sz="2800" dirty="0" smtClean="0"/>
              <a:t>Garantir a 100% das puérperas</a:t>
            </a:r>
          </a:p>
          <a:p>
            <a:pPr marL="82296" indent="0" algn="just">
              <a:buNone/>
            </a:pPr>
            <a:r>
              <a:rPr lang="pt-BR" sz="2800" dirty="0"/>
              <a:t> </a:t>
            </a:r>
            <a:r>
              <a:rPr lang="pt-BR" sz="2800" dirty="0" smtClean="0"/>
              <a:t>   - exame de </a:t>
            </a:r>
            <a:r>
              <a:rPr lang="pt-BR" sz="2800" dirty="0" smtClean="0"/>
              <a:t>mamas/ abdome / ginecológico</a:t>
            </a:r>
            <a:r>
              <a:rPr lang="pt-BR" sz="2800" dirty="0" smtClean="0"/>
              <a:t>;</a:t>
            </a:r>
          </a:p>
          <a:p>
            <a:pPr marL="82296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- a</a:t>
            </a:r>
            <a:r>
              <a:rPr lang="pt-BR" sz="2800" dirty="0" smtClean="0"/>
              <a:t>valiação do </a:t>
            </a:r>
            <a:r>
              <a:rPr lang="pt-BR" sz="2800" dirty="0"/>
              <a:t>estado </a:t>
            </a:r>
            <a:r>
              <a:rPr lang="pt-BR" sz="2800" dirty="0" smtClean="0"/>
              <a:t>psíquico </a:t>
            </a:r>
            <a:r>
              <a:rPr lang="pt-BR" sz="2800" dirty="0" smtClean="0"/>
              <a:t>/ </a:t>
            </a:r>
            <a:r>
              <a:rPr lang="pt-BR" sz="2800" dirty="0" smtClean="0"/>
              <a:t>intercorrências</a:t>
            </a:r>
            <a:r>
              <a:rPr lang="pt-BR" sz="2800" dirty="0" smtClean="0"/>
              <a:t>;</a:t>
            </a:r>
            <a:endParaRPr lang="pt-BR" sz="2800" dirty="0"/>
          </a:p>
          <a:p>
            <a:pPr marL="82296" indent="0" algn="just">
              <a:buNone/>
            </a:pPr>
            <a:r>
              <a:rPr lang="pt-BR" sz="2800" dirty="0" smtClean="0"/>
              <a:t>    - prescrição de método anticoncepcional.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194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634082"/>
          </a:xfrm>
        </p:spPr>
        <p:txBody>
          <a:bodyPr>
            <a:normAutofit/>
          </a:bodyPr>
          <a:lstStyle/>
          <a:p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puerpério</a:t>
            </a:r>
            <a:endParaRPr lang="pt-BR" sz="3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980728"/>
            <a:ext cx="7674056" cy="5267672"/>
          </a:xfrm>
        </p:spPr>
        <p:txBody>
          <a:bodyPr>
            <a:normAutofit fontScale="85000" lnSpcReduction="10000"/>
          </a:bodyPr>
          <a:lstStyle/>
          <a:p>
            <a:pPr marL="82296" indent="0" algn="just">
              <a:buNone/>
            </a:pPr>
            <a:r>
              <a:rPr lang="pt-BR" sz="3100" b="1" dirty="0" smtClean="0"/>
              <a:t>#  Objetivo </a:t>
            </a:r>
            <a:r>
              <a:rPr lang="pt-BR" sz="3100" b="1" dirty="0"/>
              <a:t>3. Melhorar a adesão das mães ao puerpério</a:t>
            </a:r>
            <a:endParaRPr lang="pt-BR" sz="3100" dirty="0"/>
          </a:p>
          <a:p>
            <a:pPr algn="just"/>
            <a:r>
              <a:rPr lang="pt-BR" sz="3100" dirty="0" smtClean="0"/>
              <a:t>Realizar </a:t>
            </a:r>
            <a:r>
              <a:rPr lang="pt-BR" sz="3100" dirty="0"/>
              <a:t>busca ativa em 100% das </a:t>
            </a:r>
            <a:r>
              <a:rPr lang="pt-BR" sz="3100" dirty="0" smtClean="0"/>
              <a:t>puérperas. </a:t>
            </a:r>
          </a:p>
          <a:p>
            <a:pPr marL="82296" indent="0" algn="just">
              <a:buNone/>
            </a:pPr>
            <a:endParaRPr lang="pt-BR" sz="3100" dirty="0"/>
          </a:p>
          <a:p>
            <a:pPr marL="82296" indent="0" algn="just">
              <a:buNone/>
            </a:pPr>
            <a:r>
              <a:rPr lang="pt-BR" sz="3100" b="1" dirty="0" smtClean="0"/>
              <a:t># Objetivo </a:t>
            </a:r>
            <a:r>
              <a:rPr lang="pt-BR" sz="3100" b="1" dirty="0"/>
              <a:t>4. Melhorar o registro das </a:t>
            </a:r>
            <a:r>
              <a:rPr lang="pt-BR" sz="3100" b="1" dirty="0" smtClean="0"/>
              <a:t>infor-mações</a:t>
            </a:r>
            <a:endParaRPr lang="pt-BR" sz="3100" dirty="0"/>
          </a:p>
          <a:p>
            <a:pPr algn="just"/>
            <a:r>
              <a:rPr lang="pt-BR" sz="3100" dirty="0" smtClean="0"/>
              <a:t>Manter </a:t>
            </a:r>
            <a:r>
              <a:rPr lang="pt-BR" sz="3100" dirty="0"/>
              <a:t>registro na ficha de acompanhamento </a:t>
            </a:r>
            <a:r>
              <a:rPr lang="pt-BR" sz="3100" dirty="0" smtClean="0"/>
              <a:t>em 100</a:t>
            </a:r>
            <a:r>
              <a:rPr lang="pt-BR" sz="3100" dirty="0"/>
              <a:t>% das puérperas;</a:t>
            </a:r>
          </a:p>
          <a:p>
            <a:pPr marL="82296" indent="0" algn="just">
              <a:buNone/>
            </a:pPr>
            <a:r>
              <a:rPr lang="pt-BR" sz="3100" dirty="0"/>
              <a:t> </a:t>
            </a:r>
          </a:p>
          <a:p>
            <a:pPr marL="82296" indent="0" algn="just">
              <a:buNone/>
            </a:pPr>
            <a:r>
              <a:rPr lang="pt-BR" sz="3100" b="1" dirty="0" smtClean="0"/>
              <a:t>#  Objetivo </a:t>
            </a:r>
            <a:r>
              <a:rPr lang="pt-BR" sz="3100" b="1" dirty="0"/>
              <a:t>5. Promover a saúde das puérperas</a:t>
            </a:r>
            <a:endParaRPr lang="pt-BR" sz="3100" dirty="0"/>
          </a:p>
          <a:p>
            <a:pPr algn="just"/>
            <a:r>
              <a:rPr lang="pt-BR" sz="3100" dirty="0" smtClean="0"/>
              <a:t> </a:t>
            </a:r>
            <a:r>
              <a:rPr lang="pt-BR" sz="3100" dirty="0"/>
              <a:t>Orientar 100% das </a:t>
            </a:r>
            <a:r>
              <a:rPr lang="pt-BR" sz="3100" dirty="0" smtClean="0"/>
              <a:t>puérperas: cuidado  do recém-nascido/ aleitamento materno/    planeja-mento familiar.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7026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633</TotalTime>
  <Words>811</Words>
  <Application>Microsoft Office PowerPoint</Application>
  <PresentationFormat>Apresentação no Ecrã (4:3)</PresentationFormat>
  <Paragraphs>164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Solstício</vt:lpstr>
      <vt:lpstr>Apresentação do PowerPoint</vt:lpstr>
      <vt:lpstr>Introdução</vt:lpstr>
      <vt:lpstr>Introdução- ESF Abegay</vt:lpstr>
      <vt:lpstr>Objetivo Geral</vt:lpstr>
      <vt:lpstr>Metodologia</vt:lpstr>
      <vt:lpstr>Objetivos e metas do pré-natal</vt:lpstr>
      <vt:lpstr>Objetivos e metas do pré-natal</vt:lpstr>
      <vt:lpstr>Objetivos e metas do puerpério</vt:lpstr>
      <vt:lpstr>Objetivos e metas do puerpério</vt:lpstr>
      <vt:lpstr>Objetivos e metas da saúde bucal</vt:lpstr>
      <vt:lpstr>Objetivos e metas da saúde bucal</vt:lpstr>
      <vt:lpstr>RESULTADOS  PRÉ-NATAL  Figura1 : Proporção de gestantes cadastradas no Programa de Pré-natal</vt:lpstr>
      <vt:lpstr>RESULTADOS  PRÉ-NATAL  Figura 2– Proporção de gestantes captadas no primeiro trimestre de gestação. </vt:lpstr>
      <vt:lpstr>RESULTADOS  PRÉ-NATAL  Figura 3- Proporção  de  gestantes   com   esquema   de   vacina   antitetânica completo</vt:lpstr>
      <vt:lpstr>RESULTADOS  PRÉ-NATAL  Figura 4- Proporção de gestantes com  esquema de vacina de Hepatite B completo </vt:lpstr>
      <vt:lpstr> RESULTADOS  PRÉ-NATAL  Metas com 100% de cobertura  </vt:lpstr>
      <vt:lpstr>RESULTADOS  PUERPÉRIO  Figura 5- Proporção de puérperas com consulta até 42 dias de pós-parto</vt:lpstr>
      <vt:lpstr>RESULTADOS  PUERPÉRIO  Metas com 100% de cobertura</vt:lpstr>
      <vt:lpstr>RESULTADOS  SAÚDE BUCAL  Figura 6- Proporção de gestantes com primeira consulta odontoló-gica  programática</vt:lpstr>
      <vt:lpstr>RESULTADOS  SAÚDE BUCAL  Figura 7- Proporção de gestantes com necessidade de  consultas subsequentes</vt:lpstr>
      <vt:lpstr>RESULTADOS  SAÚDE BUCAL  Figura 8- Proporção de gestantes com primeira consulta odontológica programática com tratamento concluído</vt:lpstr>
      <vt:lpstr>RESULTADOS  SAÚDE BUCAL  Metas com 100% de cobertura</vt:lpstr>
      <vt:lpstr>Discussão</vt:lpstr>
      <vt:lpstr>Relflexão crítica sobre o processo pessoal de aprendizagem</vt:lpstr>
      <vt:lpstr>Grupo de gestantes</vt:lpstr>
      <vt:lpstr>Obrigada a todos!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Sony-PC</dc:creator>
  <cp:lastModifiedBy>Sony-PC</cp:lastModifiedBy>
  <cp:revision>71</cp:revision>
  <dcterms:created xsi:type="dcterms:W3CDTF">2015-01-10T18:06:21Z</dcterms:created>
  <dcterms:modified xsi:type="dcterms:W3CDTF">2015-01-26T21:59:59Z</dcterms:modified>
</cp:coreProperties>
</file>