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6" r:id="rId8"/>
    <p:sldId id="278" r:id="rId9"/>
    <p:sldId id="279" r:id="rId10"/>
    <p:sldId id="280" r:id="rId11"/>
    <p:sldId id="271" r:id="rId12"/>
    <p:sldId id="272" r:id="rId13"/>
    <p:sldId id="281" r:id="rId14"/>
    <p:sldId id="273" r:id="rId15"/>
    <p:sldId id="277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EDBB-9A52-4B80-922F-32364F1C3684}" type="datetimeFigureOut">
              <a:rPr lang="pt-BR" smtClean="0"/>
              <a:pPr/>
              <a:t>30/04/2014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C336-96E3-4FF2-A820-8E59B65C31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EDBB-9A52-4B80-922F-32364F1C3684}" type="datetimeFigureOut">
              <a:rPr lang="pt-BR" smtClean="0"/>
              <a:pPr/>
              <a:t>30/04/2014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C336-96E3-4FF2-A820-8E59B65C31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EDBB-9A52-4B80-922F-32364F1C3684}" type="datetimeFigureOut">
              <a:rPr lang="pt-BR" smtClean="0"/>
              <a:pPr/>
              <a:t>30/04/2014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C336-96E3-4FF2-A820-8E59B65C31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EDBB-9A52-4B80-922F-32364F1C3684}" type="datetimeFigureOut">
              <a:rPr lang="pt-BR" smtClean="0"/>
              <a:pPr/>
              <a:t>30/04/2014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C336-96E3-4FF2-A820-8E59B65C31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EDBB-9A52-4B80-922F-32364F1C3684}" type="datetimeFigureOut">
              <a:rPr lang="pt-BR" smtClean="0"/>
              <a:pPr/>
              <a:t>30/04/2014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C336-96E3-4FF2-A820-8E59B65C31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EDBB-9A52-4B80-922F-32364F1C3684}" type="datetimeFigureOut">
              <a:rPr lang="pt-BR" smtClean="0"/>
              <a:pPr/>
              <a:t>30/04/2014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C336-96E3-4FF2-A820-8E59B65C31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32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EDBB-9A52-4B80-922F-32364F1C3684}" type="datetimeFigureOut">
              <a:rPr lang="pt-BR" smtClean="0"/>
              <a:pPr/>
              <a:t>30/04/2014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C336-96E3-4FF2-A820-8E59B65C31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EDBB-9A52-4B80-922F-32364F1C3684}" type="datetimeFigureOut">
              <a:rPr lang="pt-BR" smtClean="0"/>
              <a:pPr/>
              <a:t>30/04/2014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C336-96E3-4FF2-A820-8E59B65C31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EDBB-9A52-4B80-922F-32364F1C3684}" type="datetimeFigureOut">
              <a:rPr lang="pt-BR" smtClean="0"/>
              <a:pPr/>
              <a:t>30/04/2014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C336-96E3-4FF2-A820-8E59B65C31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EDBB-9A52-4B80-922F-32364F1C3684}" type="datetimeFigureOut">
              <a:rPr lang="pt-BR" smtClean="0"/>
              <a:pPr/>
              <a:t>30/04/2014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C336-96E3-4FF2-A820-8E59B65C31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EDBB-9A52-4B80-922F-32364F1C3684}" type="datetimeFigureOut">
              <a:rPr lang="pt-BR" smtClean="0"/>
              <a:pPr/>
              <a:t>30/04/2014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C336-96E3-4FF2-A820-8E59B65C31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7EDBB-9A52-4B80-922F-32364F1C3684}" type="datetimeFigureOut">
              <a:rPr lang="pt-BR" smtClean="0"/>
              <a:pPr/>
              <a:t>30/04/2014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AC336-96E3-4FF2-A820-8E59B65C31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leis/l9263.htm" TargetMode="External"/><Relationship Id="rId2" Type="http://schemas.openxmlformats.org/officeDocument/2006/relationships/hyperlink" Target="http://cidades.ibge.gov.br/xtras/perfil.php?lang=&amp;codmun=313620&amp;search=minas-gerais|joao-monlevad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nescon.medicina.ufmg.br/biblioteca/imagem/2316.pdf" TargetMode="External"/><Relationship Id="rId4" Type="http://schemas.openxmlformats.org/officeDocument/2006/relationships/hyperlink" Target="http://189.28.128.100/dab/docs/publicacoes/cadernos_ab/caderno_33.pdf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0" y="2074460"/>
            <a:ext cx="9144000" cy="2415654"/>
          </a:xfr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endParaRPr lang="pt-B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pt-B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MELHORIA DA ATENÇÃO AO PRÉ-NATAL E PUERPÉRIO NA USF NOVO CRUZEIRO, JOÃO MONLEVADE/MG.</a:t>
            </a:r>
          </a:p>
          <a:p>
            <a:pPr algn="ctr">
              <a:buNone/>
            </a:pPr>
            <a:endParaRPr lang="pt-BR" sz="36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pt-BR" sz="3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857250" y="4975244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CaixaDeTexto 1"/>
          <p:cNvSpPr txBox="1">
            <a:spLocks noChangeArrowheads="1"/>
          </p:cNvSpPr>
          <p:nvPr/>
        </p:nvSpPr>
        <p:spPr bwMode="auto">
          <a:xfrm>
            <a:off x="785787" y="4714896"/>
            <a:ext cx="742212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Viviane de Mendonça Coura</a:t>
            </a:r>
          </a:p>
          <a:p>
            <a:pPr algn="ctr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Orientadora: Talita Helena Monteiro de Moura</a:t>
            </a:r>
          </a:p>
          <a:p>
            <a:pPr algn="ctr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Apoio Pedagógico: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Ernande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Valentin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142976" y="285731"/>
            <a:ext cx="6243654" cy="17145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Universidade Federal de Pelotas - UFPEL</a:t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Universidade Aberta do SUS - UNASUS</a:t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Especialização em Saúde da Família</a:t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Modalidade a Distância</a:t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Turma 4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Imagem 24" descr="logo1_100_f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1571636" cy="1589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m 23" descr="logo_saudeFamil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99338" y="285728"/>
            <a:ext cx="1873256" cy="128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ixaDeTexto 1"/>
          <p:cNvSpPr txBox="1">
            <a:spLocks noChangeArrowheads="1"/>
          </p:cNvSpPr>
          <p:nvPr/>
        </p:nvSpPr>
        <p:spPr bwMode="auto">
          <a:xfrm>
            <a:off x="1142976" y="6072206"/>
            <a:ext cx="74221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Pelotas, 2014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6640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" y="4929200"/>
            <a:ext cx="47148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Figura 15: Proporção de gestantes que receberam orientação sobre cuidados com o recém-nascido.</a:t>
            </a:r>
            <a:r>
              <a:rPr lang="pt-BR" sz="2000" i="1" dirty="0" smtClean="0">
                <a:latin typeface="Arial" pitchFamily="34" charset="0"/>
                <a:cs typeface="Arial" pitchFamily="34" charset="0"/>
              </a:rPr>
              <a:t> João </a:t>
            </a:r>
            <a:r>
              <a:rPr lang="pt-BR" sz="2000" i="1" dirty="0" err="1" smtClean="0">
                <a:latin typeface="Arial" pitchFamily="34" charset="0"/>
                <a:cs typeface="Arial" pitchFamily="34" charset="0"/>
              </a:rPr>
              <a:t>Monlevade</a:t>
            </a:r>
            <a:r>
              <a:rPr lang="pt-BR" sz="2000" i="1" dirty="0" smtClean="0">
                <a:latin typeface="Arial" pitchFamily="34" charset="0"/>
                <a:cs typeface="Arial" pitchFamily="34" charset="0"/>
              </a:rPr>
              <a:t>/MG, 2013.</a:t>
            </a:r>
            <a:endParaRPr lang="pt-BR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" y="6334780"/>
            <a:ext cx="3108281" cy="5232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Meta: 100%</a:t>
            </a:r>
            <a:endParaRPr lang="pt-BR" sz="2800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285852" y="1428736"/>
            <a:ext cx="7000892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Metas não alcançadas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Gráfico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071678"/>
            <a:ext cx="4271963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1379435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" y="4929200"/>
            <a:ext cx="47148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Figura 3: Proporção de gestantes com primeira consulta odontológica com tratamento dentário concluído. João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Monlevade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/MG, 2013.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" y="6334780"/>
            <a:ext cx="3108281" cy="5232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Meta: 100%</a:t>
            </a:r>
            <a:endParaRPr lang="pt-BR" sz="2800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714480" y="1477020"/>
            <a:ext cx="607219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Metas não alcançadas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4" name="Gráfico 23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3116"/>
            <a:ext cx="457200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2857488" y="2285992"/>
            <a:ext cx="1206062" cy="5232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20%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xmlns="" val="401379435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Reflexão Crítica</a:t>
            </a: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REFLEXÃO</a:t>
            </a:r>
            <a:r>
              <a:rPr kumimoji="0" lang="pt-BR" sz="4400" b="1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CRÍTICA</a:t>
            </a: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57158" y="1643050"/>
            <a:ext cx="842968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latin typeface="Arial" pitchFamily="34" charset="0"/>
                <a:cs typeface="Arial" pitchFamily="34" charset="0"/>
              </a:rPr>
              <a:t>Expectativas iniciais em relação ao curso: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Teórico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Processo de planejamento</a:t>
            </a:r>
          </a:p>
          <a:p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m 6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3214686"/>
            <a:ext cx="2857520" cy="2870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02949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pt-B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REFLEXÃO CRÍTICA</a:t>
            </a:r>
            <a:endParaRPr lang="pt-BR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12700" algn="ctr">
              <a:buNone/>
            </a:pPr>
            <a:r>
              <a:rPr lang="pt-BR" sz="3300" dirty="0" smtClean="0">
                <a:latin typeface="Arial" pitchFamily="34" charset="0"/>
                <a:cs typeface="Arial" pitchFamily="34" charset="0"/>
              </a:rPr>
              <a:t>Significado do curso em relação à minha prática profissional</a:t>
            </a:r>
          </a:p>
          <a:p>
            <a:r>
              <a:rPr lang="pt-BR" sz="3300" dirty="0" smtClean="0">
                <a:latin typeface="Arial" pitchFamily="34" charset="0"/>
                <a:cs typeface="Arial" pitchFamily="34" charset="0"/>
              </a:rPr>
              <a:t>Identificação/sensibilização dos problemas da USF, da ESF, da comunidade (Problemas de equipe: desorganização, falta de motivação, comportamento do médico, e falta da ESB dentro da ESF)</a:t>
            </a:r>
          </a:p>
          <a:p>
            <a:r>
              <a:rPr lang="pt-BR" sz="3300" dirty="0" smtClean="0">
                <a:latin typeface="Arial" pitchFamily="34" charset="0"/>
                <a:cs typeface="Arial" pitchFamily="34" charset="0"/>
              </a:rPr>
              <a:t> Análise situacional</a:t>
            </a:r>
          </a:p>
          <a:p>
            <a:r>
              <a:rPr lang="pt-BR" sz="3300" dirty="0" smtClean="0">
                <a:latin typeface="Arial" pitchFamily="34" charset="0"/>
                <a:cs typeface="Arial" pitchFamily="34" charset="0"/>
              </a:rPr>
              <a:t>APS organizada e estruturada</a:t>
            </a:r>
          </a:p>
          <a:p>
            <a:pPr>
              <a:buFontTx/>
              <a:buChar char="-"/>
            </a:pPr>
            <a:endParaRPr lang="pt-BR" sz="33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3300" dirty="0" smtClean="0">
                <a:latin typeface="Arial" pitchFamily="34" charset="0"/>
                <a:cs typeface="Arial" pitchFamily="34" charset="0"/>
              </a:rPr>
              <a:t>Aprendizados mais relevantes </a:t>
            </a:r>
          </a:p>
          <a:p>
            <a:r>
              <a:rPr lang="pt-BR" sz="3300" dirty="0" smtClean="0">
                <a:latin typeface="Arial" pitchFamily="34" charset="0"/>
                <a:cs typeface="Arial" pitchFamily="34" charset="0"/>
              </a:rPr>
              <a:t>- Planejamento/organização de atividades na equipe </a:t>
            </a:r>
            <a:r>
              <a:rPr lang="pt-BR" sz="3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base nas necessidades da população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Reflexão Crítica</a:t>
            </a: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indent="12700">
              <a:buNone/>
            </a:pPr>
            <a:r>
              <a:rPr lang="pt-BR" sz="5600" dirty="0" smtClean="0">
                <a:latin typeface="Arial" pitchFamily="34" charset="0"/>
                <a:cs typeface="Arial" pitchFamily="34" charset="0"/>
              </a:rPr>
              <a:t>BRASIL. </a:t>
            </a:r>
            <a:r>
              <a:rPr lang="pt-BR" sz="5600" b="1" dirty="0" smtClean="0">
                <a:latin typeface="Arial" pitchFamily="34" charset="0"/>
                <a:cs typeface="Arial" pitchFamily="34" charset="0"/>
              </a:rPr>
              <a:t>IBGE – Instituto Brasileiro de Geografia e Estatística.</a:t>
            </a:r>
            <a:r>
              <a:rPr lang="pt-BR" sz="5600" dirty="0" smtClean="0">
                <a:latin typeface="Arial" pitchFamily="34" charset="0"/>
                <a:cs typeface="Arial" pitchFamily="34" charset="0"/>
              </a:rPr>
              <a:t> Censo Demográfico, 2010. Disponível em: </a:t>
            </a:r>
            <a:r>
              <a:rPr lang="pt-BR" sz="5600" dirty="0" smtClean="0">
                <a:latin typeface="Arial" pitchFamily="34" charset="0"/>
                <a:cs typeface="Arial" pitchFamily="34" charset="0"/>
                <a:hlinkClick r:id="rId2"/>
              </a:rPr>
              <a:t>http://cidades.ibge.gov.br/xtras/perfil.</a:t>
            </a:r>
            <a:r>
              <a:rPr lang="pt-BR" sz="5600" dirty="0" err="1" smtClean="0">
                <a:latin typeface="Arial" pitchFamily="34" charset="0"/>
                <a:cs typeface="Arial" pitchFamily="34" charset="0"/>
                <a:hlinkClick r:id="rId2"/>
              </a:rPr>
              <a:t>php</a:t>
            </a:r>
            <a:r>
              <a:rPr lang="pt-BR" sz="5600" dirty="0" smtClean="0">
                <a:latin typeface="Arial" pitchFamily="34" charset="0"/>
                <a:cs typeface="Arial" pitchFamily="34" charset="0"/>
                <a:hlinkClick r:id="rId2"/>
              </a:rPr>
              <a:t>?</a:t>
            </a:r>
            <a:r>
              <a:rPr lang="pt-BR" sz="5600" dirty="0" err="1" smtClean="0">
                <a:latin typeface="Arial" pitchFamily="34" charset="0"/>
                <a:cs typeface="Arial" pitchFamily="34" charset="0"/>
                <a:hlinkClick r:id="rId2"/>
              </a:rPr>
              <a:t>lang</a:t>
            </a:r>
            <a:r>
              <a:rPr lang="pt-BR" sz="5600" dirty="0" smtClean="0">
                <a:latin typeface="Arial" pitchFamily="34" charset="0"/>
                <a:cs typeface="Arial" pitchFamily="34" charset="0"/>
                <a:hlinkClick r:id="rId2"/>
              </a:rPr>
              <a:t>=&amp;</a:t>
            </a:r>
            <a:r>
              <a:rPr lang="pt-BR" sz="5600" dirty="0" err="1" smtClean="0">
                <a:latin typeface="Arial" pitchFamily="34" charset="0"/>
                <a:cs typeface="Arial" pitchFamily="34" charset="0"/>
                <a:hlinkClick r:id="rId2"/>
              </a:rPr>
              <a:t>codmun</a:t>
            </a:r>
            <a:r>
              <a:rPr lang="pt-BR" sz="5600" dirty="0" smtClean="0">
                <a:latin typeface="Arial" pitchFamily="34" charset="0"/>
                <a:cs typeface="Arial" pitchFamily="34" charset="0"/>
                <a:hlinkClick r:id="rId2"/>
              </a:rPr>
              <a:t>=313620&amp;search=</a:t>
            </a:r>
            <a:r>
              <a:rPr lang="pt-BR" sz="5600" dirty="0" err="1" smtClean="0">
                <a:latin typeface="Arial" pitchFamily="34" charset="0"/>
                <a:cs typeface="Arial" pitchFamily="34" charset="0"/>
                <a:hlinkClick r:id="rId2"/>
              </a:rPr>
              <a:t>minas-gerais|joao-monlevade</a:t>
            </a:r>
            <a:endParaRPr lang="pt-BR" sz="5600" dirty="0" smtClean="0">
              <a:latin typeface="Arial" pitchFamily="34" charset="0"/>
              <a:cs typeface="Arial" pitchFamily="34" charset="0"/>
            </a:endParaRPr>
          </a:p>
          <a:p>
            <a:pPr indent="12700">
              <a:buNone/>
            </a:pPr>
            <a:r>
              <a:rPr lang="pt-BR" sz="5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indent="12700">
              <a:buNone/>
            </a:pPr>
            <a:r>
              <a:rPr lang="pt-BR" sz="5600" dirty="0" smtClean="0">
                <a:latin typeface="Arial" pitchFamily="34" charset="0"/>
                <a:cs typeface="Arial" pitchFamily="34" charset="0"/>
              </a:rPr>
              <a:t>Brasil. LEI nº 9.263/96 </a:t>
            </a:r>
            <a:r>
              <a:rPr lang="pt-BR" sz="5600" b="1" dirty="0" smtClean="0">
                <a:latin typeface="Arial" pitchFamily="34" charset="0"/>
                <a:cs typeface="Arial" pitchFamily="34" charset="0"/>
              </a:rPr>
              <a:t>Planejamento Familiar.</a:t>
            </a:r>
            <a:r>
              <a:rPr lang="pt-BR" sz="5600" dirty="0" smtClean="0">
                <a:latin typeface="Arial" pitchFamily="34" charset="0"/>
                <a:cs typeface="Arial" pitchFamily="34" charset="0"/>
              </a:rPr>
              <a:t> Disponível em: </a:t>
            </a:r>
            <a:r>
              <a:rPr lang="pt-BR" sz="5600" dirty="0" smtClean="0">
                <a:latin typeface="Arial" pitchFamily="34" charset="0"/>
                <a:cs typeface="Arial" pitchFamily="34" charset="0"/>
                <a:hlinkClick r:id="rId3"/>
              </a:rPr>
              <a:t>http://www.planalto.gov.br/ccivil_03/leis/l9263.htm</a:t>
            </a:r>
            <a:endParaRPr lang="pt-BR" sz="5600" dirty="0" smtClean="0">
              <a:latin typeface="Arial" pitchFamily="34" charset="0"/>
              <a:cs typeface="Arial" pitchFamily="34" charset="0"/>
            </a:endParaRPr>
          </a:p>
          <a:p>
            <a:pPr indent="12700">
              <a:buNone/>
            </a:pPr>
            <a:r>
              <a:rPr lang="pt-BR" sz="5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indent="12700">
              <a:buNone/>
            </a:pPr>
            <a:r>
              <a:rPr lang="pt-BR" sz="5600" dirty="0" smtClean="0">
                <a:latin typeface="Arial" pitchFamily="34" charset="0"/>
                <a:cs typeface="Arial" pitchFamily="34" charset="0"/>
              </a:rPr>
              <a:t>Brasil. Ministério da Saúde. Secretaria de Atenção à Saúde. Departamento de Ações Programáticas Estratégicas. Área Técnica de Saúde da Mulher. </a:t>
            </a:r>
            <a:r>
              <a:rPr lang="pt-BR" sz="5600" b="1" dirty="0" smtClean="0">
                <a:latin typeface="Arial" pitchFamily="34" charset="0"/>
                <a:cs typeface="Arial" pitchFamily="34" charset="0"/>
              </a:rPr>
              <a:t>Pré-natal e </a:t>
            </a:r>
            <a:r>
              <a:rPr lang="pt-BR" sz="5600" b="1" dirty="0" err="1" smtClean="0">
                <a:latin typeface="Arial" pitchFamily="34" charset="0"/>
                <a:cs typeface="Arial" pitchFamily="34" charset="0"/>
              </a:rPr>
              <a:t>Puerpério</a:t>
            </a:r>
            <a:r>
              <a:rPr lang="pt-BR" sz="5600" b="1" dirty="0" smtClean="0">
                <a:latin typeface="Arial" pitchFamily="34" charset="0"/>
                <a:cs typeface="Arial" pitchFamily="34" charset="0"/>
              </a:rPr>
              <a:t>: atenção qualificada e humanizada - manual técnico</a:t>
            </a:r>
            <a:r>
              <a:rPr lang="pt-BR" sz="5600" dirty="0" smtClean="0">
                <a:latin typeface="Arial" pitchFamily="34" charset="0"/>
                <a:cs typeface="Arial" pitchFamily="34" charset="0"/>
              </a:rPr>
              <a:t>/Ministério da Saúde, Secretaria de Atenção à Saúde, Departamento de Ações Programáticas Estratégicas – Brasília: Ministério da Saúde, 2005.</a:t>
            </a:r>
          </a:p>
          <a:p>
            <a:pPr indent="12700">
              <a:buNone/>
            </a:pPr>
            <a:r>
              <a:rPr lang="pt-BR" sz="5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indent="12700">
              <a:buNone/>
            </a:pPr>
            <a:r>
              <a:rPr lang="pt-BR" sz="5600" dirty="0" smtClean="0">
                <a:latin typeface="Arial" pitchFamily="34" charset="0"/>
                <a:cs typeface="Arial" pitchFamily="34" charset="0"/>
              </a:rPr>
              <a:t>Brasil. Ministério da Saúde. Secretaria de Políticas de Saúde. Departamento de Atenção Básica. Cadernos de Atenção Básica. </a:t>
            </a:r>
            <a:r>
              <a:rPr lang="pt-BR" sz="5600" b="1" dirty="0" smtClean="0">
                <a:latin typeface="Arial" pitchFamily="34" charset="0"/>
                <a:cs typeface="Arial" pitchFamily="34" charset="0"/>
              </a:rPr>
              <a:t>Atenção ao pré-natal de baixo risco.</a:t>
            </a:r>
            <a:r>
              <a:rPr lang="pt-BR" sz="5600" dirty="0" smtClean="0">
                <a:latin typeface="Arial" pitchFamily="34" charset="0"/>
                <a:cs typeface="Arial" pitchFamily="34" charset="0"/>
              </a:rPr>
              <a:t> Brasília (DF): Ministério da Saúde; 2012. [acesso em 27 fev 2014]. Disponível em: </a:t>
            </a:r>
            <a:r>
              <a:rPr lang="pt-BR" sz="5600" dirty="0" smtClean="0">
                <a:latin typeface="Arial" pitchFamily="34" charset="0"/>
                <a:cs typeface="Arial" pitchFamily="34" charset="0"/>
                <a:hlinkClick r:id="rId4"/>
              </a:rPr>
              <a:t>http://189.28.128.100/dab/docs/publicacoes/cadernos_ab/caderno_33.pdf</a:t>
            </a:r>
            <a:endParaRPr lang="pt-BR" sz="5600" dirty="0" smtClean="0">
              <a:latin typeface="Arial" pitchFamily="34" charset="0"/>
              <a:cs typeface="Arial" pitchFamily="34" charset="0"/>
            </a:endParaRPr>
          </a:p>
          <a:p>
            <a:pPr indent="12700">
              <a:buNone/>
            </a:pPr>
            <a:r>
              <a:rPr lang="pt-BR" sz="5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indent="12700">
              <a:buNone/>
            </a:pPr>
            <a:r>
              <a:rPr lang="pt-BR" sz="5600" dirty="0" smtClean="0">
                <a:latin typeface="Arial" pitchFamily="34" charset="0"/>
                <a:cs typeface="Arial" pitchFamily="34" charset="0"/>
              </a:rPr>
              <a:t>CARDOSO, Leonardo Moura. </a:t>
            </a:r>
            <a:r>
              <a:rPr lang="pt-BR" sz="5600" b="1" dirty="0" smtClean="0">
                <a:latin typeface="Arial" pitchFamily="34" charset="0"/>
                <a:cs typeface="Arial" pitchFamily="34" charset="0"/>
              </a:rPr>
              <a:t>Atendimento Odontológico da Gestante na Estratégia de Saúde da Família.</a:t>
            </a:r>
            <a:r>
              <a:rPr lang="pt-BR" sz="5600" dirty="0" smtClean="0">
                <a:latin typeface="Arial" pitchFamily="34" charset="0"/>
                <a:cs typeface="Arial" pitchFamily="34" charset="0"/>
              </a:rPr>
              <a:t> Corinto, MG. 2010. Disponível em: </a:t>
            </a:r>
            <a:r>
              <a:rPr lang="pt-BR" sz="5600" dirty="0" smtClean="0">
                <a:latin typeface="Arial" pitchFamily="34" charset="0"/>
                <a:cs typeface="Arial" pitchFamily="34" charset="0"/>
                <a:hlinkClick r:id="rId5"/>
              </a:rPr>
              <a:t>https://www.nescon.medicina.ufmg.br/biblioteca/imagem/2316.pdf</a:t>
            </a:r>
            <a:endParaRPr lang="pt-BR" sz="5600" dirty="0" smtClean="0">
              <a:latin typeface="Arial" pitchFamily="34" charset="0"/>
              <a:cs typeface="Arial" pitchFamily="34" charset="0"/>
            </a:endParaRPr>
          </a:p>
          <a:p>
            <a:pPr indent="12700">
              <a:buNone/>
            </a:pPr>
            <a:r>
              <a:rPr lang="pt-BR" sz="5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indent="12700">
              <a:buNone/>
            </a:pPr>
            <a:r>
              <a:rPr lang="pt-BR" sz="5600" dirty="0" smtClean="0">
                <a:latin typeface="Arial" pitchFamily="34" charset="0"/>
                <a:cs typeface="Arial" pitchFamily="34" charset="0"/>
              </a:rPr>
              <a:t>MINAS GERAIS Secretaria de Estado da Saúde.</a:t>
            </a:r>
            <a:r>
              <a:rPr lang="pt-BR" sz="5600" b="1" dirty="0" smtClean="0">
                <a:latin typeface="Arial" pitchFamily="34" charset="0"/>
                <a:cs typeface="Arial" pitchFamily="34" charset="0"/>
              </a:rPr>
              <a:t> Atenção ao Pré-Natal Parto e </a:t>
            </a:r>
            <a:r>
              <a:rPr lang="pt-BR" sz="5600" b="1" dirty="0" err="1" smtClean="0">
                <a:latin typeface="Arial" pitchFamily="34" charset="0"/>
                <a:cs typeface="Arial" pitchFamily="34" charset="0"/>
              </a:rPr>
              <a:t>Puerpério</a:t>
            </a:r>
            <a:r>
              <a:rPr lang="pt-BR" sz="5600" b="1" dirty="0" smtClean="0">
                <a:latin typeface="Arial" pitchFamily="34" charset="0"/>
                <a:cs typeface="Arial" pitchFamily="34" charset="0"/>
              </a:rPr>
              <a:t>: Protocolo Viva a Vida.</a:t>
            </a:r>
            <a:r>
              <a:rPr lang="pt-BR" sz="5600" dirty="0" smtClean="0">
                <a:latin typeface="Arial" pitchFamily="34" charset="0"/>
                <a:cs typeface="Arial" pitchFamily="34" charset="0"/>
              </a:rPr>
              <a:t> 2 ed. Belo Horizonte (MG), 2008. Disponível em: </a:t>
            </a:r>
            <a:r>
              <a:rPr lang="x-none" sz="5600" smtClean="0">
                <a:latin typeface="Arial" pitchFamily="34" charset="0"/>
                <a:cs typeface="Arial" pitchFamily="34" charset="0"/>
              </a:rPr>
              <a:t>http://maesdeminas.saude.mg.gov.br/publicacoes/pre-natal/#/2/</a:t>
            </a:r>
            <a:endParaRPr lang="pt-BR" sz="5600" b="1" dirty="0" smtClean="0">
              <a:latin typeface="Arial" pitchFamily="34" charset="0"/>
              <a:cs typeface="Arial" pitchFamily="34" charset="0"/>
            </a:endParaRPr>
          </a:p>
          <a:p>
            <a:pPr indent="12700">
              <a:buNone/>
            </a:pPr>
            <a:endParaRPr lang="pt-BR" dirty="0" smtClean="0"/>
          </a:p>
          <a:p>
            <a:endParaRPr lang="pt-BR" b="1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REFERÊNCIAS</a:t>
            </a: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2949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Reflexão Crítica</a:t>
            </a: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12700">
              <a:buNone/>
            </a:pPr>
            <a:endParaRPr lang="pt-BR" dirty="0" smtClean="0"/>
          </a:p>
          <a:p>
            <a:pPr indent="12700">
              <a:buNone/>
            </a:pPr>
            <a:endParaRPr lang="pt-BR" dirty="0" smtClean="0"/>
          </a:p>
          <a:p>
            <a:pPr lvl="0" indent="12700" algn="ctr">
              <a:buNone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OBRIGADA!</a:t>
            </a:r>
          </a:p>
          <a:p>
            <a:pPr indent="12700">
              <a:buNone/>
            </a:pPr>
            <a:endParaRPr lang="pt-BR" dirty="0" smtClean="0"/>
          </a:p>
          <a:p>
            <a:pPr indent="12700">
              <a:buNone/>
            </a:pPr>
            <a:endParaRPr lang="pt-BR" dirty="0" smtClean="0"/>
          </a:p>
          <a:p>
            <a:pPr indent="12700">
              <a:buNone/>
            </a:pPr>
            <a:endParaRPr lang="pt-BR" dirty="0" smtClean="0"/>
          </a:p>
          <a:p>
            <a:endParaRPr lang="pt-BR" b="1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2949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57158" y="1285860"/>
            <a:ext cx="4040188" cy="639762"/>
          </a:xfrm>
        </p:spPr>
        <p:txBody>
          <a:bodyPr/>
          <a:lstStyle/>
          <a:p>
            <a:pPr algn="ctr"/>
            <a:r>
              <a:rPr lang="pt-BR" dirty="0" smtClean="0"/>
              <a:t>Caracterização do Município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>
          <a:xfrm>
            <a:off x="0" y="4143380"/>
            <a:ext cx="4857752" cy="2071699"/>
          </a:xfrm>
          <a:noFill/>
        </p:spPr>
        <p:txBody>
          <a:bodyPr>
            <a:noAutofit/>
          </a:bodyPr>
          <a:lstStyle/>
          <a:p>
            <a:pPr>
              <a:buNone/>
            </a:pPr>
            <a:r>
              <a:rPr lang="pt-BR" sz="2100" dirty="0" smtClean="0">
                <a:latin typeface="Arial" pitchFamily="34" charset="0"/>
                <a:cs typeface="Arial" pitchFamily="34" charset="0"/>
              </a:rPr>
              <a:t>População estimada (2013): </a:t>
            </a:r>
            <a:r>
              <a:rPr lang="pt-BR" sz="2100" b="1" dirty="0" smtClean="0">
                <a:latin typeface="Arial" pitchFamily="34" charset="0"/>
                <a:cs typeface="Arial" pitchFamily="34" charset="0"/>
              </a:rPr>
              <a:t>77.474</a:t>
            </a:r>
          </a:p>
          <a:p>
            <a:pPr>
              <a:buNone/>
            </a:pPr>
            <a:r>
              <a:rPr lang="pt-BR" sz="2100" dirty="0" smtClean="0">
                <a:latin typeface="Arial" pitchFamily="34" charset="0"/>
                <a:cs typeface="Arial" pitchFamily="34" charset="0"/>
              </a:rPr>
              <a:t>Distância de Belo Horizonte: </a:t>
            </a:r>
            <a:r>
              <a:rPr lang="pt-BR" sz="2100" b="1" dirty="0" smtClean="0">
                <a:latin typeface="Arial" pitchFamily="34" charset="0"/>
                <a:cs typeface="Arial" pitchFamily="34" charset="0"/>
              </a:rPr>
              <a:t>116 km</a:t>
            </a:r>
          </a:p>
          <a:p>
            <a:pPr marL="0" indent="0">
              <a:buNone/>
            </a:pPr>
            <a:r>
              <a:rPr lang="pt-BR" sz="2100" dirty="0" smtClean="0">
                <a:latin typeface="Arial" pitchFamily="34" charset="0"/>
                <a:cs typeface="Arial" pitchFamily="34" charset="0"/>
              </a:rPr>
              <a:t>Alguns dispositivos da rede: </a:t>
            </a:r>
            <a:r>
              <a:rPr lang="pt-BR" sz="2100" b="1" dirty="0" smtClean="0">
                <a:latin typeface="Arial" pitchFamily="34" charset="0"/>
                <a:cs typeface="Arial" pitchFamily="34" charset="0"/>
              </a:rPr>
              <a:t>14 ESF, CEO tipo II, 01 hospital, 01 policlínica central, 01 laboratório</a:t>
            </a:r>
          </a:p>
          <a:p>
            <a:pPr>
              <a:buNone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3"/>
          </p:nvPr>
        </p:nvSpPr>
        <p:spPr>
          <a:xfrm>
            <a:off x="4643438" y="1285860"/>
            <a:ext cx="4041775" cy="639762"/>
          </a:xfrm>
        </p:spPr>
        <p:txBody>
          <a:bodyPr/>
          <a:lstStyle/>
          <a:p>
            <a:pPr algn="ctr"/>
            <a:r>
              <a:rPr lang="pt-BR" dirty="0" smtClean="0"/>
              <a:t>Caracterização da USF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4"/>
          </p:nvPr>
        </p:nvSpPr>
        <p:spPr>
          <a:xfrm>
            <a:off x="4645032" y="1857364"/>
            <a:ext cx="4041775" cy="3951288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4 ESF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A equipe escolhida para a intervenção é responsável por 2 mil pessoas 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01 Enfermeira, 01 Médico, 04 ACS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Aspectos físicos (equipamentos/estrutura física)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pic>
        <p:nvPicPr>
          <p:cNvPr id="4" name="Imagem 3" descr="data=VLHX1wd2Cgu8wR6jwyh-km8JBWAkEzU4,m2tCUsCvCMGszjE2UMR3YQUjqDcGQl6aJtHc_RHZHB00IrRu9EksOV_moUphmuWpbHj2uDZHYFCk70tkjm8laOWIb5WnK1giWv1nM4uiP5UQmWBPjQihsqudzbMq2gcCTD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857364"/>
            <a:ext cx="4286248" cy="2171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270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Objetivo Geral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2332037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Pré-natal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realizado sem registro adequado das informações, formulários sem preenchimento;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Equipe desmotivada, os integrantes não sabiam/não realizavam suas funções adequadamente;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Gestantes não recebiam atendimento odontológico/orientações sobre saúde bucal/nutricional;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Gestantes encaminhadas ao CEO para atendimento de urgência</a:t>
            </a: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Espaço Reservado para Texto 5"/>
          <p:cNvSpPr txBox="1">
            <a:spLocks/>
          </p:cNvSpPr>
          <p:nvPr/>
        </p:nvSpPr>
        <p:spPr>
          <a:xfrm>
            <a:off x="1071538" y="1574792"/>
            <a:ext cx="7500990" cy="639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algn="ctr">
              <a:buNone/>
            </a:pP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SITUAÇÃO DA AÇÃO PROGRAMÁTICA ANTES DA INTERVENÇÃO</a:t>
            </a:r>
          </a:p>
        </p:txBody>
      </p:sp>
    </p:spTree>
    <p:extLst>
      <p:ext uri="{BB962C8B-B14F-4D97-AF65-F5344CB8AC3E}">
        <p14:creationId xmlns:p14="http://schemas.microsoft.com/office/powerpoint/2010/main" xmlns="" val="3347384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Objetivo Geral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x-none" smtClean="0">
                <a:latin typeface="Arial" pitchFamily="34" charset="0"/>
                <a:cs typeface="Arial" pitchFamily="34" charset="0"/>
              </a:rPr>
              <a:t>Melhorar a atenção ao pré-natal e puerpério na Unidade de Saúde da Família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Novo Cruzeiro.</a:t>
            </a:r>
          </a:p>
          <a:p>
            <a:pPr>
              <a:buNone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OBJETIVO</a:t>
            </a:r>
            <a:r>
              <a:rPr kumimoji="0" lang="pt-BR" sz="4400" b="1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GERAL</a:t>
            </a: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7384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3" y="1500178"/>
            <a:ext cx="4272455" cy="45259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t-BR" sz="39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Ações realizadas </a:t>
            </a:r>
          </a:p>
          <a:p>
            <a:pPr algn="ctr">
              <a:buNone/>
            </a:pPr>
            <a:endParaRPr lang="pt-BR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Monitoramento periódico da cobertura pré-natal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Acolhimento e cadastramento das gestantes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Busca ativa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Capacitação da equipe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Atendimento às gestantes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Diálogo com a comunidade</a:t>
            </a: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871547" y="1736843"/>
            <a:ext cx="427245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698131" y="1500174"/>
            <a:ext cx="427245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pt-BR" sz="3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Logística  utilizada</a:t>
            </a:r>
          </a:p>
          <a:p>
            <a:pPr algn="ctr"/>
            <a:endParaRPr lang="pt-BR" sz="25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500" dirty="0" smtClean="0">
                <a:latin typeface="Arial" pitchFamily="34" charset="0"/>
                <a:cs typeface="Arial" pitchFamily="34" charset="0"/>
              </a:rPr>
              <a:t>Materiais e insumos necessários</a:t>
            </a:r>
          </a:p>
          <a:p>
            <a:pPr>
              <a:buFont typeface="Arial" pitchFamily="34" charset="0"/>
              <a:buChar char="•"/>
            </a:pPr>
            <a:r>
              <a:rPr lang="pt-BR" sz="2500" dirty="0" smtClean="0">
                <a:latin typeface="Arial" pitchFamily="34" charset="0"/>
                <a:cs typeface="Arial" pitchFamily="34" charset="0"/>
              </a:rPr>
              <a:t>Exames e medicações</a:t>
            </a:r>
          </a:p>
          <a:p>
            <a:pPr>
              <a:buFont typeface="Arial" pitchFamily="34" charset="0"/>
              <a:buChar char="•"/>
            </a:pPr>
            <a:r>
              <a:rPr lang="pt-BR" sz="2500" dirty="0" smtClean="0">
                <a:latin typeface="Arial" pitchFamily="34" charset="0"/>
                <a:cs typeface="Arial" pitchFamily="34" charset="0"/>
              </a:rPr>
              <a:t>Livro de registro das gestantes, ficha espelho (</a:t>
            </a:r>
            <a:r>
              <a:rPr lang="pt-BR" sz="2500" dirty="0" err="1" smtClean="0">
                <a:latin typeface="Arial" pitchFamily="34" charset="0"/>
                <a:cs typeface="Arial" pitchFamily="34" charset="0"/>
              </a:rPr>
              <a:t>UFPel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), prontuário odontológico.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48005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" y="5072076"/>
            <a:ext cx="46434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Figura 1: Proporção de gestantes cadastradas no Programa de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Pré-natal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Puerpério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sz="2000" i="1" dirty="0" smtClean="0">
                <a:latin typeface="Arial" pitchFamily="34" charset="0"/>
                <a:cs typeface="Arial" pitchFamily="34" charset="0"/>
              </a:rPr>
              <a:t>João </a:t>
            </a:r>
            <a:r>
              <a:rPr lang="pt-BR" sz="2000" i="1" dirty="0" err="1" smtClean="0">
                <a:latin typeface="Arial" pitchFamily="34" charset="0"/>
                <a:cs typeface="Arial" pitchFamily="34" charset="0"/>
              </a:rPr>
              <a:t>Monlevade</a:t>
            </a:r>
            <a:r>
              <a:rPr lang="pt-BR" sz="2000" i="1" dirty="0" smtClean="0">
                <a:latin typeface="Arial" pitchFamily="34" charset="0"/>
                <a:cs typeface="Arial" pitchFamily="34" charset="0"/>
              </a:rPr>
              <a:t>/MG, 2013.</a:t>
            </a:r>
            <a:endParaRPr lang="pt-BR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2530" name="Gráfico 1"/>
          <p:cNvPicPr>
            <a:picLocks noChangeArrowheads="1"/>
          </p:cNvPicPr>
          <p:nvPr/>
        </p:nvPicPr>
        <p:blipFill>
          <a:blip r:embed="rId2"/>
          <a:srcRect b="-44"/>
          <a:stretch>
            <a:fillRect/>
          </a:stretch>
        </p:blipFill>
        <p:spPr bwMode="auto">
          <a:xfrm>
            <a:off x="1" y="1928802"/>
            <a:ext cx="4643438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aixaDeTexto 10"/>
          <p:cNvSpPr txBox="1"/>
          <p:nvPr/>
        </p:nvSpPr>
        <p:spPr>
          <a:xfrm>
            <a:off x="1" y="6334780"/>
            <a:ext cx="3108281" cy="5232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Meta: 100%</a:t>
            </a:r>
            <a:endParaRPr lang="pt-BR" sz="2800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2928926" y="1000108"/>
            <a:ext cx="3429024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Metas alcançadas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1" name="Gráfico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08526" y="1928802"/>
            <a:ext cx="4435475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3428992" y="1571612"/>
            <a:ext cx="1206062" cy="5232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100%</a:t>
            </a:r>
            <a:endParaRPr lang="pt-BR" sz="2800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4643439" y="5072076"/>
            <a:ext cx="42862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Figura 2: Proporção de gestantes com primeira consulta odontológica. João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Monlevade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/MG, 2013.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6035719" y="6334780"/>
            <a:ext cx="3108281" cy="5232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Meta: 100%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xmlns="" val="401379435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" y="5072076"/>
            <a:ext cx="46434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Figura 4: Proporção de gestantes com avaliação de saúde bucal. </a:t>
            </a:r>
            <a:r>
              <a:rPr lang="pt-BR" sz="2000" i="1" dirty="0" smtClean="0">
                <a:latin typeface="Arial" pitchFamily="34" charset="0"/>
                <a:cs typeface="Arial" pitchFamily="34" charset="0"/>
              </a:rPr>
              <a:t>João </a:t>
            </a:r>
            <a:r>
              <a:rPr lang="pt-BR" sz="2000" i="1" dirty="0" err="1" smtClean="0">
                <a:latin typeface="Arial" pitchFamily="34" charset="0"/>
                <a:cs typeface="Arial" pitchFamily="34" charset="0"/>
              </a:rPr>
              <a:t>Monlevade</a:t>
            </a:r>
            <a:r>
              <a:rPr lang="pt-BR" sz="2000" i="1" dirty="0" smtClean="0">
                <a:latin typeface="Arial" pitchFamily="34" charset="0"/>
                <a:cs typeface="Arial" pitchFamily="34" charset="0"/>
              </a:rPr>
              <a:t>/MG, 2013.   </a:t>
            </a:r>
          </a:p>
          <a:p>
            <a:pPr algn="just"/>
            <a:endParaRPr lang="pt-BR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" y="6334780"/>
            <a:ext cx="3108281" cy="5232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Meta: 100%</a:t>
            </a:r>
            <a:endParaRPr lang="pt-BR" sz="2800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3000364" y="1071546"/>
            <a:ext cx="3429024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Metas alcançadas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4643439" y="5072076"/>
            <a:ext cx="42862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Figura 5: Proporção de gestantes com avaliação de prioridade de atendimento odontológico. João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Monlevade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/MG, 2013.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6035719" y="6334780"/>
            <a:ext cx="3108281" cy="5232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Meta: 100%</a:t>
            </a:r>
            <a:endParaRPr lang="pt-BR" sz="2800" b="1" dirty="0"/>
          </a:p>
        </p:txBody>
      </p:sp>
      <p:pic>
        <p:nvPicPr>
          <p:cNvPr id="1026" name="Gráfico 2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71678"/>
            <a:ext cx="4403725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aixaDeTexto 14"/>
          <p:cNvSpPr txBox="1"/>
          <p:nvPr/>
        </p:nvSpPr>
        <p:spPr>
          <a:xfrm>
            <a:off x="3357554" y="1928802"/>
            <a:ext cx="1206062" cy="5232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100%</a:t>
            </a:r>
            <a:endParaRPr lang="pt-BR" sz="2800" b="1" dirty="0"/>
          </a:p>
        </p:txBody>
      </p:sp>
      <p:pic>
        <p:nvPicPr>
          <p:cNvPr id="1027" name="Gráfico 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071678"/>
            <a:ext cx="418464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1379435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" y="5072076"/>
            <a:ext cx="46434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Figura 6: Proporção de gestantes com pelo menos um exame ginecológico por trimestre. </a:t>
            </a:r>
            <a:r>
              <a:rPr lang="pt-BR" sz="2000" i="1" dirty="0" smtClean="0">
                <a:latin typeface="Arial" pitchFamily="34" charset="0"/>
                <a:cs typeface="Arial" pitchFamily="34" charset="0"/>
              </a:rPr>
              <a:t>João </a:t>
            </a:r>
            <a:r>
              <a:rPr lang="pt-BR" sz="2000" i="1" dirty="0" err="1" smtClean="0">
                <a:latin typeface="Arial" pitchFamily="34" charset="0"/>
                <a:cs typeface="Arial" pitchFamily="34" charset="0"/>
              </a:rPr>
              <a:t>Monlevade</a:t>
            </a:r>
            <a:r>
              <a:rPr lang="pt-BR" sz="2000" i="1" dirty="0" smtClean="0">
                <a:latin typeface="Arial" pitchFamily="34" charset="0"/>
                <a:cs typeface="Arial" pitchFamily="34" charset="0"/>
              </a:rPr>
              <a:t>/MG, 2013.</a:t>
            </a:r>
          </a:p>
          <a:p>
            <a:pPr algn="just"/>
            <a:r>
              <a:rPr lang="pt-BR" sz="2000" i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algn="just"/>
            <a:endParaRPr lang="pt-BR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" y="6334780"/>
            <a:ext cx="3108281" cy="5232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Meta: 100%</a:t>
            </a:r>
            <a:endParaRPr lang="pt-BR" sz="2800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2786050" y="1142984"/>
            <a:ext cx="3429024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Metas alcançadas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Gráfico 3"/>
          <p:cNvPicPr>
            <a:picLocks noChangeArrowheads="1"/>
          </p:cNvPicPr>
          <p:nvPr/>
        </p:nvPicPr>
        <p:blipFill>
          <a:blip r:embed="rId2"/>
          <a:srcRect b="-127"/>
          <a:stretch>
            <a:fillRect/>
          </a:stretch>
        </p:blipFill>
        <p:spPr bwMode="auto">
          <a:xfrm>
            <a:off x="0" y="2071678"/>
            <a:ext cx="436245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Gráfico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2000240"/>
            <a:ext cx="4403725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aixaDeTexto 15"/>
          <p:cNvSpPr txBox="1"/>
          <p:nvPr/>
        </p:nvSpPr>
        <p:spPr>
          <a:xfrm>
            <a:off x="4500562" y="5143512"/>
            <a:ext cx="464343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Figura 7: Proporção de gestantes com pelo menos um exame das mamas durante o pré-natal.</a:t>
            </a:r>
            <a:r>
              <a:rPr lang="pt-BR" sz="2000" i="1" dirty="0" smtClean="0">
                <a:latin typeface="Arial" pitchFamily="34" charset="0"/>
                <a:cs typeface="Arial" pitchFamily="34" charset="0"/>
              </a:rPr>
              <a:t> João </a:t>
            </a:r>
            <a:r>
              <a:rPr lang="pt-BR" sz="2000" i="1" dirty="0" err="1" smtClean="0">
                <a:latin typeface="Arial" pitchFamily="34" charset="0"/>
                <a:cs typeface="Arial" pitchFamily="34" charset="0"/>
              </a:rPr>
              <a:t>Monlevade</a:t>
            </a:r>
            <a:r>
              <a:rPr lang="pt-BR" sz="2000" i="1" dirty="0" smtClean="0">
                <a:latin typeface="Arial" pitchFamily="34" charset="0"/>
                <a:cs typeface="Arial" pitchFamily="34" charset="0"/>
              </a:rPr>
              <a:t>/MG,2013. </a:t>
            </a:r>
          </a:p>
          <a:p>
            <a:pPr algn="just"/>
            <a:endParaRPr lang="pt-BR" sz="20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379435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643174" y="1357298"/>
            <a:ext cx="3429024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Metas alcançadas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14282" y="4786322"/>
            <a:ext cx="42862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Figura 9: Proporção de gestantes com solicitação de hemoglobina/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hematócrito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em dia. </a:t>
            </a:r>
            <a:r>
              <a:rPr lang="pt-BR" sz="2000" i="1" dirty="0" smtClean="0">
                <a:latin typeface="Arial" pitchFamily="34" charset="0"/>
                <a:cs typeface="Arial" pitchFamily="34" charset="0"/>
              </a:rPr>
              <a:t>João </a:t>
            </a:r>
            <a:r>
              <a:rPr lang="pt-BR" sz="2000" i="1" dirty="0" err="1" smtClean="0">
                <a:latin typeface="Arial" pitchFamily="34" charset="0"/>
                <a:cs typeface="Arial" pitchFamily="34" charset="0"/>
              </a:rPr>
              <a:t>Monlevade</a:t>
            </a:r>
            <a:r>
              <a:rPr lang="pt-BR" sz="2000" i="1" dirty="0" smtClean="0">
                <a:latin typeface="Arial" pitchFamily="34" charset="0"/>
                <a:cs typeface="Arial" pitchFamily="34" charset="0"/>
              </a:rPr>
              <a:t>/MG, 2013.   </a:t>
            </a:r>
            <a:endParaRPr lang="pt-BR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57158" y="6143644"/>
            <a:ext cx="3108281" cy="5232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Meta: 100%</a:t>
            </a:r>
            <a:endParaRPr lang="pt-BR" sz="2800" b="1" dirty="0"/>
          </a:p>
        </p:txBody>
      </p:sp>
      <p:pic>
        <p:nvPicPr>
          <p:cNvPr id="2051" name="Gráfico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928802"/>
            <a:ext cx="434340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aixaDeTexto 14"/>
          <p:cNvSpPr txBox="1"/>
          <p:nvPr/>
        </p:nvSpPr>
        <p:spPr>
          <a:xfrm>
            <a:off x="4714876" y="1928802"/>
            <a:ext cx="428624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Prescrição de suplementação de sulfato ferroso e ácido fólico</a:t>
            </a:r>
          </a:p>
          <a:p>
            <a:pPr algn="just">
              <a:buFont typeface="Wingdings" pitchFamily="2" charset="2"/>
              <a:buChar char="§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Solicitação de exame de urina tipo 1com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urocultura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e antibiograma em dia.</a:t>
            </a:r>
          </a:p>
          <a:p>
            <a:pPr algn="just">
              <a:buFont typeface="Wingdings" pitchFamily="2" charset="2"/>
              <a:buChar char="§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Esquema de vacina anti-tetânica completo.</a:t>
            </a:r>
          </a:p>
          <a:p>
            <a:pPr algn="just">
              <a:buFont typeface="Wingdings" pitchFamily="2" charset="2"/>
              <a:buChar char="§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Esquema da vacina de hepatite B completo.</a:t>
            </a:r>
          </a:p>
          <a:p>
            <a:pPr algn="just">
              <a:buFont typeface="Wingdings" pitchFamily="2" charset="2"/>
              <a:buChar char="§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Registro na ficha espelho de pré-natal/vacinação</a:t>
            </a:r>
          </a:p>
          <a:p>
            <a:pPr algn="just">
              <a:buFont typeface="Wingdings" pitchFamily="2" charset="2"/>
              <a:buChar char="§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Orientação sobre anticoncepção após o parto.</a:t>
            </a:r>
          </a:p>
          <a:p>
            <a:pPr algn="just">
              <a:buFont typeface="Wingdings" pitchFamily="2" charset="2"/>
              <a:buChar char="§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Orientação sobre os riscos de tabagismo e do uso de álcool e drogas na gestação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379435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623</Words>
  <Application>Microsoft Office PowerPoint</Application>
  <PresentationFormat>Apresentação na tela (4:3)</PresentationFormat>
  <Paragraphs>131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Slide 1</vt:lpstr>
      <vt:lpstr>INTRODUÇÃO</vt:lpstr>
      <vt:lpstr>Objetivo Geral</vt:lpstr>
      <vt:lpstr>Objetivo Geral</vt:lpstr>
      <vt:lpstr>Metodologia</vt:lpstr>
      <vt:lpstr>Resultados</vt:lpstr>
      <vt:lpstr>Resultados</vt:lpstr>
      <vt:lpstr>Resultados</vt:lpstr>
      <vt:lpstr>Resultados</vt:lpstr>
      <vt:lpstr>Resultados</vt:lpstr>
      <vt:lpstr>Resultados</vt:lpstr>
      <vt:lpstr>Reflexão Crítica</vt:lpstr>
      <vt:lpstr>REFLEXÃO CRÍTICA</vt:lpstr>
      <vt:lpstr>Reflexão Crítica</vt:lpstr>
      <vt:lpstr>Reflexão Crítica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Federal de Pelotas - UFPEL   Universidade Aberta do SUS - UNASUS   Especialização em Saúde da Família   Modalidade a Distância    Turma 4</dc:title>
  <dc:creator>Wellington Eustaquio</dc:creator>
  <cp:lastModifiedBy>Wellington Eustaquio</cp:lastModifiedBy>
  <cp:revision>39</cp:revision>
  <dcterms:created xsi:type="dcterms:W3CDTF">2014-04-02T10:32:16Z</dcterms:created>
  <dcterms:modified xsi:type="dcterms:W3CDTF">2014-05-01T01:17:56Z</dcterms:modified>
</cp:coreProperties>
</file>