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gif" ContentType="image/gif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7" r:id="rId3"/>
    <p:sldId id="284" r:id="rId4"/>
    <p:sldId id="258" r:id="rId5"/>
    <p:sldId id="260" r:id="rId6"/>
    <p:sldId id="283" r:id="rId7"/>
    <p:sldId id="282" r:id="rId8"/>
    <p:sldId id="263" r:id="rId9"/>
    <p:sldId id="264" r:id="rId10"/>
    <p:sldId id="265" r:id="rId11"/>
    <p:sldId id="275" r:id="rId12"/>
    <p:sldId id="286" r:id="rId13"/>
    <p:sldId id="276" r:id="rId14"/>
    <p:sldId id="292" r:id="rId15"/>
    <p:sldId id="277" r:id="rId16"/>
    <p:sldId id="278" r:id="rId17"/>
    <p:sldId id="293" r:id="rId18"/>
    <p:sldId id="279" r:id="rId19"/>
    <p:sldId id="289" r:id="rId20"/>
    <p:sldId id="266" r:id="rId21"/>
    <p:sldId id="267" r:id="rId22"/>
    <p:sldId id="268" r:id="rId23"/>
    <p:sldId id="272" r:id="rId24"/>
    <p:sldId id="290" r:id="rId25"/>
    <p:sldId id="274" r:id="rId26"/>
    <p:sldId id="291" r:id="rId27"/>
    <p:sldId id="269" r:id="rId28"/>
    <p:sldId id="270" r:id="rId29"/>
    <p:sldId id="271" r:id="rId30"/>
    <p:sldId id="280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0" autoAdjust="0"/>
  </p:normalViewPr>
  <p:slideViewPr>
    <p:cSldViewPr>
      <p:cViewPr>
        <p:scale>
          <a:sx n="73" d="100"/>
          <a:sy n="73" d="100"/>
        </p:scale>
        <p:origin x="-1080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p&#243;s%20ead\PLANILHA%20DIA%2009-07-13%20CORRIGIDA%20LUISA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p&#243;s%20ead\PLANILHA%20DIA%2009-07-13%20CORRIGIDA%20LUISA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p&#243;s%20ead\PLANILHA%20DIA%2009-07-13%20CORRIGIDA%20LUISA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p&#243;s%20ead\PLANILHA%20DIA%2009-07-13%20CORRIGIDA%20LUISA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p&#243;s%20ead\PLANILHA%20DIA%2009-07-13%20CORRIGIDA%20LUISA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p&#243;s%20ead\PLANILHA%20DIA%2009-07-13%20CORRIGIDA%20LUISA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p&#243;s%20ead\PLANILHA%20DIA%2009-07-13%20CORRIGIDA%20LUISA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p&#243;s%20ead\PLANILHA%20DIA%2009-07-13%20CORRIGIDA%20LUIS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p&#243;s%20ead\PLANILHA%20DIA%2009-07-13%20CORRIGIDA%20LUIS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p&#243;s%20ead\PLANILHA%20DIA%2009-07-13%20CORRIGIDA%20LUIS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p&#243;s%20ead\PLANILHA%20DIA%2009-07-13%20CORRIGIDA%20LUIS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p&#243;s%20ead\PLANILHA%20DIA%2009-07-13%20CORRIGIDA%20LUISA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p&#243;s%20ead\PLANILHA%20DIA%2009-07-13%20CORRIGIDA%20LUISA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p&#243;s%20ead\PLANILHA%20DIA%2009-07-13%20CORRIGIDA%20LUISA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p&#243;s%20ead\PLANILHA%20DIA%2009-07-13%20CORRIGIDA%20LUISA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p&#243;s%20ead\PLANILHA%20DIA%2009-07-13%20CORRIGIDA%20LUIS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1693559898681714"/>
          <c:y val="0.1978029053732592"/>
          <c:w val="0.84677502714591468"/>
          <c:h val="0.6886471520402409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Cobertura do programa de pré-natal na UBS</c:v>
                </c:pt>
              </c:strCache>
            </c:strRef>
          </c:tx>
          <c:dLbls>
            <c:dLblPos val="inEnd"/>
            <c:showVal val="1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32936320"/>
        <c:axId val="32937856"/>
      </c:barChart>
      <c:catAx>
        <c:axId val="3293632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2937856"/>
        <c:crosses val="autoZero"/>
        <c:auto val="1"/>
        <c:lblAlgn val="ctr"/>
        <c:lblOffset val="100"/>
      </c:catAx>
      <c:valAx>
        <c:axId val="32937856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2936320"/>
        <c:crosses val="autoZero"/>
        <c:crossBetween val="between"/>
        <c:majorUnit val="0.2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693559898681671"/>
          <c:y val="0.28937832452755136"/>
          <c:w val="0.84677502714591379"/>
          <c:h val="0.59340871611977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Indicadores!$C$106</c:f>
              <c:strCache>
                <c:ptCount val="1"/>
                <c:pt idx="0">
                  <c:v>Proporção de gestantes com exame de puerpério entre o 30º e o 42º dia do pós-parto</c:v>
                </c:pt>
              </c:strCache>
            </c:strRef>
          </c:tx>
          <c:dLbls>
            <c:dLblPos val="inEnd"/>
            <c:showVal val="1"/>
          </c:dLbls>
          <c:cat>
            <c:strRef>
              <c:f>Indicadores!$D$105:$G$105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Indicadores!$D$106:$G$106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34897920"/>
        <c:axId val="34899456"/>
      </c:barChart>
      <c:catAx>
        <c:axId val="348979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899456"/>
        <c:crosses val="autoZero"/>
        <c:auto val="1"/>
        <c:lblAlgn val="ctr"/>
        <c:lblOffset val="100"/>
      </c:catAx>
      <c:valAx>
        <c:axId val="3489945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897920"/>
        <c:crosses val="autoZero"/>
        <c:crossBetween val="between"/>
        <c:majorUnit val="0.2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693559898681673"/>
          <c:y val="0.29044117647058826"/>
          <c:w val="0.84677502714591391"/>
          <c:h val="0.5919117647058823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Indicadores!$C$99</c:f>
              <c:strCache>
                <c:ptCount val="1"/>
                <c:pt idx="0">
                  <c:v>Proporção de gestantes com avaliação de risco na primeira consulta</c:v>
                </c:pt>
              </c:strCache>
            </c:strRef>
          </c:tx>
          <c:dLbls>
            <c:dLblPos val="inEnd"/>
            <c:showVal val="1"/>
          </c:dLbls>
          <c:cat>
            <c:strRef>
              <c:f>Indicadores!$D$98:$G$98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Indicadores!$D$99:$G$99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0.95238095238095233</c:v>
                </c:pt>
                <c:pt idx="3">
                  <c:v>1</c:v>
                </c:pt>
              </c:numCache>
            </c:numRef>
          </c:val>
        </c:ser>
        <c:axId val="35005568"/>
        <c:axId val="35007104"/>
      </c:barChart>
      <c:catAx>
        <c:axId val="350055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007104"/>
        <c:crosses val="autoZero"/>
        <c:auto val="1"/>
        <c:lblAlgn val="ctr"/>
        <c:lblOffset val="100"/>
      </c:catAx>
      <c:valAx>
        <c:axId val="3500710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005568"/>
        <c:crosses val="autoZero"/>
        <c:crossBetween val="between"/>
        <c:majorUnit val="0.2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2090163934426228"/>
          <c:y val="0.26007419039817431"/>
          <c:w val="0.84221311475409832"/>
          <c:h val="0.6263758670153288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Indicadores!$C$73</c:f>
              <c:strCache>
                <c:ptCount val="1"/>
                <c:pt idx="0">
                  <c:v>Proporção de gestantes que receberam orientação nutricional</c:v>
                </c:pt>
              </c:strCache>
            </c:strRef>
          </c:tx>
          <c:dLbls>
            <c:dLblPos val="inEnd"/>
            <c:showVal val="1"/>
          </c:dLbls>
          <c:cat>
            <c:strRef>
              <c:f>Indicadores!$D$72:$G$72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Indicadores!$D$73:$G$73</c:f>
              <c:numCache>
                <c:formatCode>0.0%</c:formatCode>
                <c:ptCount val="4"/>
                <c:pt idx="0">
                  <c:v>0.60000000000000064</c:v>
                </c:pt>
                <c:pt idx="1">
                  <c:v>1</c:v>
                </c:pt>
                <c:pt idx="2">
                  <c:v>0.90476190476189999</c:v>
                </c:pt>
                <c:pt idx="3">
                  <c:v>1</c:v>
                </c:pt>
              </c:numCache>
            </c:numRef>
          </c:val>
        </c:ser>
        <c:axId val="35027200"/>
        <c:axId val="35049472"/>
      </c:barChart>
      <c:catAx>
        <c:axId val="3502720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5049472"/>
        <c:crosses val="autoZero"/>
        <c:auto val="1"/>
        <c:lblAlgn val="ctr"/>
        <c:lblOffset val="100"/>
      </c:catAx>
      <c:valAx>
        <c:axId val="35049472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5027200"/>
        <c:crosses val="autoZero"/>
        <c:crossBetween val="between"/>
        <c:majorUnit val="0.2"/>
      </c:valAx>
    </c:plotArea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2090163934426228"/>
          <c:y val="0.28832168168639138"/>
          <c:w val="0.84221311475409832"/>
          <c:h val="0.5948915710744523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Indicadores!$C$79</c:f>
              <c:strCache>
                <c:ptCount val="1"/>
                <c:pt idx="0">
                  <c:v>Proporção de gestantes que receberam orientação sobre aleitamento materno exclusivo</c:v>
                </c:pt>
              </c:strCache>
            </c:strRef>
          </c:tx>
          <c:dLbls>
            <c:dLblPos val="inEnd"/>
            <c:showVal val="1"/>
          </c:dLbls>
          <c:cat>
            <c:strRef>
              <c:f>Indicadores!$D$78:$G$78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Indicadores!$D$79:$G$79</c:f>
              <c:numCache>
                <c:formatCode>0.0%</c:formatCode>
                <c:ptCount val="4"/>
                <c:pt idx="0">
                  <c:v>0.9</c:v>
                </c:pt>
                <c:pt idx="1">
                  <c:v>1</c:v>
                </c:pt>
                <c:pt idx="2">
                  <c:v>0.90476190476189999</c:v>
                </c:pt>
                <c:pt idx="3">
                  <c:v>1</c:v>
                </c:pt>
              </c:numCache>
            </c:numRef>
          </c:val>
        </c:ser>
        <c:axId val="34938240"/>
        <c:axId val="34944128"/>
      </c:barChart>
      <c:catAx>
        <c:axId val="3493824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4944128"/>
        <c:crosses val="autoZero"/>
        <c:auto val="1"/>
        <c:lblAlgn val="ctr"/>
        <c:lblOffset val="100"/>
      </c:catAx>
      <c:valAx>
        <c:axId val="34944128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4938240"/>
        <c:crosses val="autoZero"/>
        <c:crossBetween val="between"/>
        <c:majorUnit val="0.2"/>
      </c:valAx>
    </c:plotArea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2090163934426228"/>
          <c:y val="0.32520454301854718"/>
          <c:w val="0.84221311475409832"/>
          <c:h val="0.544717609556059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Indicadores!$C$84</c:f>
              <c:strCache>
                <c:ptCount val="1"/>
                <c:pt idx="0">
                  <c:v>Proporção de gestantes que receberam orientação sobre cuidados com o recém-nascido</c:v>
                </c:pt>
              </c:strCache>
            </c:strRef>
          </c:tx>
          <c:dLbls>
            <c:dLblPos val="inEnd"/>
            <c:showVal val="1"/>
          </c:dLbls>
          <c:cat>
            <c:strRef>
              <c:f>Indicadores!$D$83:$G$83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Indicadores!$D$84:$G$84</c:f>
              <c:numCache>
                <c:formatCode>0.0%</c:formatCode>
                <c:ptCount val="4"/>
                <c:pt idx="0">
                  <c:v>0.1</c:v>
                </c:pt>
                <c:pt idx="1">
                  <c:v>1</c:v>
                </c:pt>
                <c:pt idx="2">
                  <c:v>0.90476190476189999</c:v>
                </c:pt>
                <c:pt idx="3">
                  <c:v>1</c:v>
                </c:pt>
              </c:numCache>
            </c:numRef>
          </c:val>
        </c:ser>
        <c:axId val="34988800"/>
        <c:axId val="34990336"/>
      </c:barChart>
      <c:catAx>
        <c:axId val="349888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990336"/>
        <c:crosses val="autoZero"/>
        <c:auto val="1"/>
        <c:lblAlgn val="ctr"/>
        <c:lblOffset val="100"/>
      </c:catAx>
      <c:valAx>
        <c:axId val="3499033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9888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090163934426228"/>
          <c:y val="0.28937832452755152"/>
          <c:w val="0.84221311475409832"/>
          <c:h val="0.59340871611977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Indicadores!$C$94</c:f>
              <c:strCache>
                <c:ptCount val="1"/>
                <c:pt idx="0">
                  <c:v>Proporção de gestantes com orientação sobre anticoncepção para o período pós-parto</c:v>
                </c:pt>
              </c:strCache>
            </c:strRef>
          </c:tx>
          <c:dLbls>
            <c:dLblPos val="inEnd"/>
            <c:showVal val="1"/>
          </c:dLbls>
          <c:cat>
            <c:strRef>
              <c:f>Indicadores!$D$93:$G$93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Indicadores!$D$94:$G$94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0.85714285714285765</c:v>
                </c:pt>
                <c:pt idx="3">
                  <c:v>1</c:v>
                </c:pt>
              </c:numCache>
            </c:numRef>
          </c:val>
        </c:ser>
        <c:axId val="35108736"/>
        <c:axId val="35110272"/>
      </c:barChart>
      <c:catAx>
        <c:axId val="351087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110272"/>
        <c:crosses val="autoZero"/>
        <c:auto val="1"/>
        <c:lblAlgn val="ctr"/>
        <c:lblOffset val="100"/>
      </c:catAx>
      <c:valAx>
        <c:axId val="3511027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1087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1485159619778208"/>
          <c:y val="0.28832168168639138"/>
          <c:w val="0.84950577187671317"/>
          <c:h val="0.5948915710744523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Indicadores!$C$89</c:f>
              <c:strCache>
                <c:ptCount val="1"/>
                <c:pt idx="0">
                  <c:v>Proporção de gestantes que receberam orientação sobre riscos do tabagismo, álcool e drogas</c:v>
                </c:pt>
              </c:strCache>
            </c:strRef>
          </c:tx>
          <c:dLbls>
            <c:dLblPos val="inEnd"/>
            <c:showVal val="1"/>
          </c:dLbls>
          <c:cat>
            <c:strRef>
              <c:f>Indicadores!$D$88:$G$88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Indicadores!$D$89:$G$89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0.90476190476189999</c:v>
                </c:pt>
                <c:pt idx="3">
                  <c:v>1</c:v>
                </c:pt>
              </c:numCache>
            </c:numRef>
          </c:val>
        </c:ser>
        <c:axId val="35150848"/>
        <c:axId val="35156736"/>
      </c:barChart>
      <c:catAx>
        <c:axId val="351508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156736"/>
        <c:crosses val="autoZero"/>
        <c:auto val="1"/>
        <c:lblAlgn val="ctr"/>
        <c:lblOffset val="100"/>
      </c:catAx>
      <c:valAx>
        <c:axId val="3515673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1508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14851596197782"/>
          <c:y val="0.19784172661870467"/>
          <c:w val="0.84950577187671317"/>
          <c:h val="0.6906474820144011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com exame ginecológico em dia</c:v>
                </c:pt>
              </c:strCache>
            </c:strRef>
          </c:tx>
          <c:dLbls>
            <c:dLblPos val="inEnd"/>
            <c:showVal val="1"/>
          </c:dLbls>
          <c:cat>
            <c:strRef>
              <c:f>Indicadores!$D$21:$G$21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Indicadores!$D$22:$G$22</c:f>
              <c:numCache>
                <c:formatCode>0.0%</c:formatCode>
                <c:ptCount val="4"/>
                <c:pt idx="0">
                  <c:v>0.05</c:v>
                </c:pt>
                <c:pt idx="1">
                  <c:v>0.15000000000000024</c:v>
                </c:pt>
                <c:pt idx="2">
                  <c:v>0.19047619047619363</c:v>
                </c:pt>
                <c:pt idx="3">
                  <c:v>0.26315789473684231</c:v>
                </c:pt>
              </c:numCache>
            </c:numRef>
          </c:val>
        </c:ser>
        <c:axId val="32962048"/>
        <c:axId val="32963584"/>
      </c:barChart>
      <c:catAx>
        <c:axId val="329620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2963584"/>
        <c:crosses val="autoZero"/>
        <c:auto val="1"/>
        <c:lblAlgn val="ctr"/>
        <c:lblOffset val="100"/>
      </c:catAx>
      <c:valAx>
        <c:axId val="3296358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29620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693559898681676"/>
          <c:y val="0.20073028471837592"/>
          <c:w val="0.84677502714591413"/>
          <c:h val="0.6861326095828038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gestantes com  exame de mamas em dia</c:v>
                </c:pt>
              </c:strCache>
            </c:strRef>
          </c:tx>
          <c:dLbls>
            <c:dLblPos val="inEnd"/>
            <c:showVal val="1"/>
          </c:dLbls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33000448"/>
        <c:axId val="33006336"/>
      </c:barChart>
      <c:catAx>
        <c:axId val="330004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006336"/>
        <c:crosses val="autoZero"/>
        <c:auto val="1"/>
        <c:lblAlgn val="ctr"/>
        <c:lblOffset val="100"/>
      </c:catAx>
      <c:valAx>
        <c:axId val="3300633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0004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1693559898681669"/>
          <c:y val="0.28782339682202651"/>
          <c:w val="0.84677502714591346"/>
          <c:h val="0.5940970113890456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gestantes com prescrição de suplementação de sulfato ferroso conforme protocolo</c:v>
                </c:pt>
              </c:strCache>
            </c:strRef>
          </c:tx>
          <c:dLbls>
            <c:dLblPos val="inEnd"/>
            <c:showVal val="1"/>
          </c:dLbls>
          <c:cat>
            <c:strRef>
              <c:f>Indicadores!$D$36:$G$36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Indicadores!$D$37:$G$37</c:f>
              <c:numCache>
                <c:formatCode>0.0%</c:formatCode>
                <c:ptCount val="4"/>
                <c:pt idx="0">
                  <c:v>0.85000000000000064</c:v>
                </c:pt>
                <c:pt idx="1">
                  <c:v>0.85000000000000064</c:v>
                </c:pt>
                <c:pt idx="2">
                  <c:v>0.76190476190476186</c:v>
                </c:pt>
                <c:pt idx="3">
                  <c:v>0.78947368421052633</c:v>
                </c:pt>
              </c:numCache>
            </c:numRef>
          </c:val>
        </c:ser>
        <c:axId val="34640640"/>
        <c:axId val="34642176"/>
      </c:barChart>
      <c:catAx>
        <c:axId val="346406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642176"/>
        <c:crosses val="autoZero"/>
        <c:auto val="1"/>
        <c:lblAlgn val="ctr"/>
        <c:lblOffset val="100"/>
      </c:catAx>
      <c:valAx>
        <c:axId val="34642176"/>
        <c:scaling>
          <c:orientation val="minMax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6406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693559898681669"/>
          <c:y val="0.28782339682202651"/>
          <c:w val="0.84677502714591346"/>
          <c:h val="0.5940970113890456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gestantes com prescrição de suplementação de sulfato ferroso conforme protocolo</c:v>
                </c:pt>
              </c:strCache>
            </c:strRef>
          </c:tx>
          <c:dLbls>
            <c:dLblPos val="inEnd"/>
            <c:showVal val="1"/>
          </c:dLbls>
          <c:cat>
            <c:strRef>
              <c:f>Indicadores!$D$36:$G$36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Indicadores!$D$37:$G$37</c:f>
              <c:numCache>
                <c:formatCode>0.0%</c:formatCode>
                <c:ptCount val="4"/>
                <c:pt idx="0">
                  <c:v>0.85000000000000064</c:v>
                </c:pt>
                <c:pt idx="1">
                  <c:v>0.85000000000000064</c:v>
                </c:pt>
                <c:pt idx="2">
                  <c:v>0.76190476190476186</c:v>
                </c:pt>
                <c:pt idx="3">
                  <c:v>0.78947368421052633</c:v>
                </c:pt>
              </c:numCache>
            </c:numRef>
          </c:val>
        </c:ser>
        <c:axId val="34670464"/>
        <c:axId val="34672000"/>
      </c:barChart>
      <c:catAx>
        <c:axId val="346704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672000"/>
        <c:crosses val="autoZero"/>
        <c:auto val="1"/>
        <c:lblAlgn val="ctr"/>
        <c:lblOffset val="100"/>
      </c:catAx>
      <c:valAx>
        <c:axId val="34672000"/>
        <c:scaling>
          <c:orientation val="minMax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6704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69355989868167"/>
          <c:y val="0.28937832452755125"/>
          <c:w val="0.84677502714591368"/>
          <c:h val="0.59340871611977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gestantes com TODOS exames laboratoriais preconizados para  primeira consulta</c:v>
                </c:pt>
              </c:strCache>
            </c:strRef>
          </c:tx>
          <c:dLbls>
            <c:dLblPos val="inEnd"/>
            <c:showVal val="1"/>
          </c:dLbls>
          <c:cat>
            <c:strRef>
              <c:f>Indicadores!$D$48:$G$48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Indicadores!$D$49:$G$49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34716672"/>
        <c:axId val="34730752"/>
      </c:barChart>
      <c:catAx>
        <c:axId val="347166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730752"/>
        <c:crosses val="autoZero"/>
        <c:auto val="1"/>
        <c:lblAlgn val="ctr"/>
        <c:lblOffset val="100"/>
      </c:catAx>
      <c:valAx>
        <c:axId val="3473075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7166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2508196721311457"/>
          <c:y val="0.25724744933199123"/>
          <c:w val="0.84221311475409832"/>
          <c:h val="0.6304370132650285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gestantes com a vacina antitetânica em dia</c:v>
                </c:pt>
              </c:strCache>
            </c:strRef>
          </c:tx>
          <c:dLbls>
            <c:dLblPos val="inEnd"/>
            <c:showVal val="1"/>
          </c:dLbls>
          <c:cat>
            <c:strRef>
              <c:f>Indicadores!$D$53:$G$53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Indicadores!$D$54:$G$54</c:f>
              <c:numCache>
                <c:formatCode>0.0%</c:formatCode>
                <c:ptCount val="4"/>
                <c:pt idx="0">
                  <c:v>0.70000000000000062</c:v>
                </c:pt>
                <c:pt idx="1">
                  <c:v>0.70000000000000062</c:v>
                </c:pt>
                <c:pt idx="2">
                  <c:v>0.57142857142858217</c:v>
                </c:pt>
                <c:pt idx="3">
                  <c:v>0.52631578947368418</c:v>
                </c:pt>
              </c:numCache>
            </c:numRef>
          </c:val>
        </c:ser>
        <c:axId val="34771328"/>
        <c:axId val="34772864"/>
      </c:barChart>
      <c:catAx>
        <c:axId val="3477132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4772864"/>
        <c:crosses val="autoZero"/>
        <c:auto val="1"/>
        <c:lblAlgn val="ctr"/>
        <c:lblOffset val="100"/>
      </c:catAx>
      <c:valAx>
        <c:axId val="34772864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4771328"/>
        <c:crosses val="autoZero"/>
        <c:crossBetween val="between"/>
        <c:majorUnit val="0.2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2508196721311457"/>
          <c:y val="0.25724744933199123"/>
          <c:w val="0.84221311475409832"/>
          <c:h val="0.6304370132650285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gestantes com a vacina antitetânica em dia</c:v>
                </c:pt>
              </c:strCache>
            </c:strRef>
          </c:tx>
          <c:dLbls>
            <c:dLblPos val="inEnd"/>
            <c:showVal val="1"/>
          </c:dLbls>
          <c:cat>
            <c:strRef>
              <c:f>Indicadores!$D$53:$G$53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Indicadores!$D$54:$G$54</c:f>
              <c:numCache>
                <c:formatCode>0.0%</c:formatCode>
                <c:ptCount val="4"/>
                <c:pt idx="0">
                  <c:v>0.70000000000000062</c:v>
                </c:pt>
                <c:pt idx="1">
                  <c:v>0.70000000000000062</c:v>
                </c:pt>
                <c:pt idx="2">
                  <c:v>0.57142857142858217</c:v>
                </c:pt>
                <c:pt idx="3">
                  <c:v>0.52631578947368418</c:v>
                </c:pt>
              </c:numCache>
            </c:numRef>
          </c:val>
        </c:ser>
        <c:axId val="34788864"/>
        <c:axId val="34790400"/>
      </c:barChart>
      <c:catAx>
        <c:axId val="3478886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4790400"/>
        <c:crosses val="autoZero"/>
        <c:auto val="1"/>
        <c:lblAlgn val="ctr"/>
        <c:lblOffset val="100"/>
      </c:catAx>
      <c:valAx>
        <c:axId val="34790400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4788864"/>
        <c:crosses val="autoZero"/>
        <c:crossBetween val="between"/>
        <c:majorUnit val="0.2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693559898681673"/>
          <c:y val="0.20073028471837584"/>
          <c:w val="0.84677502714591391"/>
          <c:h val="0.6861326095828038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Indicadores!$C$68</c:f>
              <c:strCache>
                <c:ptCount val="1"/>
                <c:pt idx="0">
                  <c:v>Proporção de gestantes com avaliação de saúde bucal</c:v>
                </c:pt>
              </c:strCache>
            </c:strRef>
          </c:tx>
          <c:dLbls>
            <c:dLblPos val="inEnd"/>
            <c:showVal val="1"/>
          </c:dLbls>
          <c:cat>
            <c:strRef>
              <c:f>Indicadores!$D$67:$G$67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Indicadores!$D$68:$G$68</c:f>
              <c:numCache>
                <c:formatCode>0.0%</c:formatCode>
                <c:ptCount val="4"/>
                <c:pt idx="0">
                  <c:v>0.55000000000000004</c:v>
                </c:pt>
                <c:pt idx="1">
                  <c:v>1</c:v>
                </c:pt>
                <c:pt idx="2">
                  <c:v>0.90476190476189999</c:v>
                </c:pt>
                <c:pt idx="3">
                  <c:v>1</c:v>
                </c:pt>
              </c:numCache>
            </c:numRef>
          </c:val>
        </c:ser>
        <c:axId val="34835072"/>
        <c:axId val="34849152"/>
      </c:barChart>
      <c:catAx>
        <c:axId val="3483507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4849152"/>
        <c:crosses val="autoZero"/>
        <c:auto val="1"/>
        <c:lblAlgn val="ctr"/>
        <c:lblOffset val="100"/>
      </c:catAx>
      <c:valAx>
        <c:axId val="34849152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4835072"/>
        <c:crosses val="autoZero"/>
        <c:crossBetween val="between"/>
        <c:majorUnit val="0.2"/>
      </c:val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F0AD092-BF29-4FAA-841F-766BF7122AA7}" type="datetimeFigureOut">
              <a:rPr lang="pt-BR" smtClean="0"/>
              <a:pPr/>
              <a:t>11/09/2013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D8824A-0F92-4310-81C1-916DA2F4CD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AD092-BF29-4FAA-841F-766BF7122AA7}" type="datetimeFigureOut">
              <a:rPr lang="pt-BR" smtClean="0"/>
              <a:pPr/>
              <a:t>11/09/2013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8824A-0F92-4310-81C1-916DA2F4CD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F0AD092-BF29-4FAA-841F-766BF7122AA7}" type="datetimeFigureOut">
              <a:rPr lang="pt-BR" smtClean="0"/>
              <a:pPr/>
              <a:t>11/09/2013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D8824A-0F92-4310-81C1-916DA2F4CD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AD092-BF29-4FAA-841F-766BF7122AA7}" type="datetimeFigureOut">
              <a:rPr lang="pt-BR" smtClean="0"/>
              <a:pPr/>
              <a:t>11/09/2013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8824A-0F92-4310-81C1-916DA2F4CD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F0AD092-BF29-4FAA-841F-766BF7122AA7}" type="datetimeFigureOut">
              <a:rPr lang="pt-BR" smtClean="0"/>
              <a:pPr/>
              <a:t>11/09/2013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AD8824A-0F92-4310-81C1-916DA2F4CD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AD092-BF29-4FAA-841F-766BF7122AA7}" type="datetimeFigureOut">
              <a:rPr lang="pt-BR" smtClean="0"/>
              <a:pPr/>
              <a:t>11/09/2013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8824A-0F92-4310-81C1-916DA2F4CD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AD092-BF29-4FAA-841F-766BF7122AA7}" type="datetimeFigureOut">
              <a:rPr lang="pt-BR" smtClean="0"/>
              <a:pPr/>
              <a:t>11/09/2013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8824A-0F92-4310-81C1-916DA2F4CD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AD092-BF29-4FAA-841F-766BF7122AA7}" type="datetimeFigureOut">
              <a:rPr lang="pt-BR" smtClean="0"/>
              <a:pPr/>
              <a:t>11/09/2013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8824A-0F92-4310-81C1-916DA2F4CD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F0AD092-BF29-4FAA-841F-766BF7122AA7}" type="datetimeFigureOut">
              <a:rPr lang="pt-BR" smtClean="0"/>
              <a:pPr/>
              <a:t>11/09/2013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8824A-0F92-4310-81C1-916DA2F4CD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AD092-BF29-4FAA-841F-766BF7122AA7}" type="datetimeFigureOut">
              <a:rPr lang="pt-BR" smtClean="0"/>
              <a:pPr/>
              <a:t>11/09/2013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8824A-0F92-4310-81C1-916DA2F4CD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AD092-BF29-4FAA-841F-766BF7122AA7}" type="datetimeFigureOut">
              <a:rPr lang="pt-BR" smtClean="0"/>
              <a:pPr/>
              <a:t>11/09/2013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8824A-0F92-4310-81C1-916DA2F4CDC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F0AD092-BF29-4FAA-841F-766BF7122AA7}" type="datetimeFigureOut">
              <a:rPr lang="pt-BR" smtClean="0"/>
              <a:pPr/>
              <a:t>11/09/2013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AD8824A-0F92-4310-81C1-916DA2F4CD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ransition>
    <p:split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554" y="-675456"/>
            <a:ext cx="5114714" cy="5181616"/>
          </a:xfrm>
        </p:spPr>
        <p:txBody>
          <a:bodyPr/>
          <a:lstStyle/>
          <a:p>
            <a:pPr algn="ctr"/>
            <a:r>
              <a:rPr lang="pt-BR" sz="2800" dirty="0" smtClean="0">
                <a:solidFill>
                  <a:schemeClr val="tx1"/>
                </a:solidFill>
              </a:rPr>
              <a:t>Melhoria na Atenção ao Pré-Natal e Puerpério na Unidade de Saúde Jaqueline - Município de Içara/SC</a:t>
            </a:r>
            <a:br>
              <a:rPr lang="pt-BR" sz="2800" dirty="0" smtClean="0">
                <a:solidFill>
                  <a:schemeClr val="tx1"/>
                </a:solidFill>
              </a:rPr>
            </a:b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51844" y="4149080"/>
            <a:ext cx="5114778" cy="1101248"/>
          </a:xfrm>
        </p:spPr>
        <p:txBody>
          <a:bodyPr>
            <a:normAutofit lnSpcReduction="10000"/>
          </a:bodyPr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Viviane Serafim - Enfermeira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835696" y="45345"/>
            <a:ext cx="8347075" cy="107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s-ES" sz="1600" b="1" dirty="0">
                <a:solidFill>
                  <a:srgbClr val="000000"/>
                </a:solidFill>
                <a:latin typeface="Calibri" pitchFamily="32" charset="0"/>
                <a:cs typeface="Arial" charset="0"/>
              </a:rPr>
              <a:t>UNIVERSIDADE FEDERAL DE PELOTAS </a:t>
            </a:r>
            <a:br>
              <a:rPr lang="es-ES" sz="1600" b="1" dirty="0">
                <a:solidFill>
                  <a:srgbClr val="000000"/>
                </a:solidFill>
                <a:latin typeface="Calibri" pitchFamily="32" charset="0"/>
                <a:cs typeface="Arial" charset="0"/>
              </a:rPr>
            </a:br>
            <a:r>
              <a:rPr lang="es-ES" sz="1600" b="1" dirty="0">
                <a:solidFill>
                  <a:srgbClr val="000000"/>
                </a:solidFill>
                <a:latin typeface="Calibri" pitchFamily="32" charset="0"/>
                <a:cs typeface="Arial" charset="0"/>
              </a:rPr>
              <a:t>UNIVERSIDADE ABERTA DO SUS</a:t>
            </a:r>
          </a:p>
          <a:p>
            <a:pPr algn="ctr" eaLnBrk="1" hangingPunct="1">
              <a:buClrTx/>
              <a:buFontTx/>
              <a:buNone/>
            </a:pPr>
            <a:r>
              <a:rPr lang="es-ES" sz="1600" b="1" dirty="0">
                <a:solidFill>
                  <a:srgbClr val="000000"/>
                </a:solidFill>
                <a:latin typeface="Calibri" pitchFamily="32" charset="0"/>
                <a:cs typeface="Arial" charset="0"/>
              </a:rPr>
              <a:t>Departamento de Medicina Social</a:t>
            </a:r>
            <a:br>
              <a:rPr lang="es-ES" sz="1600" b="1" dirty="0">
                <a:solidFill>
                  <a:srgbClr val="000000"/>
                </a:solidFill>
                <a:latin typeface="Calibri" pitchFamily="32" charset="0"/>
                <a:cs typeface="Arial" charset="0"/>
              </a:rPr>
            </a:br>
            <a:r>
              <a:rPr lang="es-ES" sz="1600" b="1" dirty="0" err="1" smtClean="0">
                <a:solidFill>
                  <a:srgbClr val="000000"/>
                </a:solidFill>
                <a:latin typeface="Calibri" pitchFamily="32" charset="0"/>
                <a:cs typeface="Arial" charset="0"/>
              </a:rPr>
              <a:t>Especialização</a:t>
            </a:r>
            <a:r>
              <a:rPr lang="es-ES" sz="1600" b="1" dirty="0" smtClean="0">
                <a:solidFill>
                  <a:srgbClr val="000000"/>
                </a:solidFill>
                <a:latin typeface="Calibri" pitchFamily="32" charset="0"/>
                <a:cs typeface="Arial" charset="0"/>
              </a:rPr>
              <a:t> </a:t>
            </a:r>
            <a:r>
              <a:rPr lang="es-ES" sz="1600" b="1" dirty="0" err="1">
                <a:solidFill>
                  <a:srgbClr val="000000"/>
                </a:solidFill>
                <a:latin typeface="Calibri" pitchFamily="32" charset="0"/>
                <a:cs typeface="Arial" charset="0"/>
              </a:rPr>
              <a:t>em</a:t>
            </a:r>
            <a:r>
              <a:rPr lang="es-ES" sz="1600" b="1" dirty="0">
                <a:solidFill>
                  <a:srgbClr val="000000"/>
                </a:solidFill>
                <a:latin typeface="Calibri" pitchFamily="32" charset="0"/>
                <a:cs typeface="Arial" charset="0"/>
              </a:rPr>
              <a:t> </a:t>
            </a:r>
            <a:r>
              <a:rPr lang="es-ES" sz="1600" b="1" dirty="0" err="1">
                <a:solidFill>
                  <a:srgbClr val="000000"/>
                </a:solidFill>
                <a:latin typeface="Calibri" pitchFamily="32" charset="0"/>
                <a:cs typeface="Arial" charset="0"/>
              </a:rPr>
              <a:t>Saúde</a:t>
            </a:r>
            <a:r>
              <a:rPr lang="es-ES" sz="1600" b="1" dirty="0">
                <a:solidFill>
                  <a:srgbClr val="000000"/>
                </a:solidFill>
                <a:latin typeface="Calibri" pitchFamily="32" charset="0"/>
                <a:cs typeface="Arial" charset="0"/>
              </a:rPr>
              <a:t> da </a:t>
            </a:r>
            <a:r>
              <a:rPr lang="es-ES" sz="1600" b="1" dirty="0" err="1">
                <a:solidFill>
                  <a:srgbClr val="000000"/>
                </a:solidFill>
                <a:latin typeface="Calibri" pitchFamily="32" charset="0"/>
                <a:cs typeface="Arial" charset="0"/>
              </a:rPr>
              <a:t>Família</a:t>
            </a:r>
            <a:endParaRPr lang="es-ES" sz="1600" b="1" dirty="0">
              <a:solidFill>
                <a:srgbClr val="000000"/>
              </a:solidFill>
              <a:latin typeface="Calibri" pitchFamily="32" charset="0"/>
              <a:cs typeface="Arial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3419872" y="4704016"/>
            <a:ext cx="5114778" cy="1101248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endParaRPr lang="pt-BR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pt-BR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Orientadora: Luísa J. C. de Oliveira</a:t>
            </a:r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split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"/>
            <a:ext cx="7239000" cy="114300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RESULTADOS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63000"/>
            <a:ext cx="7776864" cy="48463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000" b="1" dirty="0" smtClean="0"/>
              <a:t>	Objetivo 3. Melhorar a qualidade da atenção ao pré-natal e puerpério realizado na Unidade</a:t>
            </a:r>
            <a:r>
              <a:rPr lang="pt-BR" sz="2000" dirty="0" smtClean="0"/>
              <a:t> 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Meta 05: Capacitar 100% da equipe para a utilização de um protocolo de pré-natal.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Indicador 05: Proporção de profissionais da equipe capacitados para o programa de pré-natal.</a:t>
            </a:r>
          </a:p>
          <a:p>
            <a:pPr algn="just">
              <a:lnSpc>
                <a:spcPct val="150000"/>
              </a:lnSpc>
            </a:pPr>
            <a:endParaRPr lang="pt-BR" sz="2000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endParaRPr lang="pt-BR" sz="2000" dirty="0" smtClean="0"/>
          </a:p>
          <a:p>
            <a:pPr algn="just">
              <a:lnSpc>
                <a:spcPct val="150000"/>
              </a:lnSpc>
            </a:pPr>
            <a:endParaRPr lang="pt-BR" sz="2000" dirty="0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37864" y="5305970"/>
            <a:ext cx="2173287" cy="1106488"/>
            <a:chOff x="749" y="3686"/>
            <a:chExt cx="1369" cy="697"/>
          </a:xfrm>
          <a:solidFill>
            <a:schemeClr val="accent2">
              <a:lumMod val="75000"/>
            </a:schemeClr>
          </a:solidFill>
        </p:grpSpPr>
        <p:pic>
          <p:nvPicPr>
            <p:cNvPr id="5" name="Picture 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" y="3686"/>
              <a:ext cx="1369" cy="697"/>
            </a:xfrm>
            <a:prstGeom prst="rect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xtLst/>
          </p:spPr>
        </p:pic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785" y="3736"/>
              <a:ext cx="1299" cy="548"/>
            </a:xfrm>
            <a:prstGeom prst="rect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 lIns="90000" tIns="46800" rIns="90000" bIns="46800"/>
            <a:lstStyle>
              <a:lvl1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1pPr>
              <a:lvl2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2pPr>
              <a:lvl3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3pPr>
              <a:lvl4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4pPr>
              <a:lvl5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algn="ctr" eaLnBrk="1">
                <a:buClrTx/>
                <a:buFontTx/>
                <a:buNone/>
              </a:pPr>
              <a:r>
                <a:rPr lang="pt-BR" b="1" dirty="0" smtClean="0">
                  <a:solidFill>
                    <a:srgbClr val="000000"/>
                  </a:solidFill>
                </a:rPr>
                <a:t>13</a:t>
              </a:r>
              <a:endParaRPr lang="pt-BR" dirty="0">
                <a:solidFill>
                  <a:srgbClr val="000000"/>
                </a:solidFill>
              </a:endParaRPr>
            </a:p>
            <a:p>
              <a:pPr algn="ctr" eaLnBrk="1">
                <a:buClrTx/>
                <a:buFontTx/>
                <a:buNone/>
              </a:pPr>
              <a:r>
                <a:rPr lang="pt-BR" dirty="0">
                  <a:solidFill>
                    <a:srgbClr val="000000"/>
                  </a:solidFill>
                </a:rPr>
                <a:t>Profissionais na equipe</a:t>
              </a:r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2350839" y="5563145"/>
            <a:ext cx="1081087" cy="587375"/>
            <a:chOff x="2143" y="3848"/>
            <a:chExt cx="681" cy="370"/>
          </a:xfrm>
        </p:grpSpPr>
        <p:pic>
          <p:nvPicPr>
            <p:cNvPr id="8" name="Picture 2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3" y="3848"/>
              <a:ext cx="681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Text Box 25"/>
            <p:cNvSpPr txBox="1">
              <a:spLocks noChangeArrowheads="1"/>
            </p:cNvSpPr>
            <p:nvPr/>
          </p:nvSpPr>
          <p:spPr bwMode="auto">
            <a:xfrm>
              <a:off x="2177" y="3943"/>
              <a:ext cx="53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3576389" y="5301208"/>
            <a:ext cx="2171700" cy="1104900"/>
            <a:chOff x="2915" y="3683"/>
            <a:chExt cx="1368" cy="696"/>
          </a:xfrm>
          <a:solidFill>
            <a:schemeClr val="accent2">
              <a:lumMod val="75000"/>
            </a:schemeClr>
          </a:solidFill>
        </p:grpSpPr>
        <p:pic>
          <p:nvPicPr>
            <p:cNvPr id="11" name="Picture 2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" y="3683"/>
              <a:ext cx="1368" cy="696"/>
            </a:xfrm>
            <a:prstGeom prst="rect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xtLst/>
          </p:spPr>
        </p:pic>
        <p:sp>
          <p:nvSpPr>
            <p:cNvPr id="12" name="Text Box 28"/>
            <p:cNvSpPr txBox="1">
              <a:spLocks noChangeArrowheads="1"/>
            </p:cNvSpPr>
            <p:nvPr/>
          </p:nvSpPr>
          <p:spPr bwMode="auto">
            <a:xfrm>
              <a:off x="2948" y="3730"/>
              <a:ext cx="1300" cy="548"/>
            </a:xfrm>
            <a:prstGeom prst="rect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 lIns="90000" tIns="46800" rIns="90000" bIns="46800"/>
            <a:lstStyle>
              <a:lvl1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1pPr>
              <a:lvl2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2pPr>
              <a:lvl3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3pPr>
              <a:lvl4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4pPr>
              <a:lvl5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algn="ctr" eaLnBrk="1">
                <a:buClrTx/>
                <a:buFontTx/>
                <a:buNone/>
              </a:pPr>
              <a:r>
                <a:rPr lang="pt-BR" b="1" dirty="0" smtClean="0">
                  <a:solidFill>
                    <a:srgbClr val="000000"/>
                  </a:solidFill>
                </a:rPr>
                <a:t>13</a:t>
              </a:r>
              <a:endParaRPr lang="pt-BR" dirty="0">
                <a:solidFill>
                  <a:srgbClr val="000000"/>
                </a:solidFill>
              </a:endParaRPr>
            </a:p>
            <a:p>
              <a:pPr algn="ctr" eaLnBrk="1">
                <a:buClrTx/>
                <a:buFontTx/>
                <a:buNone/>
              </a:pPr>
              <a:r>
                <a:rPr lang="pt-BR" dirty="0">
                  <a:solidFill>
                    <a:srgbClr val="000000"/>
                  </a:solidFill>
                </a:rPr>
                <a:t>Receberam capacitação</a:t>
              </a:r>
            </a:p>
          </p:txBody>
        </p:sp>
      </p:grpSp>
      <p:grpSp>
        <p:nvGrpSpPr>
          <p:cNvPr id="13" name="Group 29"/>
          <p:cNvGrpSpPr>
            <a:grpSpLocks/>
          </p:cNvGrpSpPr>
          <p:nvPr/>
        </p:nvGrpSpPr>
        <p:grpSpPr bwMode="auto">
          <a:xfrm>
            <a:off x="5806826" y="5563145"/>
            <a:ext cx="1082675" cy="587375"/>
            <a:chOff x="4320" y="3848"/>
            <a:chExt cx="682" cy="370"/>
          </a:xfrm>
        </p:grpSpPr>
        <p:pic>
          <p:nvPicPr>
            <p:cNvPr id="14" name="Picture 3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" y="3848"/>
              <a:ext cx="682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4354" y="3943"/>
              <a:ext cx="53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6" name="Group 32"/>
          <p:cNvGrpSpPr>
            <a:grpSpLocks/>
          </p:cNvGrpSpPr>
          <p:nvPr/>
        </p:nvGrpSpPr>
        <p:grpSpPr bwMode="auto">
          <a:xfrm>
            <a:off x="6983164" y="5301208"/>
            <a:ext cx="1765300" cy="1104900"/>
            <a:chOff x="5061" y="3683"/>
            <a:chExt cx="1112" cy="696"/>
          </a:xfrm>
          <a:solidFill>
            <a:schemeClr val="accent2">
              <a:lumMod val="75000"/>
            </a:schemeClr>
          </a:solidFill>
        </p:grpSpPr>
        <p:pic>
          <p:nvPicPr>
            <p:cNvPr id="17" name="Picture 3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1" y="3683"/>
              <a:ext cx="1112" cy="696"/>
            </a:xfrm>
            <a:prstGeom prst="rect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xtLst/>
          </p:spPr>
        </p:pic>
        <p:sp>
          <p:nvSpPr>
            <p:cNvPr id="18" name="Text Box 34"/>
            <p:cNvSpPr txBox="1">
              <a:spLocks noChangeArrowheads="1"/>
            </p:cNvSpPr>
            <p:nvPr/>
          </p:nvSpPr>
          <p:spPr bwMode="auto">
            <a:xfrm>
              <a:off x="5094" y="3730"/>
              <a:ext cx="1027" cy="548"/>
            </a:xfrm>
            <a:prstGeom prst="rect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 lIns="90000" tIns="46800" rIns="90000" bIns="46800"/>
            <a:lstStyle>
              <a:lvl1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1pPr>
              <a:lvl2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2pPr>
              <a:lvl3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3pPr>
              <a:lvl4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4pPr>
              <a:lvl5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algn="ctr" eaLnBrk="1">
                <a:buClrTx/>
                <a:buFontTx/>
                <a:buNone/>
              </a:pPr>
              <a:r>
                <a:rPr lang="pt-BR" b="1" dirty="0" smtClean="0">
                  <a:solidFill>
                    <a:srgbClr val="000000"/>
                  </a:solidFill>
                </a:rPr>
                <a:t>100%</a:t>
              </a:r>
              <a:r>
                <a:rPr lang="pt-BR" dirty="0" smtClean="0">
                  <a:solidFill>
                    <a:srgbClr val="000000"/>
                  </a:solidFill>
                </a:rPr>
                <a:t> </a:t>
              </a:r>
              <a:endParaRPr lang="pt-BR" dirty="0">
                <a:solidFill>
                  <a:srgbClr val="000000"/>
                </a:solidFill>
              </a:endParaRPr>
            </a:p>
            <a:p>
              <a:pPr algn="ctr" eaLnBrk="1">
                <a:buClrTx/>
                <a:buFontTx/>
                <a:buNone/>
              </a:pPr>
              <a:r>
                <a:rPr lang="pt-BR" dirty="0">
                  <a:solidFill>
                    <a:srgbClr val="000000"/>
                  </a:solidFill>
                </a:rPr>
                <a:t>Profissionais capacitados</a:t>
              </a:r>
            </a:p>
          </p:txBody>
        </p:sp>
      </p:grp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500090"/>
            <a:ext cx="7239000" cy="1357322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8" y="2109298"/>
            <a:ext cx="8100392" cy="6072230"/>
          </a:xfrm>
        </p:spPr>
        <p:txBody>
          <a:bodyPr>
            <a:normAutofit/>
          </a:bodyPr>
          <a:lstStyle/>
          <a:p>
            <a:r>
              <a:rPr lang="pt-BR" sz="2000" dirty="0" smtClean="0"/>
              <a:t>Meta 06: Realizar pelo menos um exame ginecológico por trimestre em 100% das gestantes durante o pré-natal.</a:t>
            </a:r>
          </a:p>
          <a:p>
            <a:r>
              <a:rPr lang="pt-BR" sz="2000" dirty="0" smtClean="0"/>
              <a:t>Indicador 6: Proporção de gestantes com exame ginecológico em dia.</a:t>
            </a:r>
          </a:p>
          <a:p>
            <a:endParaRPr lang="pt-BR" sz="20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="" xmlns:p14="http://schemas.microsoft.com/office/powerpoint/2010/main" val="81772506"/>
              </p:ext>
            </p:extLst>
          </p:nvPr>
        </p:nvGraphicFramePr>
        <p:xfrm>
          <a:off x="1331640" y="3429000"/>
          <a:ext cx="554461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2008" y="1076543"/>
            <a:ext cx="8244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	Objetivo </a:t>
            </a:r>
            <a:r>
              <a:rPr lang="pt-BR" sz="2400" b="1" dirty="0"/>
              <a:t>3. Melhorar a qualidade da atenção ao pré-natal e puerpério realizado na Unidade</a:t>
            </a:r>
            <a:r>
              <a:rPr lang="pt-BR" sz="2400" dirty="0"/>
              <a:t> </a:t>
            </a:r>
          </a:p>
          <a:p>
            <a:endParaRPr lang="pt-BR" sz="24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428652"/>
            <a:ext cx="7239000" cy="114300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1032"/>
            <a:ext cx="7239000" cy="4846320"/>
          </a:xfrm>
        </p:spPr>
        <p:txBody>
          <a:bodyPr>
            <a:normAutofit/>
          </a:bodyPr>
          <a:lstStyle/>
          <a:p>
            <a:r>
              <a:rPr lang="pt-BR" sz="2000" dirty="0" smtClean="0"/>
              <a:t>Meta 07: Realizar pelo menos um exame de mamas em 100% das gestantes durante o pré-natal.</a:t>
            </a:r>
          </a:p>
          <a:p>
            <a:r>
              <a:rPr lang="pt-BR" sz="2000" dirty="0" smtClean="0"/>
              <a:t>Indicador 07: Proporção de gestantes com exame das mamas em dia.</a:t>
            </a:r>
          </a:p>
          <a:p>
            <a:endParaRPr lang="pt-BR" sz="2000" dirty="0" smtClean="0"/>
          </a:p>
          <a:p>
            <a:endParaRPr lang="pt-BR" sz="2000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18826983"/>
              </p:ext>
            </p:extLst>
          </p:nvPr>
        </p:nvGraphicFramePr>
        <p:xfrm>
          <a:off x="1499928" y="3461657"/>
          <a:ext cx="5424064" cy="324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67544" y="714356"/>
            <a:ext cx="74888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	</a:t>
            </a:r>
            <a:r>
              <a:rPr lang="pt-BR" sz="2000" b="1" dirty="0" smtClean="0"/>
              <a:t>Objetivo </a:t>
            </a:r>
            <a:r>
              <a:rPr lang="pt-BR" sz="2000" b="1" dirty="0"/>
              <a:t>3. Melhorar a qualidade da atenção ao pré-natal e puerpério realizado na Unidade</a:t>
            </a:r>
            <a:r>
              <a:rPr lang="pt-BR" sz="2000" dirty="0"/>
              <a:t> </a:t>
            </a:r>
          </a:p>
          <a:p>
            <a:endParaRPr lang="pt-BR" sz="24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857280"/>
            <a:ext cx="7239000" cy="142876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6143668"/>
          </a:xfrm>
        </p:spPr>
        <p:txBody>
          <a:bodyPr>
            <a:normAutofit/>
          </a:bodyPr>
          <a:lstStyle/>
          <a:p>
            <a:endParaRPr lang="pt-BR" sz="2000" b="1" dirty="0" smtClean="0"/>
          </a:p>
          <a:p>
            <a:r>
              <a:rPr lang="pt-BR" sz="2000" dirty="0" smtClean="0"/>
              <a:t>Meta 08: Garantir a 100% das gestantes a prescrição de suplementação de sulfato ferroso e ácido fólico conforme protocolo.</a:t>
            </a:r>
          </a:p>
          <a:p>
            <a:r>
              <a:rPr lang="pt-BR" sz="2000" dirty="0" smtClean="0"/>
              <a:t>Indicador 8.1: Proporção de gestantes com suplementação de sulfato ferroso conforme o protocolo</a:t>
            </a:r>
            <a:r>
              <a:rPr lang="pt-BR" sz="20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endParaRPr lang="pt-BR" sz="2000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="" xmlns:p14="http://schemas.microsoft.com/office/powerpoint/2010/main" val="3143539385"/>
              </p:ext>
            </p:extLst>
          </p:nvPr>
        </p:nvGraphicFramePr>
        <p:xfrm>
          <a:off x="1643042" y="3284984"/>
          <a:ext cx="5233214" cy="3296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67544" y="642918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	Objetivo </a:t>
            </a:r>
            <a:r>
              <a:rPr lang="pt-BR" sz="2000" b="1" dirty="0"/>
              <a:t>3. Melhorar a qualidade da atenção ao pré-natal e puerpério realizado na Unidade </a:t>
            </a:r>
          </a:p>
          <a:p>
            <a:endParaRPr lang="pt-BR" sz="2000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857280"/>
            <a:ext cx="7239000" cy="142876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6143668"/>
          </a:xfrm>
        </p:spPr>
        <p:txBody>
          <a:bodyPr>
            <a:normAutofit/>
          </a:bodyPr>
          <a:lstStyle/>
          <a:p>
            <a:endParaRPr lang="pt-BR" sz="2000" b="1" dirty="0" smtClean="0"/>
          </a:p>
          <a:p>
            <a:r>
              <a:rPr lang="pt-BR" sz="2000" dirty="0" smtClean="0"/>
              <a:t>Meta 08: Garantir a 100% das gestantes a prescrição de suplementação de sulfato ferroso e ácido fólico conforme protocolo.</a:t>
            </a:r>
          </a:p>
          <a:p>
            <a:r>
              <a:rPr lang="pt-BR" sz="2000" dirty="0"/>
              <a:t>Indicador 8.2: Proporção de gestantes com suplementação de ácido fólico conforme o protocolo.</a:t>
            </a:r>
          </a:p>
          <a:p>
            <a:endParaRPr lang="pt-BR" sz="2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67544" y="642918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	Objetivo </a:t>
            </a:r>
            <a:r>
              <a:rPr lang="pt-BR" sz="2000" b="1" dirty="0"/>
              <a:t>3. Melhorar a qualidade da atenção ao pré-natal e puerpério realizado na Unidade </a:t>
            </a:r>
          </a:p>
          <a:p>
            <a:endParaRPr lang="pt-BR" sz="2000" b="1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="" xmlns:p14="http://schemas.microsoft.com/office/powerpoint/2010/main" val="1822532119"/>
              </p:ext>
            </p:extLst>
          </p:nvPr>
        </p:nvGraphicFramePr>
        <p:xfrm>
          <a:off x="1643042" y="3284984"/>
          <a:ext cx="5233214" cy="3296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87216818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7239000" cy="114300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642918"/>
            <a:ext cx="7786742" cy="6072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b="1" dirty="0" smtClean="0"/>
              <a:t>		Objetivo 3. Melhorar a qualidade da atenção ao pré-natal e puerpério realizado na Unidade</a:t>
            </a:r>
          </a:p>
          <a:p>
            <a:pPr>
              <a:buNone/>
            </a:pPr>
            <a:endParaRPr lang="pt-BR" sz="2000" b="1" dirty="0" smtClean="0"/>
          </a:p>
          <a:p>
            <a:r>
              <a:rPr lang="pt-BR" sz="2000" dirty="0" smtClean="0"/>
              <a:t>Metas 9 a 16</a:t>
            </a:r>
            <a:r>
              <a:rPr lang="pt-BR" sz="2000" b="1" dirty="0" smtClean="0"/>
              <a:t>:</a:t>
            </a:r>
            <a:r>
              <a:rPr lang="pt-BR" sz="2000" dirty="0" smtClean="0"/>
              <a:t> Garantir a 100% das gestantes a solicitação de exames </a:t>
            </a:r>
            <a:r>
              <a:rPr lang="pt-BR" sz="2000" dirty="0" smtClean="0"/>
              <a:t>laboratoriais ( hem, PU, GLI, VDRL, HIV, HEPATITE B, TOXO, TIPAGEM SANGUÍNEA).</a:t>
            </a:r>
            <a:endParaRPr lang="pt-BR" sz="2000" dirty="0" smtClean="0">
              <a:solidFill>
                <a:srgbClr val="FF0000"/>
              </a:solidFill>
            </a:endParaRPr>
          </a:p>
          <a:p>
            <a:r>
              <a:rPr lang="pt-BR" sz="2000" dirty="0" smtClean="0"/>
              <a:t>Indicador Exames: Proporção de gestantes com todos os exames laboratoriais preconizados na primeira consulta.</a:t>
            </a:r>
          </a:p>
          <a:p>
            <a:endParaRPr lang="pt-BR" sz="20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="" xmlns:p14="http://schemas.microsoft.com/office/powerpoint/2010/main" val="3088391253"/>
              </p:ext>
            </p:extLst>
          </p:nvPr>
        </p:nvGraphicFramePr>
        <p:xfrm>
          <a:off x="1763688" y="3429000"/>
          <a:ext cx="5400600" cy="3248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7239000" cy="114300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97196"/>
            <a:ext cx="72390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b="1" dirty="0" smtClean="0"/>
              <a:t>		Objetivo 3. Melhorar a qualidade da atenção ao pré-natal e puerpério realizado na Unidade</a:t>
            </a:r>
          </a:p>
          <a:p>
            <a:pPr>
              <a:buNone/>
            </a:pPr>
            <a:endParaRPr lang="pt-BR" sz="2000" dirty="0" smtClean="0"/>
          </a:p>
          <a:p>
            <a:r>
              <a:rPr lang="pt-BR" sz="2000" dirty="0" smtClean="0"/>
              <a:t>Meta 18: Garantir que 100% das gestantes completem o esquema da vacina antitetânica.</a:t>
            </a:r>
          </a:p>
          <a:p>
            <a:r>
              <a:rPr lang="pt-BR" sz="2000" dirty="0" smtClean="0"/>
              <a:t>Indicador 18: Proporção de gestantes com vacina antitetânica em dia.</a:t>
            </a:r>
          </a:p>
          <a:p>
            <a:pPr marL="0" indent="0">
              <a:buNone/>
            </a:pPr>
            <a:endParaRPr lang="pt-BR" sz="20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="" xmlns:p14="http://schemas.microsoft.com/office/powerpoint/2010/main" val="3862298167"/>
              </p:ext>
            </p:extLst>
          </p:nvPr>
        </p:nvGraphicFramePr>
        <p:xfrm>
          <a:off x="1619672" y="3429000"/>
          <a:ext cx="5400600" cy="3177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7239000" cy="114300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97196"/>
            <a:ext cx="72390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b="1" dirty="0" smtClean="0"/>
              <a:t>		Objetivo 3. Melhorar a qualidade da atenção ao pré-natal e puerpério realizado na Unidade</a:t>
            </a:r>
          </a:p>
          <a:p>
            <a:pPr>
              <a:buNone/>
            </a:pPr>
            <a:endParaRPr lang="pt-BR" sz="2000" dirty="0" smtClean="0"/>
          </a:p>
          <a:p>
            <a:r>
              <a:rPr lang="pt-BR" sz="2000" dirty="0" smtClean="0"/>
              <a:t>Meta 18: Garantir que 100% das gestantes completem o esquema da vacina para hepatite B.</a:t>
            </a:r>
          </a:p>
          <a:p>
            <a:r>
              <a:rPr lang="pt-BR" sz="2000" dirty="0" smtClean="0"/>
              <a:t>Indicador 18: Proporção de gestantes com vacina para hepatite B em dia.</a:t>
            </a:r>
          </a:p>
          <a:p>
            <a:pPr marL="0" indent="0">
              <a:buNone/>
            </a:pPr>
            <a:endParaRPr lang="pt-BR" sz="20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="" xmlns:p14="http://schemas.microsoft.com/office/powerpoint/2010/main" val="3986970530"/>
              </p:ext>
            </p:extLst>
          </p:nvPr>
        </p:nvGraphicFramePr>
        <p:xfrm>
          <a:off x="1619672" y="3429000"/>
          <a:ext cx="5400600" cy="3177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109701728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7239000" cy="1357322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b="1" dirty="0" smtClean="0"/>
              <a:t>		Objetivo 3. Melhorar a qualidade da atenção ao pré-natal e puerpério realizado na Unidade</a:t>
            </a:r>
          </a:p>
          <a:p>
            <a:pPr>
              <a:buNone/>
            </a:pPr>
            <a:endParaRPr lang="pt-BR" sz="2000" dirty="0" smtClean="0"/>
          </a:p>
          <a:p>
            <a:r>
              <a:rPr lang="pt-BR" sz="2000" dirty="0" smtClean="0"/>
              <a:t>Meta 20: Realizar avaliação de saúde bucal em 100% das gestantes durante o pré-natal. </a:t>
            </a:r>
          </a:p>
          <a:p>
            <a:r>
              <a:rPr lang="pt-BR" sz="2000" dirty="0" smtClean="0"/>
              <a:t>Indicador 20: Proporção de gestantes com avaliação de saúde bucal.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="" xmlns:p14="http://schemas.microsoft.com/office/powerpoint/2010/main" val="229296272"/>
              </p:ext>
            </p:extLst>
          </p:nvPr>
        </p:nvGraphicFramePr>
        <p:xfrm>
          <a:off x="1714480" y="3429000"/>
          <a:ext cx="516177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7239000" cy="114300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0108"/>
            <a:ext cx="7615262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b="1" dirty="0" smtClean="0"/>
              <a:t>		Objetivo 3. Melhorar a qualidade da atenção ao pré-natal e puerpério realizado na Unidade</a:t>
            </a:r>
          </a:p>
          <a:p>
            <a:pPr>
              <a:buNone/>
            </a:pPr>
            <a:endParaRPr lang="pt-BR" sz="2000" dirty="0" smtClean="0"/>
          </a:p>
          <a:p>
            <a:r>
              <a:rPr lang="pt-BR" sz="2000" dirty="0" smtClean="0"/>
              <a:t>Meta 21: Realizar exame de puerpério em 100% das gestantes entre o 30</a:t>
            </a:r>
            <a:r>
              <a:rPr lang="pt-BR" sz="2000" baseline="30000" dirty="0" smtClean="0"/>
              <a:t>o</a:t>
            </a:r>
            <a:r>
              <a:rPr lang="pt-BR" sz="2000" dirty="0" smtClean="0"/>
              <a:t>, e 42</a:t>
            </a:r>
            <a:r>
              <a:rPr lang="pt-BR" sz="2000" baseline="30000" dirty="0" smtClean="0"/>
              <a:t>o</a:t>
            </a:r>
            <a:r>
              <a:rPr lang="pt-BR" sz="2000" dirty="0" smtClean="0"/>
              <a:t> dia do pós-parto.</a:t>
            </a:r>
          </a:p>
          <a:p>
            <a:r>
              <a:rPr lang="pt-BR" sz="2000" dirty="0" smtClean="0"/>
              <a:t>Indicador 21: Proporção de gestantes com exame de puerpério entre o 30º e o 42º dia do pós-parto.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="" xmlns:p14="http://schemas.microsoft.com/office/powerpoint/2010/main" val="318989505"/>
              </p:ext>
            </p:extLst>
          </p:nvPr>
        </p:nvGraphicFramePr>
        <p:xfrm>
          <a:off x="1785918" y="3501008"/>
          <a:ext cx="5234354" cy="3171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introdução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O município de Içara, localizado no estado de Santa Catarina, possui aproximadamente 60 mil habitantes e está há 188 quilômetros de distância da capital, Florianópolis.</a:t>
            </a:r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Possuí um hospital, CAPS, NASF, farmácia municipal, TFD, rede feminina de combate ao câncer, 19 equipes de </a:t>
            </a:r>
            <a:r>
              <a:rPr lang="pt-BR" dirty="0" err="1" smtClean="0"/>
              <a:t>ESFs</a:t>
            </a:r>
            <a:r>
              <a:rPr lang="pt-BR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pt-BR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7239000" cy="114300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RESULTADOS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 smtClean="0"/>
              <a:t>	Objetivo 4. Melhorar registros das informações</a:t>
            </a:r>
            <a:r>
              <a:rPr lang="pt-BR" sz="2000" dirty="0" smtClean="0"/>
              <a:t> </a:t>
            </a:r>
          </a:p>
          <a:p>
            <a:pPr marL="0" indent="0">
              <a:buNone/>
            </a:pPr>
            <a:endParaRPr lang="pt-BR" sz="2000" dirty="0" smtClean="0"/>
          </a:p>
          <a:p>
            <a:r>
              <a:rPr lang="pt-BR" sz="2000" dirty="0" smtClean="0"/>
              <a:t>Meta 23: Manter registro na ficha espelho de pré-natal/vacinação em 100% das gestantes.</a:t>
            </a:r>
          </a:p>
          <a:p>
            <a:r>
              <a:rPr lang="pt-BR" sz="2000" dirty="0" smtClean="0"/>
              <a:t>Indicador 23: Proporção de gestantes com registro na ficha espelho de pré-natal sobre a </a:t>
            </a:r>
            <a:r>
              <a:rPr lang="pt-BR" sz="2000" dirty="0" smtClean="0"/>
              <a:t>vacinação.</a:t>
            </a:r>
            <a:endParaRPr lang="pt-BR" sz="2000" dirty="0" smtClean="0">
              <a:solidFill>
                <a:srgbClr val="FF0000"/>
              </a:solidFill>
            </a:endParaRPr>
          </a:p>
          <a:p>
            <a:r>
              <a:rPr lang="pt-BR" sz="2000" dirty="0" smtClean="0"/>
              <a:t>Todas as gestantes tinham os registros das vacinas anotadas em seu acompanhamento de pré-natal</a:t>
            </a:r>
            <a:endParaRPr lang="pt-BR" sz="2000" dirty="0"/>
          </a:p>
          <a:p>
            <a:endParaRPr lang="pt-BR" sz="20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142892"/>
            <a:ext cx="7239000" cy="114300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RESULTADOS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54448"/>
            <a:ext cx="7472386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 smtClean="0"/>
              <a:t>	Objetivo 5. Mapear as gestantes de risco</a:t>
            </a:r>
          </a:p>
          <a:p>
            <a:pPr marL="0" indent="0">
              <a:buNone/>
            </a:pPr>
            <a:endParaRPr lang="pt-BR" sz="2000" b="1" dirty="0" smtClean="0"/>
          </a:p>
          <a:p>
            <a:r>
              <a:rPr lang="pt-BR" sz="2000" dirty="0" smtClean="0"/>
              <a:t> Meta 24: Monitorar a realização de avaliação de risco gestacional em 100% das gestantes.</a:t>
            </a:r>
          </a:p>
          <a:p>
            <a:r>
              <a:rPr lang="pt-BR" sz="2000" dirty="0" smtClean="0"/>
              <a:t>Indicador 24: Proporção de gestantes com avaliação de risco gestacional.</a:t>
            </a:r>
          </a:p>
          <a:p>
            <a:endParaRPr lang="pt-BR" sz="20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="" xmlns:p14="http://schemas.microsoft.com/office/powerpoint/2010/main" val="2199041406"/>
              </p:ext>
            </p:extLst>
          </p:nvPr>
        </p:nvGraphicFramePr>
        <p:xfrm>
          <a:off x="1643042" y="3284984"/>
          <a:ext cx="5377230" cy="3377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"/>
            <a:ext cx="7239000" cy="114300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RESULTADOS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00174"/>
            <a:ext cx="7239000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 smtClean="0"/>
              <a:t>	Objetivo 6. Realizar promoção da saúde</a:t>
            </a:r>
          </a:p>
          <a:p>
            <a:r>
              <a:rPr lang="pt-BR" sz="2000" dirty="0" smtClean="0"/>
              <a:t> Meta 25: Garantir a 100% das gestantes orientações nutricional durante a gestação.</a:t>
            </a:r>
          </a:p>
          <a:p>
            <a:r>
              <a:rPr lang="pt-BR" sz="2000" dirty="0" smtClean="0"/>
              <a:t>Indicador 25: Proporção de gestantes que receberam orientações nutricionais.</a:t>
            </a:r>
          </a:p>
          <a:p>
            <a:pPr lvl="0">
              <a:buNone/>
            </a:pPr>
            <a:endParaRPr lang="pt-BR" sz="2000" dirty="0" smtClean="0"/>
          </a:p>
          <a:p>
            <a:pPr lvl="0">
              <a:buNone/>
            </a:pPr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="" xmlns:p14="http://schemas.microsoft.com/office/powerpoint/2010/main" val="2439063251"/>
              </p:ext>
            </p:extLst>
          </p:nvPr>
        </p:nvGraphicFramePr>
        <p:xfrm>
          <a:off x="1691680" y="3284984"/>
          <a:ext cx="5472608" cy="3447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71454"/>
            <a:ext cx="7239000" cy="114300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b="1" dirty="0" smtClean="0"/>
              <a:t>		Objetivo 6. Realizar promoção da saúde</a:t>
            </a:r>
          </a:p>
          <a:p>
            <a:pPr>
              <a:buNone/>
            </a:pPr>
            <a:endParaRPr lang="pt-BR" sz="2000" dirty="0" smtClean="0"/>
          </a:p>
          <a:p>
            <a:r>
              <a:rPr lang="pt-BR" sz="2000" dirty="0" smtClean="0"/>
              <a:t>Meta 26: Promover o aleitamento materno junto a 100% das gestantes.</a:t>
            </a:r>
          </a:p>
          <a:p>
            <a:r>
              <a:rPr lang="pt-BR" sz="2000" dirty="0" smtClean="0"/>
              <a:t>Indicador 26: Proporção de gestantes que receberam orientações quanto ao aleitamento materno.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="" xmlns:p14="http://schemas.microsoft.com/office/powerpoint/2010/main" val="1831952767"/>
              </p:ext>
            </p:extLst>
          </p:nvPr>
        </p:nvGraphicFramePr>
        <p:xfrm>
          <a:off x="1547664" y="3429000"/>
          <a:ext cx="5520676" cy="3255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357214"/>
            <a:ext cx="7239000" cy="114300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b="1" dirty="0" smtClean="0"/>
              <a:t>		Objetivo 6. Realizar promoção da saúde</a:t>
            </a:r>
          </a:p>
          <a:p>
            <a:r>
              <a:rPr lang="pt-BR" sz="2000" dirty="0" smtClean="0"/>
              <a:t>Meta 27: Orientar 100% das gestantes sobre os cuidados com o recém-nascido (teste do pezinho, decúbito dorsal para dormir).</a:t>
            </a:r>
          </a:p>
          <a:p>
            <a:r>
              <a:rPr lang="pt-BR" sz="2000" dirty="0" smtClean="0"/>
              <a:t>Indicador 27: Proporção de gestantes que receberam orientações sobre os cuidados com o recém-nascido.</a:t>
            </a:r>
          </a:p>
          <a:p>
            <a:endParaRPr lang="pt-BR" sz="20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="" xmlns:p14="http://schemas.microsoft.com/office/powerpoint/2010/main" val="1656622660"/>
              </p:ext>
            </p:extLst>
          </p:nvPr>
        </p:nvGraphicFramePr>
        <p:xfrm>
          <a:off x="1907704" y="3284984"/>
          <a:ext cx="5184576" cy="349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7239000" cy="1500198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7615262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b="1" dirty="0" smtClean="0"/>
              <a:t>		Objetivo 6. Realizar promoção da saúde</a:t>
            </a:r>
          </a:p>
          <a:p>
            <a:pPr>
              <a:buNone/>
            </a:pPr>
            <a:endParaRPr lang="pt-BR" sz="2000" dirty="0" smtClean="0"/>
          </a:p>
          <a:p>
            <a:r>
              <a:rPr lang="pt-BR" sz="2000" dirty="0" smtClean="0"/>
              <a:t>Meta 28: Orientar 100% das gestantes sobre anticoncepção após o parto.</a:t>
            </a:r>
          </a:p>
          <a:p>
            <a:r>
              <a:rPr lang="pt-BR" sz="2000" dirty="0" smtClean="0"/>
              <a:t>Indicador 28: Proporção de gestantes que receberam orientações quanto a anticoncepção após o parto.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="" xmlns:p14="http://schemas.microsoft.com/office/powerpoint/2010/main" val="1575518941"/>
              </p:ext>
            </p:extLst>
          </p:nvPr>
        </p:nvGraphicFramePr>
        <p:xfrm>
          <a:off x="1714480" y="3429000"/>
          <a:ext cx="5089768" cy="3171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357214"/>
            <a:ext cx="7239000" cy="114300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000108"/>
            <a:ext cx="7929618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b="1" dirty="0" smtClean="0"/>
              <a:t>		Objetivo 6. Realizar promoção da saúde</a:t>
            </a:r>
          </a:p>
          <a:p>
            <a:pPr>
              <a:buNone/>
            </a:pPr>
            <a:endParaRPr lang="pt-BR" sz="2000" dirty="0" smtClean="0"/>
          </a:p>
          <a:p>
            <a:r>
              <a:rPr lang="pt-BR" sz="2000" dirty="0" smtClean="0"/>
              <a:t>Meta 29: Orientar 100% das gestantes sobre os riscos do tabagismo e do uso de álcool e drogas na gestação.</a:t>
            </a:r>
          </a:p>
          <a:p>
            <a:r>
              <a:rPr lang="pt-BR" sz="2000" dirty="0" smtClean="0"/>
              <a:t>Indicador 29: Proporção de gestantes que receberam orientações quanto os riscos do tabagismo do álcool e drogas na gestação.</a:t>
            </a:r>
          </a:p>
          <a:p>
            <a:endParaRPr lang="pt-BR" sz="2000" dirty="0" smtClean="0"/>
          </a:p>
          <a:p>
            <a:endParaRPr lang="pt-BR" sz="20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="" xmlns:p14="http://schemas.microsoft.com/office/powerpoint/2010/main" val="177029894"/>
              </p:ext>
            </p:extLst>
          </p:nvPr>
        </p:nvGraphicFramePr>
        <p:xfrm>
          <a:off x="1643042" y="3284984"/>
          <a:ext cx="5377230" cy="3325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DISCUSSÃO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609416"/>
            <a:ext cx="7929618" cy="484632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    O presente trabalho foi muito relevante para a equipe, pois se tornou um diferencial da unidade.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     Para o serviço foi muito bom, assim com o trabalho organizado conseguimos oferecer um atendimento de qualidade.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     A comunidade quando bem informada, entende como funciona o serviço. </a:t>
            </a:r>
            <a:endParaRPr lang="pt-BR" sz="24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discussão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609416"/>
            <a:ext cx="7786742" cy="484632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O trabalho já está bem incorporado a rotina da unidade de saúde e vai continuar acontecendo. 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Vamos continuar realizando educação em saúde na recepção, nos grupos e na escola.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Conversamos com os gestores para que o projeto seja apresentado para as outras equipes de saúde do município, para que também adotem estas ações na rotina do pré-natal.</a:t>
            </a:r>
            <a:endParaRPr lang="pt-BR" sz="24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reflexão crítica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23040"/>
            <a:ext cx="7615262" cy="48463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Todas as minhas expectativas iniciais foram alcançadas.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Com o trabalho eu pude crescer pois foram revisadas várias ações programáticas (idoso, hipertensos e diabéticos, </a:t>
            </a:r>
            <a:r>
              <a:rPr lang="pt-BR" dirty="0" err="1" smtClean="0"/>
              <a:t>etc</a:t>
            </a:r>
            <a:r>
              <a:rPr lang="pt-BR" dirty="0" smtClean="0"/>
              <a:t>) e assim tive outras idéias para melhorar o nosso trabalho.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O que mais aprendi foi que para um trabalho de qualidade precisamos sempre trabalhar unidos com a equipe em harmonia e dedicação.</a:t>
            </a:r>
            <a:endParaRPr lang="pt-BR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"/>
            <a:ext cx="7239000" cy="114300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introdução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1" y="1571612"/>
            <a:ext cx="7786741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48463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sz="8000" dirty="0" smtClean="0"/>
          </a:p>
          <a:p>
            <a:pPr algn="ctr">
              <a:buNone/>
            </a:pPr>
            <a:endParaRPr lang="pt-BR" sz="8000" dirty="0" smtClean="0"/>
          </a:p>
          <a:p>
            <a:pPr algn="ctr">
              <a:buNone/>
            </a:pPr>
            <a:r>
              <a:rPr lang="pt-BR" sz="8000" dirty="0" smtClean="0"/>
              <a:t>Obrigado</a:t>
            </a:r>
            <a:endParaRPr lang="pt-BR" sz="8000" dirty="0"/>
          </a:p>
        </p:txBody>
      </p:sp>
      <p:pic>
        <p:nvPicPr>
          <p:cNvPr id="1026" name="Picture 2" descr="C:\Users\user\AppData\Local\Microsoft\Windows\Temporary Internet Files\Content.IE5\VCRZQ9QJ\MM900041090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609719"/>
            <a:ext cx="1000125" cy="962025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introdução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571612"/>
            <a:ext cx="7600358" cy="484632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/>
              <a:t>A população total da nossa área é de </a:t>
            </a:r>
            <a:r>
              <a:rPr lang="pt-BR" sz="2400" dirty="0" smtClean="0"/>
              <a:t>3307 usuários</a:t>
            </a:r>
            <a:r>
              <a:rPr lang="pt-BR" sz="2000" dirty="0" smtClean="0"/>
              <a:t>, sendo 70% urbano e 30% rural.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Equipe da ESF: 01 médica, 01 enfermeira, 01 auxiliar de enfermagem e 01 técnico de enfermagem, 01 higienizador, 01 </a:t>
            </a:r>
            <a:r>
              <a:rPr lang="pt-BR" sz="2000" dirty="0" err="1" smtClean="0"/>
              <a:t>odontóloga</a:t>
            </a:r>
            <a:r>
              <a:rPr lang="pt-BR" sz="2000" dirty="0" smtClean="0"/>
              <a:t> e 01 auxiliar de saúde bucal e 06 agentes comunitárias.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Nossa </a:t>
            </a:r>
            <a:r>
              <a:rPr lang="pt-BR" sz="2000" dirty="0"/>
              <a:t>unidade de saúde realizava o atendimento a gestante mas não era de forma humanizada, também não </a:t>
            </a:r>
            <a:r>
              <a:rPr lang="pt-BR" sz="2000" dirty="0" smtClean="0"/>
              <a:t>existia </a:t>
            </a:r>
            <a:r>
              <a:rPr lang="pt-BR" sz="2000" dirty="0"/>
              <a:t>grupos de gestantes.</a:t>
            </a:r>
          </a:p>
          <a:p>
            <a:pPr algn="just">
              <a:lnSpc>
                <a:spcPct val="150000"/>
              </a:lnSpc>
            </a:pPr>
            <a:endParaRPr lang="pt-BR" sz="2000" dirty="0" smtClean="0"/>
          </a:p>
          <a:p>
            <a:pPr algn="just">
              <a:lnSpc>
                <a:spcPct val="150000"/>
              </a:lnSpc>
            </a:pPr>
            <a:endParaRPr lang="pt-BR" sz="2000" dirty="0" smtClean="0"/>
          </a:p>
          <a:p>
            <a:pPr algn="just">
              <a:lnSpc>
                <a:spcPct val="150000"/>
              </a:lnSpc>
              <a:buNone/>
            </a:pPr>
            <a:endParaRPr lang="pt-BR" sz="2000" dirty="0" smtClean="0"/>
          </a:p>
          <a:p>
            <a:pPr algn="just">
              <a:lnSpc>
                <a:spcPct val="150000"/>
              </a:lnSpc>
            </a:pPr>
            <a:endParaRPr lang="pt-BR" sz="2000" dirty="0" smtClean="0"/>
          </a:p>
          <a:p>
            <a:pPr algn="just">
              <a:lnSpc>
                <a:spcPct val="150000"/>
              </a:lnSpc>
            </a:pPr>
            <a:endParaRPr lang="pt-BR" sz="2000" dirty="0" smtClean="0"/>
          </a:p>
          <a:p>
            <a:pPr algn="just">
              <a:lnSpc>
                <a:spcPct val="150000"/>
              </a:lnSpc>
            </a:pPr>
            <a:endParaRPr lang="pt-BR" sz="20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objetivo geral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 	</a:t>
            </a:r>
            <a:r>
              <a:rPr lang="pt-BR" sz="2400" dirty="0" smtClean="0"/>
              <a:t>Melhoria </a:t>
            </a:r>
            <a:r>
              <a:rPr lang="pt-BR" sz="2400" dirty="0" smtClean="0"/>
              <a:t>da atenção ao Pré-natal e Puerpério na unidade de saúde Jaqueline.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7239000" cy="114300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metodologia</a:t>
            </a:r>
            <a:endParaRPr lang="pt-BR" dirty="0"/>
          </a:p>
        </p:txBody>
      </p:sp>
      <p:pic>
        <p:nvPicPr>
          <p:cNvPr id="5" name="Picture 2" descr="C:\Users\user\Documents\pós ead\fotos pos ead 7 5\HPIM8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3524362" cy="2643272"/>
          </a:xfrm>
          <a:prstGeom prst="rect">
            <a:avLst/>
          </a:prstGeom>
          <a:noFill/>
        </p:spPr>
      </p:pic>
      <p:pic>
        <p:nvPicPr>
          <p:cNvPr id="7" name="Picture 4" descr="C:\Users\user\Documents\pós ead\fotos pos ead 7 5\HPIM876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9396" y="908720"/>
            <a:ext cx="3524972" cy="2643272"/>
          </a:xfrm>
          <a:prstGeom prst="rect">
            <a:avLst/>
          </a:prstGeom>
          <a:noFill/>
        </p:spPr>
      </p:pic>
      <p:pic>
        <p:nvPicPr>
          <p:cNvPr id="8" name="Picture 5" descr="C:\Users\user\Documents\pós ead\fotos pos ead 7 5\pos ead\HPIM872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717032"/>
            <a:ext cx="3559062" cy="2808810"/>
          </a:xfrm>
          <a:prstGeom prst="rect">
            <a:avLst/>
          </a:prstGeom>
          <a:noFill/>
        </p:spPr>
      </p:pic>
      <p:pic>
        <p:nvPicPr>
          <p:cNvPr id="9" name="Picture 6" descr="C:\Users\user\Documents\fotos\VIVI\dia D\HPIM590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3711203"/>
            <a:ext cx="3524362" cy="2814141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"/>
            <a:ext cx="7239000" cy="114300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metodologia</a:t>
            </a:r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idx="1"/>
          </p:nvPr>
        </p:nvSpPr>
        <p:spPr>
          <a:xfrm>
            <a:off x="179512" y="1268760"/>
            <a:ext cx="7992888" cy="516063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    Verificar o cadastro das gestantes, acolhimento humanizado;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    Atendimento a gestante na sexta-feira pela manhã;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    Consulta médica e de enfermagem;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    Exame citopatológico, de mamas e laboratorial;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    Prescrição do ácido fólico e sulfato ferroso; 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    Vacinação;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    Protocolo do município e do Ministério da Saúde, ficha de cadastro e acompanhamento;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    Atendimento odontológico.</a:t>
            </a:r>
          </a:p>
          <a:p>
            <a:pPr algn="just">
              <a:lnSpc>
                <a:spcPct val="150000"/>
              </a:lnSpc>
            </a:pPr>
            <a:endParaRPr lang="pt-BR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7239000" cy="114300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RESULTADOS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="" xmlns:p14="http://schemas.microsoft.com/office/powerpoint/2010/main" val="1050508511"/>
              </p:ext>
            </p:extLst>
          </p:nvPr>
        </p:nvGraphicFramePr>
        <p:xfrm>
          <a:off x="1187624" y="3068960"/>
          <a:ext cx="583264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858372"/>
            <a:ext cx="8003232" cy="307468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000" b="1" dirty="0" smtClean="0"/>
              <a:t>	</a:t>
            </a:r>
            <a:r>
              <a:rPr lang="pt-BR" sz="2400" b="1" dirty="0" smtClean="0"/>
              <a:t>Objetivo 1. Ampliar a cobertura do pré-natal</a:t>
            </a:r>
            <a:r>
              <a:rPr lang="pt-BR" sz="2000" dirty="0" smtClean="0"/>
              <a:t> 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Meta 01: Ampliar em 100% a cobertura das gestantes da área com pré-natal na Unidade Básica de Saúde (UBS).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Indicador 1: Cobertura do programa de pré-natal nas UBS.</a:t>
            </a:r>
          </a:p>
          <a:p>
            <a:pPr>
              <a:lnSpc>
                <a:spcPct val="150000"/>
              </a:lnSpc>
            </a:pPr>
            <a:endParaRPr lang="pt-BR" sz="2000" dirty="0" smtClean="0"/>
          </a:p>
          <a:p>
            <a:pPr>
              <a:lnSpc>
                <a:spcPct val="150000"/>
              </a:lnSpc>
            </a:pPr>
            <a:endParaRPr lang="pt-BR" sz="2000" dirty="0" smtClean="0"/>
          </a:p>
          <a:p>
            <a:pPr>
              <a:lnSpc>
                <a:spcPct val="150000"/>
              </a:lnSpc>
              <a:buNone/>
            </a:pPr>
            <a:endParaRPr lang="pt-BR" sz="2000" dirty="0" smtClean="0"/>
          </a:p>
          <a:p>
            <a:pPr>
              <a:lnSpc>
                <a:spcPct val="150000"/>
              </a:lnSpc>
            </a:pPr>
            <a:endParaRPr lang="pt-BR" sz="2000" dirty="0" smtClean="0"/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RESULTADOS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7239000" cy="252028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000" b="1" dirty="0" smtClean="0"/>
              <a:t>	</a:t>
            </a:r>
            <a:r>
              <a:rPr lang="pt-BR" sz="2400" b="1" dirty="0" smtClean="0"/>
              <a:t>Objetivo 2. Melhorar a adesão ao pré-natal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 Meta 4: Recuperar 95% das gestantes faltosas às consultas de pré-natal.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Indicador 4: Proporção de captação de gestantes faltosas às consultas de pré-natal.</a:t>
            </a:r>
          </a:p>
          <a:p>
            <a:pPr marL="0" indent="0">
              <a:lnSpc>
                <a:spcPct val="150000"/>
              </a:lnSpc>
              <a:buNone/>
            </a:pPr>
            <a:endParaRPr lang="pt-BR" sz="2000" dirty="0" smtClean="0"/>
          </a:p>
          <a:p>
            <a:pPr>
              <a:lnSpc>
                <a:spcPct val="150000"/>
              </a:lnSpc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  </a:t>
            </a:r>
          </a:p>
          <a:p>
            <a:pPr>
              <a:lnSpc>
                <a:spcPct val="150000"/>
              </a:lnSpc>
              <a:buNone/>
            </a:pPr>
            <a:endParaRPr lang="pt-BR" sz="20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51520" y="4626768"/>
            <a:ext cx="2203450" cy="1106488"/>
            <a:chOff x="749" y="1874"/>
            <a:chExt cx="1388" cy="697"/>
          </a:xfrm>
          <a:solidFill>
            <a:schemeClr val="accent2">
              <a:lumMod val="75000"/>
            </a:schemeClr>
          </a:solidFill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" y="1874"/>
              <a:ext cx="1388" cy="697"/>
            </a:xfrm>
            <a:prstGeom prst="rect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xtLst/>
          </p:spPr>
        </p:pic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785" y="1922"/>
              <a:ext cx="1299" cy="548"/>
            </a:xfrm>
            <a:prstGeom prst="rect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 lIns="90000" tIns="46800" rIns="90000" bIns="46800"/>
            <a:lstStyle>
              <a:lvl1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1pPr>
              <a:lvl2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2pPr>
              <a:lvl3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3pPr>
              <a:lvl4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4pPr>
              <a:lvl5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algn="ctr" eaLnBrk="1">
                <a:buClrTx/>
                <a:buFontTx/>
                <a:buNone/>
              </a:pPr>
              <a:r>
                <a:rPr lang="pt-BR" b="1" dirty="0" smtClean="0">
                  <a:solidFill>
                    <a:srgbClr val="000000"/>
                  </a:solidFill>
                </a:rPr>
                <a:t>5</a:t>
              </a:r>
              <a:r>
                <a:rPr lang="pt-BR" dirty="0" smtClean="0">
                  <a:solidFill>
                    <a:srgbClr val="000000"/>
                  </a:solidFill>
                </a:rPr>
                <a:t> </a:t>
              </a:r>
              <a:endParaRPr lang="pt-BR" dirty="0">
                <a:solidFill>
                  <a:srgbClr val="000000"/>
                </a:solidFill>
              </a:endParaRPr>
            </a:p>
            <a:p>
              <a:pPr algn="ctr" eaLnBrk="1">
                <a:buClrTx/>
                <a:buFontTx/>
                <a:buNone/>
              </a:pPr>
              <a:r>
                <a:rPr lang="pt-BR" dirty="0" smtClean="0">
                  <a:solidFill>
                    <a:srgbClr val="000000"/>
                  </a:solidFill>
                </a:rPr>
                <a:t>gestantes </a:t>
              </a:r>
              <a:r>
                <a:rPr lang="pt-BR" dirty="0">
                  <a:solidFill>
                    <a:srgbClr val="000000"/>
                  </a:solidFill>
                </a:rPr>
                <a:t>faltaram às consultas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464495" y="4876006"/>
            <a:ext cx="1081087" cy="595312"/>
            <a:chOff x="2143" y="2031"/>
            <a:chExt cx="681" cy="375"/>
          </a:xfrm>
        </p:grpSpPr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3" y="2031"/>
              <a:ext cx="681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177" y="2128"/>
              <a:ext cx="53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653532" y="4614068"/>
            <a:ext cx="2306638" cy="1106488"/>
            <a:chOff x="2892" y="1866"/>
            <a:chExt cx="1453" cy="697"/>
          </a:xfrm>
          <a:solidFill>
            <a:schemeClr val="accent2">
              <a:lumMod val="75000"/>
            </a:schemeClr>
          </a:solidFill>
        </p:grpSpPr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" y="1866"/>
              <a:ext cx="1453" cy="697"/>
            </a:xfrm>
            <a:prstGeom prst="rect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xtLst/>
          </p:spPr>
        </p:pic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2948" y="1916"/>
              <a:ext cx="1300" cy="548"/>
            </a:xfrm>
            <a:prstGeom prst="rect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 lIns="90000" tIns="46800" rIns="90000" bIns="46800"/>
            <a:lstStyle>
              <a:lvl1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1pPr>
              <a:lvl2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2pPr>
              <a:lvl3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3pPr>
              <a:lvl4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4pPr>
              <a:lvl5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algn="ctr" eaLnBrk="1">
                <a:buClrTx/>
                <a:buFontTx/>
                <a:buNone/>
              </a:pPr>
              <a:r>
                <a:rPr lang="pt-BR" b="1" dirty="0" smtClean="0">
                  <a:solidFill>
                    <a:srgbClr val="000000"/>
                  </a:solidFill>
                </a:rPr>
                <a:t>5</a:t>
              </a:r>
              <a:r>
                <a:rPr lang="pt-BR" dirty="0" smtClean="0">
                  <a:solidFill>
                    <a:srgbClr val="000000"/>
                  </a:solidFill>
                </a:rPr>
                <a:t> </a:t>
              </a:r>
              <a:endParaRPr lang="pt-BR" dirty="0">
                <a:solidFill>
                  <a:srgbClr val="000000"/>
                </a:solidFill>
              </a:endParaRPr>
            </a:p>
            <a:p>
              <a:pPr algn="ctr" eaLnBrk="1">
                <a:buClrTx/>
                <a:buFontTx/>
                <a:buNone/>
              </a:pPr>
              <a:r>
                <a:rPr lang="pt-BR" dirty="0">
                  <a:solidFill>
                    <a:srgbClr val="000000"/>
                  </a:solidFill>
                </a:rPr>
                <a:t>Receberam busca ativa</a:t>
              </a:r>
            </a:p>
          </p:txBody>
        </p:sp>
      </p:grpSp>
      <p:grpSp>
        <p:nvGrpSpPr>
          <p:cNvPr id="13" name="Group 15"/>
          <p:cNvGrpSpPr>
            <a:grpSpLocks/>
          </p:cNvGrpSpPr>
          <p:nvPr/>
        </p:nvGrpSpPr>
        <p:grpSpPr bwMode="auto">
          <a:xfrm>
            <a:off x="7096820" y="4614068"/>
            <a:ext cx="1739900" cy="1106488"/>
            <a:chOff x="5061" y="1866"/>
            <a:chExt cx="1096" cy="697"/>
          </a:xfrm>
          <a:solidFill>
            <a:schemeClr val="accent2">
              <a:lumMod val="75000"/>
            </a:schemeClr>
          </a:solidFill>
        </p:grpSpPr>
        <p:pic>
          <p:nvPicPr>
            <p:cNvPr id="14" name="Picture 1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1" y="1866"/>
              <a:ext cx="1096" cy="697"/>
            </a:xfrm>
            <a:prstGeom prst="rect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xtLst/>
          </p:spPr>
        </p:pic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5094" y="1916"/>
              <a:ext cx="1027" cy="548"/>
            </a:xfrm>
            <a:prstGeom prst="rect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 lIns="90000" tIns="46800" rIns="90000" bIns="46800"/>
            <a:lstStyle>
              <a:lvl1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1pPr>
              <a:lvl2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2pPr>
              <a:lvl3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3pPr>
              <a:lvl4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4pPr>
              <a:lvl5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algn="ctr" eaLnBrk="1">
                <a:buClrTx/>
                <a:buFontTx/>
                <a:buNone/>
              </a:pPr>
              <a:r>
                <a:rPr lang="pt-BR" b="1" dirty="0" smtClean="0">
                  <a:solidFill>
                    <a:srgbClr val="000000"/>
                  </a:solidFill>
                </a:rPr>
                <a:t>100%</a:t>
              </a:r>
              <a:r>
                <a:rPr lang="pt-BR" dirty="0" smtClean="0">
                  <a:solidFill>
                    <a:srgbClr val="000000"/>
                  </a:solidFill>
                </a:rPr>
                <a:t> </a:t>
              </a:r>
              <a:endParaRPr lang="pt-BR" dirty="0">
                <a:solidFill>
                  <a:srgbClr val="000000"/>
                </a:solidFill>
              </a:endParaRPr>
            </a:p>
            <a:p>
              <a:pPr algn="ctr" eaLnBrk="1">
                <a:buClrTx/>
                <a:buFontTx/>
                <a:buNone/>
              </a:pPr>
              <a:r>
                <a:rPr lang="pt-BR" dirty="0">
                  <a:solidFill>
                    <a:srgbClr val="000000"/>
                  </a:solidFill>
                </a:rPr>
                <a:t>Busca às faltosas</a:t>
              </a:r>
            </a:p>
          </p:txBody>
        </p:sp>
      </p:grp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6011193" y="4869160"/>
            <a:ext cx="1081087" cy="595312"/>
            <a:chOff x="2143" y="2031"/>
            <a:chExt cx="681" cy="375"/>
          </a:xfrm>
        </p:grpSpPr>
        <p:pic>
          <p:nvPicPr>
            <p:cNvPr id="17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3" y="2031"/>
              <a:ext cx="681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2177" y="2128"/>
              <a:ext cx="53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764</TotalTime>
  <Words>605</Words>
  <Application>Microsoft Office PowerPoint</Application>
  <PresentationFormat>Apresentação na tela (4:3)</PresentationFormat>
  <Paragraphs>178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Opulento</vt:lpstr>
      <vt:lpstr>Melhoria na Atenção ao Pré-Natal e Puerpério na Unidade de Saúde Jaqueline - Município de Içara/SC </vt:lpstr>
      <vt:lpstr>introdução</vt:lpstr>
      <vt:lpstr>introdução</vt:lpstr>
      <vt:lpstr>introdução</vt:lpstr>
      <vt:lpstr>objetivo geral</vt:lpstr>
      <vt:lpstr>metodologia</vt:lpstr>
      <vt:lpstr>metodologia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discussão</vt:lpstr>
      <vt:lpstr>reflexão crítica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na Atenção ao Pré-Natal e Puerpério na Unidade de Saúde Jaqueline - Município de Içara/SC</dc:title>
  <dc:creator>user</dc:creator>
  <cp:lastModifiedBy>user</cp:lastModifiedBy>
  <cp:revision>121</cp:revision>
  <dcterms:created xsi:type="dcterms:W3CDTF">2013-08-19T22:03:41Z</dcterms:created>
  <dcterms:modified xsi:type="dcterms:W3CDTF">2013-09-11T22:51:34Z</dcterms:modified>
</cp:coreProperties>
</file>