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78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822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sung\Downloads\planilha%20semana%2016%20voldimar%20com%20t&#237;tulo%20para%20apresenta&#231;&#227;o%20(2)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sung\Downloads\planilha%20semana%2016%20voldimar%20com%20t&#237;tulo%20para%20apresenta&#231;&#227;o%20(2)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sung\Downloads\planilha%20semana%2016%20voldimar%20com%20t&#237;tulo%20para%20apresenta&#231;&#227;o%20(2)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sung\Downloads\planilha%20semana%2016%20voldimar%20com%20t&#237;tulo%20para%20apresenta&#231;&#227;o%20(2)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sung\Downloads\planilha%20semana%2016%20voldimar%20com%20t&#237;tulo%20para%20apresenta&#231;&#227;o%20(2)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sung\Downloads\planilha%20semana%2016%20voldimar%20com%20t&#237;tulo%20para%20apresenta&#231;&#227;o%20(2)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sung\Downloads\planilha%20semana%2016%20voldimar%20com%20t&#237;tulo%20para%20apresenta&#231;&#227;o%20(2)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sung\Downloads\planilha%20semana%2016%20voldimar%20com%20t&#237;tulo%20para%20apresenta&#231;&#227;o%20(2)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sung\Downloads\planilha%20semana%2016%20voldimar%20com%20t&#237;tulo%20para%20apresenta&#231;&#227;o%20(2)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sung\Downloads\planilha%20semana%2016%20voldimar%20com%20t&#237;tulo%20para%20apresenta&#231;&#227;o%20(2)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sung\Downloads\planilha%20semana%2016%20voldimar%20com%20t&#237;tulo%20para%20apresenta&#231;&#227;o%20(2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sung\Downloads\planilha%20semana%2016%20voldimar%20com%20t&#237;tulo%20para%20apresenta&#231;&#227;o%20(2)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sung\Downloads\planilha%20semana%2016%20voldimar%20com%20t&#237;tulo%20para%20apresenta&#231;&#227;o%20(2)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sung\Downloads\planilha%20semana%2016%20voldimar%20com%20t&#237;tulo%20para%20apresenta&#231;&#227;o%20(2)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sung\Downloads\planilha%20semana%2016%20voldimar%20com%20t&#237;tulo%20para%20apresenta&#231;&#227;o%20(2)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sung\Downloads\planilha%20semana%2016%20voldimar%20com%20t&#237;tulo%20para%20apresenta&#231;&#227;o%20(2)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sung\Downloads\planilha%20semana%2016%20voldimar%20com%20t&#237;tulo%20para%20apresenta&#231;&#227;o%20(2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sung\Downloads\planilha%20semana%2016%20voldimar%20com%20t&#237;tulo%20para%20apresenta&#231;&#227;o%20(2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sung\Downloads\planilha%20semana%2016%20voldimar%20com%20t&#237;tulo%20para%20apresenta&#231;&#227;o%20(2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sung\Downloads\planilha%20semana%2016%20voldimar%20com%20t&#237;tulo%20para%20apresenta&#231;&#227;o%20(2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sung\Downloads\planilha%20semana%2016%20voldimar%20com%20t&#237;tulo%20para%20apresenta&#231;&#227;o%20(2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sung\Downloads\planilha%20semana%2016%20voldimar%20com%20t&#237;tulo%20para%20apresenta&#231;&#227;o%20(2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sung\Downloads\planilha%20semana%2016%20voldimar%20com%20t&#237;tulo%20para%20apresenta&#231;&#227;o%20(2)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sung\Downloads\planilha%20semana%2016%20voldimar%20com%20t&#237;tulo%20para%20apresenta&#231;&#227;o%20(2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 algn="ctr" rtl="0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800" dirty="0"/>
              <a:t>Cobertura do programa de atenção ao  hipertenso na unidade de saúde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332552048332986"/>
          <c:y val="0.28613353325121177"/>
          <c:w val="0.85189529190916902"/>
          <c:h val="0.5979457169224046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0.20153340635268346</c:v>
                </c:pt>
                <c:pt idx="1">
                  <c:v>0.32858707557502742</c:v>
                </c:pt>
                <c:pt idx="2">
                  <c:v>0.45564074479737127</c:v>
                </c:pt>
                <c:pt idx="3">
                  <c:v>0.53888280394304489</c:v>
                </c:pt>
              </c:numCache>
            </c:numRef>
          </c:val>
        </c:ser>
        <c:axId val="40100608"/>
        <c:axId val="40102144"/>
      </c:barChart>
      <c:catAx>
        <c:axId val="401006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102144"/>
        <c:crosses val="autoZero"/>
        <c:auto val="1"/>
        <c:lblAlgn val="ctr"/>
        <c:lblOffset val="100"/>
      </c:catAx>
      <c:valAx>
        <c:axId val="4010214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100608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 algn="ctr" rtl="0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400" dirty="0"/>
              <a:t>Proporção de diabéticos com avaliação da necessidade de atendimento odontológico</a:t>
            </a:r>
          </a:p>
        </c:rich>
      </c:tx>
      <c:layout>
        <c:manualLayout>
          <c:xMode val="edge"/>
          <c:yMode val="edge"/>
          <c:x val="0.17873845630407312"/>
          <c:y val="2.244826128715591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623257866570907"/>
          <c:y val="0.28413335327302175"/>
          <c:w val="0.84769622026887848"/>
          <c:h val="0.5977870549380455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Indicadores!$S$27</c:f>
              <c:strCache>
                <c:ptCount val="1"/>
                <c:pt idx="0">
                  <c:v>Proporção de diabéticos com avaliação da necessidade de atendimento odontológico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Indicadores!$T$26:$W$26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Indicadores!$T$27:$W$27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48953984"/>
        <c:axId val="48824704"/>
      </c:barChart>
      <c:catAx>
        <c:axId val="489539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824704"/>
        <c:crosses val="autoZero"/>
        <c:auto val="1"/>
        <c:lblAlgn val="ctr"/>
        <c:lblOffset val="100"/>
      </c:catAx>
      <c:valAx>
        <c:axId val="4882470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95398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tx>
        <c:rich>
          <a:bodyPr/>
          <a:lstStyle/>
          <a:p>
            <a:pPr algn="ctr" rtl="0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400" dirty="0"/>
              <a:t>Proporção de hipertensos faltosos às consultas com busca ativa</a:t>
            </a:r>
            <a:r>
              <a:rPr lang="pt-BR" dirty="0"/>
              <a:t> </a:t>
            </a:r>
          </a:p>
        </c:rich>
      </c:tx>
      <c:layout>
        <c:manualLayout>
          <c:xMode val="edge"/>
          <c:yMode val="edge"/>
          <c:x val="0.26493827160493832"/>
          <c:y val="3.928445725252283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284057412049918"/>
          <c:y val="0.30042918454935646"/>
          <c:w val="0.85019536018376141"/>
          <c:h val="0.5665236051502144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hipertensos faltosos às consultas com busca ativa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Indicadores!$D$31:$G$31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Indicadores!$D$32:$G$32</c:f>
              <c:numCache>
                <c:formatCode>0.0%</c:formatCode>
                <c:ptCount val="4"/>
                <c:pt idx="0">
                  <c:v>0</c:v>
                </c:pt>
                <c:pt idx="1">
                  <c:v>0.7092198581560285</c:v>
                </c:pt>
                <c:pt idx="2">
                  <c:v>0.84705882352941186</c:v>
                </c:pt>
                <c:pt idx="3">
                  <c:v>0.97368421052631593</c:v>
                </c:pt>
              </c:numCache>
            </c:numRef>
          </c:val>
        </c:ser>
        <c:axId val="48861568"/>
        <c:axId val="48863104"/>
      </c:barChart>
      <c:catAx>
        <c:axId val="488615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863104"/>
        <c:crosses val="autoZero"/>
        <c:auto val="1"/>
        <c:lblAlgn val="ctr"/>
        <c:lblOffset val="100"/>
      </c:catAx>
      <c:valAx>
        <c:axId val="4886310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86156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 algn="ctr" rtl="0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400" dirty="0"/>
              <a:t>Proporção de diabéticos faltosos às consultas com busca ativa 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94331983805668"/>
          <c:y val="0.31168962936971323"/>
          <c:w val="0.84412955465587125"/>
          <c:h val="0.5541148966572674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Indicadores!$S$32</c:f>
              <c:strCache>
                <c:ptCount val="1"/>
                <c:pt idx="0">
                  <c:v>Proporção de diabéticos faltosos às consultas com busca ativa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Indicadores!$T$31:$W$31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Indicadores!$T$32:$W$32</c:f>
              <c:numCache>
                <c:formatCode>0.0%</c:formatCode>
                <c:ptCount val="4"/>
                <c:pt idx="0">
                  <c:v>0</c:v>
                </c:pt>
                <c:pt idx="1">
                  <c:v>0.64583333333333359</c:v>
                </c:pt>
                <c:pt idx="2">
                  <c:v>0.79746835443037978</c:v>
                </c:pt>
                <c:pt idx="3">
                  <c:v>1</c:v>
                </c:pt>
              </c:numCache>
            </c:numRef>
          </c:val>
        </c:ser>
        <c:axId val="48887296"/>
        <c:axId val="48888832"/>
      </c:barChart>
      <c:catAx>
        <c:axId val="488872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888832"/>
        <c:crosses val="autoZero"/>
        <c:auto val="1"/>
        <c:lblAlgn val="ctr"/>
        <c:lblOffset val="100"/>
      </c:catAx>
      <c:valAx>
        <c:axId val="4888883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88729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tx>
        <c:rich>
          <a:bodyPr/>
          <a:lstStyle/>
          <a:p>
            <a:pPr algn="ctr" rtl="0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400" dirty="0"/>
              <a:t>Proporção de hipertensos com registro adequado na ficha de acompanhamento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368091126055989"/>
          <c:y val="0.30314658953763113"/>
          <c:w val="0.84868680303142074"/>
          <c:h val="0.5755947902613245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hipertensos com registro adequado na ficha de acompanhamento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Indicadores!$D$36:$G$36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Indicadores!$D$37:$G$37</c:f>
              <c:numCache>
                <c:formatCode>0.0%</c:formatCode>
                <c:ptCount val="4"/>
                <c:pt idx="0">
                  <c:v>0.91304347826086962</c:v>
                </c:pt>
                <c:pt idx="1">
                  <c:v>0.96666666666666667</c:v>
                </c:pt>
                <c:pt idx="2">
                  <c:v>0.97115384615384626</c:v>
                </c:pt>
                <c:pt idx="3">
                  <c:v>0.99796747967479671</c:v>
                </c:pt>
              </c:numCache>
            </c:numRef>
          </c:val>
        </c:ser>
        <c:axId val="48987136"/>
        <c:axId val="49091328"/>
      </c:barChart>
      <c:catAx>
        <c:axId val="489871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091328"/>
        <c:crosses val="autoZero"/>
        <c:auto val="1"/>
        <c:lblAlgn val="ctr"/>
        <c:lblOffset val="100"/>
      </c:catAx>
      <c:valAx>
        <c:axId val="4909132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98713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 algn="ctr" rtl="0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400" dirty="0"/>
              <a:t>Proporção de diabéticos com registro adequado na ficha de acompanhamento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94331983805668"/>
          <c:y val="0.30952500900998686"/>
          <c:w val="0.84412955465587125"/>
          <c:h val="0.5634942471720267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Indicadores!$S$37</c:f>
              <c:strCache>
                <c:ptCount val="1"/>
                <c:pt idx="0">
                  <c:v>Proporção de diabéticos com registro adequado na ficha de acompanhamento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Indicadores!$T$36:$W$36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Indicadores!$T$37:$W$37</c:f>
              <c:numCache>
                <c:formatCode>0.0%</c:formatCode>
                <c:ptCount val="4"/>
                <c:pt idx="0">
                  <c:v>0.96226415094339623</c:v>
                </c:pt>
                <c:pt idx="1">
                  <c:v>0.97826086956521741</c:v>
                </c:pt>
                <c:pt idx="2">
                  <c:v>0.98387096774193539</c:v>
                </c:pt>
                <c:pt idx="3">
                  <c:v>1</c:v>
                </c:pt>
              </c:numCache>
            </c:numRef>
          </c:val>
        </c:ser>
        <c:axId val="49124096"/>
        <c:axId val="49125632"/>
      </c:barChart>
      <c:catAx>
        <c:axId val="491240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125632"/>
        <c:crosses val="autoZero"/>
        <c:auto val="1"/>
        <c:lblAlgn val="ctr"/>
        <c:lblOffset val="100"/>
      </c:catAx>
      <c:valAx>
        <c:axId val="4912563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12409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 algn="ctr" rtl="0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400" dirty="0"/>
              <a:t>Proporção de hipertensos com estratificação de risco cardiovascular por  exame clínico em dia</a:t>
            </a:r>
          </a:p>
        </c:rich>
      </c:tx>
      <c:layout>
        <c:manualLayout>
          <c:xMode val="edge"/>
          <c:yMode val="edge"/>
          <c:x val="0.12130650335374744"/>
          <c:y val="3.775794521286016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512505241233652"/>
          <c:y val="0.28613353325121177"/>
          <c:w val="0.84954349021517295"/>
          <c:h val="0.5979457169224043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Indicadores!$D$43:$G$43</c:f>
              <c:numCache>
                <c:formatCode>0.0%</c:formatCode>
                <c:ptCount val="4"/>
                <c:pt idx="0">
                  <c:v>0.91304347826086962</c:v>
                </c:pt>
                <c:pt idx="1">
                  <c:v>0.96666666666666667</c:v>
                </c:pt>
                <c:pt idx="2">
                  <c:v>0.97596153846153855</c:v>
                </c:pt>
                <c:pt idx="3">
                  <c:v>1</c:v>
                </c:pt>
              </c:numCache>
            </c:numRef>
          </c:val>
        </c:ser>
        <c:axId val="49162496"/>
        <c:axId val="49176576"/>
      </c:barChart>
      <c:catAx>
        <c:axId val="491624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176576"/>
        <c:crosses val="autoZero"/>
        <c:auto val="1"/>
        <c:lblAlgn val="ctr"/>
        <c:lblOffset val="100"/>
      </c:catAx>
      <c:valAx>
        <c:axId val="4917657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16249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 algn="ctr" rtl="0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400" dirty="0"/>
              <a:t>Proporção de diabéticos com estratificação de risco cardiovascular por  exame clínico em dia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899959954141152"/>
          <c:y val="0.29039464326738224"/>
          <c:w val="0.84509885098053295"/>
          <c:h val="0.5919583112758173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Indicadores!$S$43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Indicadores!$T$42:$W$42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Indicadores!$T$43:$W$43</c:f>
              <c:numCache>
                <c:formatCode>0.0%</c:formatCode>
                <c:ptCount val="4"/>
                <c:pt idx="0">
                  <c:v>0.96226415094339623</c:v>
                </c:pt>
                <c:pt idx="1">
                  <c:v>0.97826086956521741</c:v>
                </c:pt>
                <c:pt idx="2">
                  <c:v>0.98387096774193539</c:v>
                </c:pt>
                <c:pt idx="3">
                  <c:v>1</c:v>
                </c:pt>
              </c:numCache>
            </c:numRef>
          </c:val>
        </c:ser>
        <c:axId val="49201152"/>
        <c:axId val="49202688"/>
      </c:barChart>
      <c:catAx>
        <c:axId val="492011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202688"/>
        <c:crosses val="autoZero"/>
        <c:auto val="1"/>
        <c:lblAlgn val="ctr"/>
        <c:lblOffset val="100"/>
      </c:catAx>
      <c:valAx>
        <c:axId val="4920268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20115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 algn="ctr" rtl="0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400" dirty="0"/>
              <a:t>Proporção de hipertensos com orientação nutricional sobre alimentação saudável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512505241233652"/>
          <c:y val="0.28613353325121177"/>
          <c:w val="0.84954349021517295"/>
          <c:h val="0.5979457169224043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hipertensos com orientação nutricional sobre alimentação saudável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Indicadores!$D$48:$G$48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Indicadores!$D$49:$G$49</c:f>
              <c:numCache>
                <c:formatCode>0.0%</c:formatCode>
                <c:ptCount val="4"/>
                <c:pt idx="0">
                  <c:v>0.91847826086956519</c:v>
                </c:pt>
                <c:pt idx="1">
                  <c:v>0.97333333333333349</c:v>
                </c:pt>
                <c:pt idx="2">
                  <c:v>0.99759615384615363</c:v>
                </c:pt>
                <c:pt idx="3">
                  <c:v>1</c:v>
                </c:pt>
              </c:numCache>
            </c:numRef>
          </c:val>
        </c:ser>
        <c:axId val="49071616"/>
        <c:axId val="49073152"/>
      </c:barChart>
      <c:catAx>
        <c:axId val="490716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073152"/>
        <c:crosses val="autoZero"/>
        <c:auto val="1"/>
        <c:lblAlgn val="ctr"/>
        <c:lblOffset val="100"/>
      </c:catAx>
      <c:valAx>
        <c:axId val="4907315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07161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 algn="ctr" rtl="0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400" dirty="0"/>
              <a:t>Proporção de diabéticos com orientação nutricional sobre alimentação saudável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895173000382951"/>
          <c:y val="0.28467204014605696"/>
          <c:w val="0.84475889612889166"/>
          <c:h val="0.598541212614787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Indicadores!$S$49</c:f>
              <c:strCache>
                <c:ptCount val="1"/>
                <c:pt idx="0">
                  <c:v>Proporção de diabéticos com orientação nutricional sobre alimentação saudável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Indicadores!$T$48:$W$48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Indicadores!$T$49:$W$49</c:f>
              <c:numCache>
                <c:formatCode>0.0%</c:formatCode>
                <c:ptCount val="4"/>
                <c:pt idx="0">
                  <c:v>0.92452830188679247</c:v>
                </c:pt>
                <c:pt idx="1">
                  <c:v>0.95652173913043481</c:v>
                </c:pt>
                <c:pt idx="2">
                  <c:v>0.99193548387096753</c:v>
                </c:pt>
                <c:pt idx="3">
                  <c:v>1</c:v>
                </c:pt>
              </c:numCache>
            </c:numRef>
          </c:val>
        </c:ser>
        <c:axId val="49081344"/>
        <c:axId val="49251072"/>
      </c:barChart>
      <c:catAx>
        <c:axId val="490813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251072"/>
        <c:crosses val="autoZero"/>
        <c:auto val="1"/>
        <c:lblAlgn val="ctr"/>
        <c:lblOffset val="100"/>
      </c:catAx>
      <c:valAx>
        <c:axId val="4925107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08134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400" dirty="0"/>
              <a:t>Proporção de hipertensos com orientação sobre a prática de  atividade física regular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448415504897354"/>
          <c:y val="0.31021953092839533"/>
          <c:w val="0.85317625630940086"/>
          <c:h val="0.5948915710744523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Indicadores!$C$54</c:f>
              <c:strCache>
                <c:ptCount val="1"/>
                <c:pt idx="0">
                  <c:v>Proporção de hipertensos com orientação sobre a prática de atividade física regular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Indicadores!$D$53:$G$53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Indicadores!$D$54:$G$54</c:f>
              <c:numCache>
                <c:formatCode>0.0%</c:formatCode>
                <c:ptCount val="4"/>
                <c:pt idx="0">
                  <c:v>0.91847826086956519</c:v>
                </c:pt>
                <c:pt idx="1">
                  <c:v>0.97333333333333349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47448832"/>
        <c:axId val="47450368"/>
      </c:barChart>
      <c:catAx>
        <c:axId val="474488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450368"/>
        <c:crosses val="autoZero"/>
        <c:auto val="1"/>
        <c:lblAlgn val="ctr"/>
        <c:lblOffset val="100"/>
      </c:catAx>
      <c:valAx>
        <c:axId val="4745036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44883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 algn="ctr" rtl="0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800" dirty="0"/>
              <a:t>Cobertura do programa de atenção ao  diabético na unidade de saúde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9384866393275"/>
          <c:y val="0.27877056255525745"/>
          <c:w val="0.84378795399992701"/>
          <c:h val="0.607576867107611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0.23555555555555555</c:v>
                </c:pt>
                <c:pt idx="1">
                  <c:v>0.40888888888888902</c:v>
                </c:pt>
                <c:pt idx="2">
                  <c:v>0.55111111111111111</c:v>
                </c:pt>
                <c:pt idx="3">
                  <c:v>0.60000000000000009</c:v>
                </c:pt>
              </c:numCache>
            </c:numRef>
          </c:val>
        </c:ser>
        <c:axId val="46311680"/>
        <c:axId val="46317568"/>
      </c:barChart>
      <c:catAx>
        <c:axId val="463116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6317568"/>
        <c:crosses val="autoZero"/>
        <c:auto val="1"/>
        <c:lblAlgn val="ctr"/>
        <c:lblOffset val="100"/>
      </c:catAx>
      <c:valAx>
        <c:axId val="4631756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63116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 algn="ctr" rtl="0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400" dirty="0"/>
              <a:t>Proporção de diabéticos que receberam orientação sobre a prática de atividade física regular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919191919191922"/>
          <c:y val="0.29039464326738224"/>
          <c:w val="0.84444444444444478"/>
          <c:h val="0.5919583112758173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Indicadores!$S$54</c:f>
              <c:strCache>
                <c:ptCount val="1"/>
                <c:pt idx="0">
                  <c:v>Proporção de diabéticos que receberam orientação sobre a prática de atividade física regular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Indicadores!$T$53:$W$53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Indicadores!$T$54:$W$54</c:f>
              <c:numCache>
                <c:formatCode>0.0%</c:formatCode>
                <c:ptCount val="4"/>
                <c:pt idx="0">
                  <c:v>0.94339622641509446</c:v>
                </c:pt>
                <c:pt idx="1">
                  <c:v>0.96739130434782605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47491328"/>
        <c:axId val="47505408"/>
      </c:barChart>
      <c:catAx>
        <c:axId val="474913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505408"/>
        <c:crosses val="autoZero"/>
        <c:auto val="1"/>
        <c:lblAlgn val="ctr"/>
        <c:lblOffset val="100"/>
      </c:catAx>
      <c:valAx>
        <c:axId val="4750540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49132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 algn="ctr" rtl="0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400" dirty="0"/>
              <a:t>Proporção de hipertensos que receberam orientação sobre os riscos do tabagismo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507958806033769"/>
          <c:y val="0.28467204014605696"/>
          <c:w val="0.84920799465214769"/>
          <c:h val="0.598541212614787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Indicadores!$C$59</c:f>
              <c:strCache>
                <c:ptCount val="1"/>
                <c:pt idx="0">
                  <c:v>Proporção de hipertensos que receberam orientação sobre os riscos do tabagismo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Indicadores!$D$58:$G$58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Indicadores!$D$59:$G$59</c:f>
              <c:numCache>
                <c:formatCode>0.0%</c:formatCode>
                <c:ptCount val="4"/>
                <c:pt idx="0">
                  <c:v>0.91304347826086962</c:v>
                </c:pt>
                <c:pt idx="1">
                  <c:v>0.96666666666666667</c:v>
                </c:pt>
                <c:pt idx="2">
                  <c:v>1</c:v>
                </c:pt>
                <c:pt idx="3">
                  <c:v>0.99796747967479671</c:v>
                </c:pt>
              </c:numCache>
            </c:numRef>
          </c:val>
        </c:ser>
        <c:axId val="49582080"/>
        <c:axId val="49583616"/>
      </c:barChart>
      <c:catAx>
        <c:axId val="495820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583616"/>
        <c:crosses val="autoZero"/>
        <c:auto val="1"/>
        <c:lblAlgn val="ctr"/>
        <c:lblOffset val="100"/>
      </c:catAx>
      <c:valAx>
        <c:axId val="4958361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5820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 algn="ctr" rtl="0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400" dirty="0"/>
              <a:t>Proporção de diabéticos que receberam orientação sobre os riscos do tabagismo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899959954141152"/>
          <c:y val="0.29657794676806082"/>
          <c:w val="0.84509885098053295"/>
          <c:h val="0.5817490494296577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Indicadores!$S$59</c:f>
              <c:strCache>
                <c:ptCount val="1"/>
                <c:pt idx="0">
                  <c:v>Proporção de diabéticos que receberam orientação sobre os riscos do tabagismo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Indicadores!$T$58:$W$58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Indicadores!$T$59:$W$59</c:f>
              <c:numCache>
                <c:formatCode>0.0%</c:formatCode>
                <c:ptCount val="4"/>
                <c:pt idx="0">
                  <c:v>0.92452830188679247</c:v>
                </c:pt>
                <c:pt idx="1">
                  <c:v>0.95652173913043481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49690112"/>
        <c:axId val="49691648"/>
      </c:barChart>
      <c:catAx>
        <c:axId val="496901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691648"/>
        <c:crosses val="autoZero"/>
        <c:auto val="1"/>
        <c:lblAlgn val="ctr"/>
        <c:lblOffset val="100"/>
      </c:catAx>
      <c:valAx>
        <c:axId val="4969164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69011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tx>
        <c:rich>
          <a:bodyPr/>
          <a:lstStyle/>
          <a:p>
            <a:pPr algn="ctr" rtl="0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400" dirty="0"/>
              <a:t>Proporção de hipertensos que receberam orientação sobre higiene bucal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729622266401599"/>
          <c:y val="0.28953231147899022"/>
          <c:w val="0.84691848906560641"/>
          <c:h val="0.5902004810917875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hipertensos que receberam orientação sobre higiene bucal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Indicadores!$D$64:$G$64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Indicadores!$D$65:$G$65</c:f>
              <c:numCache>
                <c:formatCode>0.0%</c:formatCode>
                <c:ptCount val="4"/>
                <c:pt idx="0">
                  <c:v>0.92934782608695654</c:v>
                </c:pt>
                <c:pt idx="1">
                  <c:v>0.98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49712128"/>
        <c:axId val="49734400"/>
      </c:barChart>
      <c:catAx>
        <c:axId val="497121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734400"/>
        <c:crosses val="autoZero"/>
        <c:auto val="1"/>
        <c:lblAlgn val="ctr"/>
        <c:lblOffset val="100"/>
      </c:catAx>
      <c:valAx>
        <c:axId val="4973440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71212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tx>
        <c:rich>
          <a:bodyPr/>
          <a:lstStyle/>
          <a:p>
            <a:pPr algn="ctr" rtl="0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800" dirty="0"/>
              <a:t>Proporção de diabéticos que receberam orientação sobre higiene bucal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530815109343936"/>
          <c:y val="0.29478458503205462"/>
          <c:w val="0.84890656063618319"/>
          <c:h val="0.5857898805124154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Indicadores!$S$65</c:f>
              <c:strCache>
                <c:ptCount val="1"/>
                <c:pt idx="0">
                  <c:v>Proporção de diabéticos que receberam orientação sobre higiene bucal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Indicadores!$T$64:$W$64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Indicadores!$T$65:$W$65</c:f>
              <c:numCache>
                <c:formatCode>0.0%</c:formatCode>
                <c:ptCount val="4"/>
                <c:pt idx="0">
                  <c:v>0.96226415094339623</c:v>
                </c:pt>
                <c:pt idx="1">
                  <c:v>0.97826086956521741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49635712"/>
        <c:axId val="49637248"/>
      </c:barChart>
      <c:catAx>
        <c:axId val="496357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637248"/>
        <c:crosses val="autoZero"/>
        <c:auto val="1"/>
        <c:lblAlgn val="ctr"/>
        <c:lblOffset val="100"/>
      </c:catAx>
      <c:valAx>
        <c:axId val="4963724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63571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tx>
        <c:rich>
          <a:bodyPr/>
          <a:lstStyle/>
          <a:p>
            <a:pPr algn="ctr" rtl="0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800" dirty="0"/>
              <a:t>Proporção de hipertensos com o exame clínico em dia de acordo com o protocolo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039208564283624"/>
          <c:y val="0.29301278130933212"/>
          <c:w val="0.85268369599983895"/>
          <c:h val="0.5860255626186636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0.85326086956521741</c:v>
                </c:pt>
                <c:pt idx="1">
                  <c:v>0.92666666666666653</c:v>
                </c:pt>
                <c:pt idx="2">
                  <c:v>0.94711538461538469</c:v>
                </c:pt>
                <c:pt idx="3">
                  <c:v>0.99796747967479671</c:v>
                </c:pt>
              </c:numCache>
            </c:numRef>
          </c:val>
        </c:ser>
        <c:axId val="46329216"/>
        <c:axId val="47608960"/>
      </c:barChart>
      <c:catAx>
        <c:axId val="463292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608960"/>
        <c:crosses val="autoZero"/>
        <c:auto val="1"/>
        <c:lblAlgn val="ctr"/>
        <c:lblOffset val="100"/>
      </c:catAx>
      <c:valAx>
        <c:axId val="4760896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632921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 algn="ctr" rtl="0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800" dirty="0"/>
              <a:t>Proporção de diabéticos com o exame clínico em dia de acordo com o protocolo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139942089325509"/>
          <c:y val="0.29771047849788035"/>
          <c:w val="0.84156547703968365"/>
          <c:h val="0.5801537529702274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Indicadores!$T$9:$W$9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Indicadores!$T$10:$W$10</c:f>
              <c:numCache>
                <c:formatCode>0.0%</c:formatCode>
                <c:ptCount val="4"/>
                <c:pt idx="0">
                  <c:v>0.92452830188679247</c:v>
                </c:pt>
                <c:pt idx="1">
                  <c:v>0.95652173913043481</c:v>
                </c:pt>
                <c:pt idx="2">
                  <c:v>0.96774193548387133</c:v>
                </c:pt>
                <c:pt idx="3">
                  <c:v>1</c:v>
                </c:pt>
              </c:numCache>
            </c:numRef>
          </c:val>
        </c:ser>
        <c:axId val="47514752"/>
        <c:axId val="47516288"/>
      </c:barChart>
      <c:catAx>
        <c:axId val="475147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516288"/>
        <c:crosses val="autoZero"/>
        <c:auto val="1"/>
        <c:lblAlgn val="ctr"/>
        <c:lblOffset val="100"/>
      </c:catAx>
      <c:valAx>
        <c:axId val="4751628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51475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400" dirty="0"/>
              <a:t>Proporção de hipertensos com os exames complementares em dia de acordo com o protocolo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512505241233652"/>
          <c:y val="0.29065490635773938"/>
          <c:w val="0.84954349021517295"/>
          <c:h val="0.5923473408050122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0.87500000000000011</c:v>
                </c:pt>
                <c:pt idx="1">
                  <c:v>0.93</c:v>
                </c:pt>
                <c:pt idx="2">
                  <c:v>0.9423076923076924</c:v>
                </c:pt>
                <c:pt idx="3">
                  <c:v>1</c:v>
                </c:pt>
              </c:numCache>
            </c:numRef>
          </c:val>
        </c:ser>
        <c:axId val="47549056"/>
        <c:axId val="47559040"/>
      </c:barChart>
      <c:catAx>
        <c:axId val="475490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559040"/>
        <c:crosses val="autoZero"/>
        <c:auto val="1"/>
        <c:lblAlgn val="ctr"/>
        <c:lblOffset val="100"/>
      </c:catAx>
      <c:valAx>
        <c:axId val="4755904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54905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 algn="ctr" rtl="0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400" dirty="0"/>
              <a:t>Proporção de diabéticos com os exames complementares  em dia de acordo com o protocolo</a:t>
            </a:r>
          </a:p>
        </c:rich>
      </c:tx>
      <c:layout>
        <c:manualLayout>
          <c:xMode val="edge"/>
          <c:yMode val="edge"/>
          <c:x val="0.14323296393506371"/>
          <c:y val="3.928445725252283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19009494255124"/>
          <c:y val="0.28782339682202235"/>
          <c:w val="0.84090993925734769"/>
          <c:h val="0.5940970113890456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0.83018867924528317</c:v>
                </c:pt>
                <c:pt idx="1">
                  <c:v>0.86956521739130443</c:v>
                </c:pt>
                <c:pt idx="2">
                  <c:v>0.90322580645161299</c:v>
                </c:pt>
                <c:pt idx="3">
                  <c:v>1</c:v>
                </c:pt>
              </c:numCache>
            </c:numRef>
          </c:val>
        </c:ser>
        <c:axId val="48697728"/>
        <c:axId val="48699264"/>
      </c:barChart>
      <c:catAx>
        <c:axId val="486977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699264"/>
        <c:crosses val="autoZero"/>
        <c:auto val="1"/>
        <c:lblAlgn val="ctr"/>
        <c:lblOffset val="100"/>
      </c:catAx>
      <c:valAx>
        <c:axId val="4869926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69772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tx>
        <c:rich>
          <a:bodyPr/>
          <a:lstStyle/>
          <a:p>
            <a:pPr algn="ctr" rtl="0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400" dirty="0"/>
              <a:t>Proporção de hipertensos com prescrição de medicamentos da Farmácia Popular/</a:t>
            </a:r>
            <a:r>
              <a:rPr lang="pt-BR" sz="2400" dirty="0" err="1"/>
              <a:t>Hiperdia</a:t>
            </a:r>
            <a:r>
              <a:rPr lang="pt-BR" sz="2400" dirty="0"/>
              <a:t> priorizada</a:t>
            </a:r>
            <a:r>
              <a:rPr lang="pt-BR" dirty="0"/>
              <a:t>.      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350293542074361"/>
          <c:y val="0.29784065976141771"/>
          <c:w val="0.84931506849315064"/>
          <c:h val="0.5845122947817813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0.83615819209039555</c:v>
                </c:pt>
                <c:pt idx="1">
                  <c:v>0.8666666666666667</c:v>
                </c:pt>
                <c:pt idx="2">
                  <c:v>0.87740384615384626</c:v>
                </c:pt>
                <c:pt idx="3">
                  <c:v>0.88211382113821124</c:v>
                </c:pt>
              </c:numCache>
            </c:numRef>
          </c:val>
        </c:ser>
        <c:axId val="48748416"/>
        <c:axId val="48749952"/>
      </c:barChart>
      <c:catAx>
        <c:axId val="487484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749952"/>
        <c:crosses val="autoZero"/>
        <c:auto val="1"/>
        <c:lblAlgn val="ctr"/>
        <c:lblOffset val="100"/>
      </c:catAx>
      <c:valAx>
        <c:axId val="4874995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74841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 algn="ctr" rtl="0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400" dirty="0"/>
              <a:t>Proporção de diabéticos com prescrição de medicamentos da Farmácia Popular/</a:t>
            </a:r>
            <a:r>
              <a:rPr lang="pt-BR" sz="2400" dirty="0" err="1"/>
              <a:t>Hiperdia</a:t>
            </a:r>
            <a:r>
              <a:rPr lang="pt-BR" sz="2400" dirty="0"/>
              <a:t> priorizada</a:t>
            </a:r>
            <a:r>
              <a:rPr lang="pt-BR" dirty="0"/>
              <a:t>.      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919215434058235"/>
          <c:y val="0.37218045112781989"/>
          <c:w val="0.84444611041293849"/>
          <c:h val="0.5075187969924812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Indicadores!$S$21</c:f>
              <c:strCache>
                <c:ptCount val="1"/>
                <c:pt idx="0">
                  <c:v>Proporção de diabéticos com prescrição de medicamentos da Farmácia Popular/Hiperdia priorizada.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Indicadores!$T$20:$W$20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Indicadores!$T$21:$W$21</c:f>
              <c:numCache>
                <c:formatCode>0.0%</c:formatCode>
                <c:ptCount val="4"/>
                <c:pt idx="0">
                  <c:v>0.90566037735849081</c:v>
                </c:pt>
                <c:pt idx="1">
                  <c:v>0.92391304347826086</c:v>
                </c:pt>
                <c:pt idx="2">
                  <c:v>0.92741935483870952</c:v>
                </c:pt>
                <c:pt idx="3">
                  <c:v>0.92592592592592582</c:v>
                </c:pt>
              </c:numCache>
            </c:numRef>
          </c:val>
        </c:ser>
        <c:axId val="48762240"/>
        <c:axId val="48800896"/>
      </c:barChart>
      <c:catAx>
        <c:axId val="487622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800896"/>
        <c:crosses val="autoZero"/>
        <c:auto val="1"/>
        <c:lblAlgn val="ctr"/>
        <c:lblOffset val="100"/>
      </c:catAx>
      <c:valAx>
        <c:axId val="4880089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76224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tx>
        <c:rich>
          <a:bodyPr/>
          <a:lstStyle/>
          <a:p>
            <a:pPr algn="ctr" rtl="0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400" dirty="0"/>
              <a:t>Proporção de hipertensos com avaliação da necessidade de atendimento odontológico</a:t>
            </a:r>
          </a:p>
        </c:rich>
      </c:tx>
      <c:layout>
        <c:manualLayout>
          <c:xMode val="edge"/>
          <c:yMode val="edge"/>
          <c:x val="0.16976074171284147"/>
          <c:y val="2.244826128715591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507958806033769"/>
          <c:y val="0.28413335327302175"/>
          <c:w val="0.84920799465214769"/>
          <c:h val="0.5977870549380455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Indicadores!$D$26:$G$26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Indicadores!$D$27:$G$27</c:f>
              <c:numCache>
                <c:formatCode>0.0%</c:formatCode>
                <c:ptCount val="4"/>
                <c:pt idx="0">
                  <c:v>0.95108695652173914</c:v>
                </c:pt>
                <c:pt idx="1">
                  <c:v>0.98666666666666658</c:v>
                </c:pt>
                <c:pt idx="2">
                  <c:v>0.99038461538461542</c:v>
                </c:pt>
                <c:pt idx="3">
                  <c:v>1</c:v>
                </c:pt>
              </c:numCache>
            </c:numRef>
          </c:val>
        </c:ser>
        <c:axId val="48899200"/>
        <c:axId val="48900736"/>
      </c:barChart>
      <c:catAx>
        <c:axId val="488992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900736"/>
        <c:crosses val="autoZero"/>
        <c:auto val="1"/>
        <c:lblAlgn val="ctr"/>
        <c:lblOffset val="100"/>
      </c:catAx>
      <c:valAx>
        <c:axId val="4890073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89920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3A517-F917-4545-8809-C82552D091F8}" type="datetimeFigureOut">
              <a:rPr lang="pt-BR" smtClean="0"/>
              <a:pPr/>
              <a:t>27/06/2015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7CD78-B0BD-436E-8A9C-E6FE36C1BA3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7CD78-B0BD-436E-8A9C-E6FE36C1BA31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5CB0-0E64-4DCB-AA1D-E42831A63E41}" type="datetimeFigureOut">
              <a:rPr lang="pt-BR" smtClean="0"/>
              <a:pPr/>
              <a:t>27/06/2015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ED80-7C19-484B-8CA9-8CE94FB920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5CB0-0E64-4DCB-AA1D-E42831A63E41}" type="datetimeFigureOut">
              <a:rPr lang="pt-BR" smtClean="0"/>
              <a:pPr/>
              <a:t>27/06/2015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ED80-7C19-484B-8CA9-8CE94FB920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5CB0-0E64-4DCB-AA1D-E42831A63E41}" type="datetimeFigureOut">
              <a:rPr lang="pt-BR" smtClean="0"/>
              <a:pPr/>
              <a:t>27/06/2015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ED80-7C19-484B-8CA9-8CE94FB920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5CB0-0E64-4DCB-AA1D-E42831A63E41}" type="datetimeFigureOut">
              <a:rPr lang="pt-BR" smtClean="0"/>
              <a:pPr/>
              <a:t>27/06/2015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ED80-7C19-484B-8CA9-8CE94FB920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5CB0-0E64-4DCB-AA1D-E42831A63E41}" type="datetimeFigureOut">
              <a:rPr lang="pt-BR" smtClean="0"/>
              <a:pPr/>
              <a:t>27/06/2015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ED80-7C19-484B-8CA9-8CE94FB920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5CB0-0E64-4DCB-AA1D-E42831A63E41}" type="datetimeFigureOut">
              <a:rPr lang="pt-BR" smtClean="0"/>
              <a:pPr/>
              <a:t>27/06/2015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ED80-7C19-484B-8CA9-8CE94FB920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5CB0-0E64-4DCB-AA1D-E42831A63E41}" type="datetimeFigureOut">
              <a:rPr lang="pt-BR" smtClean="0"/>
              <a:pPr/>
              <a:t>27/06/2015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ED80-7C19-484B-8CA9-8CE94FB920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5CB0-0E64-4DCB-AA1D-E42831A63E41}" type="datetimeFigureOut">
              <a:rPr lang="pt-BR" smtClean="0"/>
              <a:pPr/>
              <a:t>27/06/2015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ED80-7C19-484B-8CA9-8CE94FB920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5CB0-0E64-4DCB-AA1D-E42831A63E41}" type="datetimeFigureOut">
              <a:rPr lang="pt-BR" smtClean="0"/>
              <a:pPr/>
              <a:t>27/06/2015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ED80-7C19-484B-8CA9-8CE94FB920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5CB0-0E64-4DCB-AA1D-E42831A63E41}" type="datetimeFigureOut">
              <a:rPr lang="pt-BR" smtClean="0"/>
              <a:pPr/>
              <a:t>27/06/2015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ED80-7C19-484B-8CA9-8CE94FB920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5CB0-0E64-4DCB-AA1D-E42831A63E41}" type="datetimeFigureOut">
              <a:rPr lang="pt-BR" smtClean="0"/>
              <a:pPr/>
              <a:t>27/06/2015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ED80-7C19-484B-8CA9-8CE94FB920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15CB0-0E64-4DCB-AA1D-E42831A63E41}" type="datetimeFigureOut">
              <a:rPr lang="pt-BR" smtClean="0"/>
              <a:pPr/>
              <a:t>27/06/2015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6ED80-7C19-484B-8CA9-8CE94FB920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Apresentação do TCC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Especialização em saúde da família </a:t>
            </a:r>
            <a:r>
              <a:rPr lang="pt-BR" dirty="0"/>
              <a:t>U</a:t>
            </a:r>
            <a:r>
              <a:rPr lang="pt-BR" dirty="0" smtClean="0"/>
              <a:t>niversidade </a:t>
            </a:r>
            <a:r>
              <a:rPr lang="pt-BR" dirty="0"/>
              <a:t>F</a:t>
            </a:r>
            <a:r>
              <a:rPr lang="pt-BR" dirty="0" smtClean="0"/>
              <a:t>ederal de Pelotas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Objetivo : </a:t>
            </a:r>
            <a:r>
              <a:rPr lang="pt-BR" sz="3200" dirty="0" smtClean="0"/>
              <a:t>Aumento de cobertura DM </a:t>
            </a:r>
            <a:br>
              <a:rPr lang="pt-BR" sz="3200" dirty="0" smtClean="0"/>
            </a:br>
            <a:r>
              <a:rPr lang="pt-BR" sz="3200" b="1" dirty="0" smtClean="0"/>
              <a:t>Meta:</a:t>
            </a:r>
            <a:r>
              <a:rPr lang="pt-BR" sz="3200" dirty="0" smtClean="0"/>
              <a:t> cadastrar 40% DM</a:t>
            </a:r>
            <a:br>
              <a:rPr lang="pt-BR" sz="3200" dirty="0" smtClean="0"/>
            </a:br>
            <a:r>
              <a:rPr lang="pt-BR" sz="3200" b="1" dirty="0" smtClean="0"/>
              <a:t> Resultado: </a:t>
            </a:r>
            <a:r>
              <a:rPr lang="pt-BR" sz="3200" dirty="0" smtClean="0"/>
              <a:t>60% cadastrados DM</a:t>
            </a:r>
            <a:endParaRPr lang="pt-BR" sz="32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Objetivo: </a:t>
            </a:r>
            <a:r>
              <a:rPr lang="pt-BR" sz="3600" dirty="0" smtClean="0"/>
              <a:t>Aumentar qualidade de atenção. </a:t>
            </a:r>
            <a:r>
              <a:rPr lang="pt-BR" sz="3600" b="1" dirty="0" smtClean="0"/>
              <a:t>Meta: </a:t>
            </a:r>
            <a:r>
              <a:rPr lang="pt-BR" sz="3600" dirty="0" smtClean="0"/>
              <a:t>100%. </a:t>
            </a:r>
            <a:r>
              <a:rPr lang="pt-BR" sz="3600" b="1" dirty="0" smtClean="0"/>
              <a:t>Resultado:</a:t>
            </a:r>
            <a:r>
              <a:rPr lang="pt-BR" sz="3600" dirty="0" smtClean="0"/>
              <a:t> 99,8%.</a:t>
            </a:r>
            <a:endParaRPr lang="pt-BR" sz="3600" dirty="0"/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Objetivo: </a:t>
            </a:r>
            <a:r>
              <a:rPr lang="pt-BR" sz="3600" dirty="0" smtClean="0"/>
              <a:t>Aumentar qualidade de atenção. </a:t>
            </a:r>
            <a:r>
              <a:rPr lang="pt-BR" sz="3600" b="1" dirty="0" smtClean="0"/>
              <a:t>Meta: </a:t>
            </a:r>
            <a:r>
              <a:rPr lang="pt-BR" sz="3600" dirty="0" smtClean="0"/>
              <a:t>100%. </a:t>
            </a:r>
            <a:r>
              <a:rPr lang="pt-BR" sz="3600" b="1" dirty="0" smtClean="0"/>
              <a:t>Resultado:</a:t>
            </a:r>
            <a:r>
              <a:rPr lang="pt-BR" sz="3600" dirty="0" smtClean="0"/>
              <a:t> 100%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Objetivo: </a:t>
            </a:r>
            <a:r>
              <a:rPr lang="pt-BR" sz="3600" dirty="0" smtClean="0"/>
              <a:t>Aumentar qualidade de atenção. </a:t>
            </a:r>
            <a:r>
              <a:rPr lang="pt-BR" sz="3600" b="1" dirty="0" smtClean="0"/>
              <a:t>Meta: </a:t>
            </a:r>
            <a:r>
              <a:rPr lang="pt-BR" sz="3600" dirty="0" smtClean="0"/>
              <a:t>100%. </a:t>
            </a:r>
            <a:r>
              <a:rPr lang="pt-BR" sz="3600" b="1" dirty="0" smtClean="0"/>
              <a:t>Resultado:</a:t>
            </a:r>
            <a:r>
              <a:rPr lang="pt-BR" sz="3600" dirty="0" smtClean="0"/>
              <a:t> 100%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Objetivo: </a:t>
            </a:r>
            <a:r>
              <a:rPr lang="pt-BR" sz="3600" dirty="0" smtClean="0"/>
              <a:t>Aumentar qualidade de atenção. </a:t>
            </a:r>
            <a:r>
              <a:rPr lang="pt-BR" sz="3600" b="1" dirty="0" smtClean="0"/>
              <a:t>Meta: </a:t>
            </a:r>
            <a:r>
              <a:rPr lang="pt-BR" sz="3600" dirty="0" smtClean="0"/>
              <a:t>100%. </a:t>
            </a:r>
            <a:r>
              <a:rPr lang="pt-BR" sz="3600" b="1" dirty="0" smtClean="0"/>
              <a:t>Resultado:</a:t>
            </a:r>
            <a:r>
              <a:rPr lang="pt-BR" sz="3600" dirty="0" smtClean="0"/>
              <a:t> 100%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Objetivo: </a:t>
            </a:r>
            <a:r>
              <a:rPr lang="pt-BR" sz="3600" dirty="0" smtClean="0"/>
              <a:t>Aumentar qualidade de atenção. </a:t>
            </a:r>
            <a:r>
              <a:rPr lang="pt-BR" sz="3600" b="1" dirty="0" smtClean="0"/>
              <a:t>Meta: </a:t>
            </a:r>
            <a:r>
              <a:rPr lang="pt-BR" sz="3600" dirty="0" smtClean="0"/>
              <a:t>100%. </a:t>
            </a:r>
            <a:r>
              <a:rPr lang="pt-BR" sz="3600" b="1" dirty="0" smtClean="0"/>
              <a:t>Resultado:</a:t>
            </a:r>
            <a:r>
              <a:rPr lang="pt-BR" sz="3600" dirty="0" smtClean="0"/>
              <a:t> 88,2%</a:t>
            </a:r>
            <a:endParaRPr lang="pt-BR" sz="3600" dirty="0"/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Objetivo: </a:t>
            </a:r>
            <a:r>
              <a:rPr lang="pt-BR" sz="3600" dirty="0" smtClean="0"/>
              <a:t>Aumentar qualidade de atenção. </a:t>
            </a:r>
            <a:r>
              <a:rPr lang="pt-BR" sz="3600" b="1" dirty="0" smtClean="0"/>
              <a:t>Meta: </a:t>
            </a:r>
            <a:r>
              <a:rPr lang="pt-BR" sz="3600" dirty="0" smtClean="0"/>
              <a:t>100%. </a:t>
            </a:r>
            <a:r>
              <a:rPr lang="pt-BR" sz="3600" b="1" dirty="0" smtClean="0"/>
              <a:t>Resultado:</a:t>
            </a:r>
            <a:r>
              <a:rPr lang="pt-BR" sz="3600" dirty="0" smtClean="0"/>
              <a:t> 100%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Objetivo: </a:t>
            </a:r>
            <a:r>
              <a:rPr lang="pt-BR" sz="3600" dirty="0" smtClean="0"/>
              <a:t>Aumentar qualidade de atenção. </a:t>
            </a:r>
            <a:r>
              <a:rPr lang="pt-BR" sz="3600" b="1" dirty="0" smtClean="0"/>
              <a:t>Meta: </a:t>
            </a:r>
            <a:r>
              <a:rPr lang="pt-BR" sz="3600" dirty="0" smtClean="0"/>
              <a:t>100%. </a:t>
            </a:r>
            <a:r>
              <a:rPr lang="pt-BR" sz="3600" b="1" dirty="0" smtClean="0"/>
              <a:t>Resultado:</a:t>
            </a:r>
            <a:r>
              <a:rPr lang="pt-BR" sz="3600" dirty="0" smtClean="0"/>
              <a:t> 100%</a:t>
            </a:r>
            <a:endParaRPr lang="pt-BR" sz="3600" dirty="0"/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>Objetivo: </a:t>
            </a:r>
            <a:r>
              <a:rPr lang="pt-BR" sz="3600" dirty="0" smtClean="0"/>
              <a:t>Aumentar qualidade de atenção. </a:t>
            </a:r>
            <a:r>
              <a:rPr lang="pt-BR" sz="3600" b="1" dirty="0" smtClean="0"/>
              <a:t>Meta: </a:t>
            </a:r>
            <a:r>
              <a:rPr lang="pt-BR" sz="3600" dirty="0" smtClean="0"/>
              <a:t>100%. </a:t>
            </a:r>
            <a:r>
              <a:rPr lang="pt-BR" sz="3600" b="1" dirty="0" smtClean="0"/>
              <a:t>Resultado:</a:t>
            </a:r>
            <a:r>
              <a:rPr lang="pt-BR" sz="3600" dirty="0" smtClean="0"/>
              <a:t> 100%</a:t>
            </a:r>
            <a:endParaRPr lang="pt-BR" sz="3600" dirty="0"/>
          </a:p>
        </p:txBody>
      </p:sp>
      <p:graphicFrame>
        <p:nvGraphicFramePr>
          <p:cNvPr id="4" name="Chart 2"/>
          <p:cNvGraphicFramePr>
            <a:graphicFrameLocks noGrp="1"/>
          </p:cNvGraphicFramePr>
          <p:nvPr>
            <p:ph idx="1"/>
          </p:nvPr>
        </p:nvGraphicFramePr>
        <p:xfrm>
          <a:off x="214282" y="150017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Objetivo: </a:t>
            </a:r>
            <a:r>
              <a:rPr lang="pt-BR" sz="3600" dirty="0" smtClean="0"/>
              <a:t>Aumentar qualidade de atenção. </a:t>
            </a:r>
            <a:r>
              <a:rPr lang="pt-BR" sz="3600" b="1" dirty="0" smtClean="0"/>
              <a:t>Meta: </a:t>
            </a:r>
            <a:r>
              <a:rPr lang="pt-BR" sz="3600" dirty="0" smtClean="0"/>
              <a:t>100%. </a:t>
            </a:r>
            <a:r>
              <a:rPr lang="pt-BR" sz="3600" b="1" dirty="0" smtClean="0"/>
              <a:t>Resultado:</a:t>
            </a:r>
            <a:r>
              <a:rPr lang="pt-BR" sz="3600" dirty="0" smtClean="0"/>
              <a:t> 97,4%.</a:t>
            </a:r>
            <a:endParaRPr lang="pt-BR" sz="3600" dirty="0"/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As queixas referentes a diabetes e hipertensão</a:t>
            </a:r>
          </a:p>
          <a:p>
            <a:pPr algn="just">
              <a:buNone/>
            </a:pPr>
            <a:r>
              <a:rPr lang="pt-BR" dirty="0" smtClean="0"/>
              <a:t>constituem um dos principais motivos de consulta em nossa unidade de saúde.</a:t>
            </a:r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r>
              <a:rPr lang="pt-BR" dirty="0" smtClean="0"/>
              <a:t> Nossos usuários são na sua maior parte população adulta portadores dessas  </a:t>
            </a:r>
            <a:r>
              <a:rPr lang="pt-BR" dirty="0" err="1" smtClean="0"/>
              <a:t>doencas</a:t>
            </a:r>
            <a:r>
              <a:rPr lang="pt-BR" dirty="0" smtClean="0"/>
              <a:t> crônicas.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Objetivo: </a:t>
            </a:r>
            <a:r>
              <a:rPr lang="pt-BR" sz="3600" dirty="0" smtClean="0"/>
              <a:t>Aumentar qualidade de atenção. </a:t>
            </a:r>
            <a:r>
              <a:rPr lang="pt-BR" sz="3600" b="1" dirty="0" smtClean="0"/>
              <a:t>Meta: </a:t>
            </a:r>
            <a:r>
              <a:rPr lang="pt-BR" sz="3600" dirty="0" smtClean="0"/>
              <a:t>100%. </a:t>
            </a:r>
            <a:r>
              <a:rPr lang="pt-BR" sz="3600" b="1" dirty="0" smtClean="0"/>
              <a:t>Resultado:</a:t>
            </a:r>
            <a:r>
              <a:rPr lang="pt-BR" sz="3600" dirty="0" smtClean="0"/>
              <a:t> 100%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Objetivo: </a:t>
            </a:r>
            <a:r>
              <a:rPr lang="pt-BR" sz="3600" dirty="0" smtClean="0"/>
              <a:t>Aumentar qualidade de atenção. </a:t>
            </a:r>
            <a:r>
              <a:rPr lang="pt-BR" sz="3600" b="1" dirty="0" smtClean="0"/>
              <a:t>Meta: </a:t>
            </a:r>
            <a:r>
              <a:rPr lang="pt-BR" sz="3600" dirty="0" smtClean="0"/>
              <a:t>100%. </a:t>
            </a:r>
            <a:r>
              <a:rPr lang="pt-BR" sz="3600" b="1" dirty="0" smtClean="0"/>
              <a:t>Resultado:</a:t>
            </a:r>
            <a:r>
              <a:rPr lang="pt-BR" sz="3600" dirty="0" smtClean="0"/>
              <a:t> 100%</a:t>
            </a:r>
            <a:endParaRPr lang="pt-BR" sz="3600" dirty="0"/>
          </a:p>
        </p:txBody>
      </p:sp>
      <p:graphicFrame>
        <p:nvGraphicFramePr>
          <p:cNvPr id="4" name="Chart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Objetivo: </a:t>
            </a:r>
            <a:r>
              <a:rPr lang="pt-BR" sz="3600" dirty="0" smtClean="0"/>
              <a:t>Aumentar qualidade de atenção. </a:t>
            </a:r>
            <a:r>
              <a:rPr lang="pt-BR" sz="3600" b="1" dirty="0" smtClean="0"/>
              <a:t>Meta: </a:t>
            </a:r>
            <a:r>
              <a:rPr lang="pt-BR" sz="3600" dirty="0" smtClean="0"/>
              <a:t>100%. </a:t>
            </a:r>
            <a:r>
              <a:rPr lang="pt-BR" sz="3600" b="1" dirty="0" smtClean="0"/>
              <a:t>Resultado:</a:t>
            </a:r>
            <a:r>
              <a:rPr lang="pt-BR" sz="3600" dirty="0" smtClean="0"/>
              <a:t> 100%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Objetivo: </a:t>
            </a:r>
            <a:r>
              <a:rPr lang="pt-BR" sz="3600" dirty="0" smtClean="0"/>
              <a:t>Aumentar qualidade de atenção. </a:t>
            </a:r>
            <a:r>
              <a:rPr lang="pt-BR" sz="3600" b="1" dirty="0" smtClean="0"/>
              <a:t>Meta: </a:t>
            </a:r>
            <a:r>
              <a:rPr lang="pt-BR" sz="3600" dirty="0" smtClean="0"/>
              <a:t>100%. </a:t>
            </a:r>
            <a:r>
              <a:rPr lang="pt-BR" sz="3600" b="1" dirty="0" smtClean="0"/>
              <a:t>Resultado:</a:t>
            </a:r>
            <a:r>
              <a:rPr lang="pt-BR" sz="3600" dirty="0" smtClean="0"/>
              <a:t> 100%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Objetivo: </a:t>
            </a:r>
            <a:r>
              <a:rPr lang="pt-BR" sz="3600" dirty="0" smtClean="0"/>
              <a:t>Aumentar qualidade de atenção. </a:t>
            </a:r>
            <a:r>
              <a:rPr lang="pt-BR" sz="3600" b="1" dirty="0" smtClean="0"/>
              <a:t>Meta: </a:t>
            </a:r>
            <a:r>
              <a:rPr lang="pt-BR" sz="3600" dirty="0" smtClean="0"/>
              <a:t>100%. </a:t>
            </a:r>
            <a:r>
              <a:rPr lang="pt-BR" sz="3600" b="1" dirty="0" smtClean="0"/>
              <a:t>Resultado:</a:t>
            </a:r>
            <a:r>
              <a:rPr lang="pt-BR" sz="3600" dirty="0" smtClean="0"/>
              <a:t> 100%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Objetivo: </a:t>
            </a:r>
            <a:r>
              <a:rPr lang="pt-BR" sz="3600" dirty="0" smtClean="0"/>
              <a:t>Aumentar qualidade de atenção. </a:t>
            </a:r>
            <a:r>
              <a:rPr lang="pt-BR" sz="3600" b="1" dirty="0" smtClean="0"/>
              <a:t>Meta: </a:t>
            </a:r>
            <a:r>
              <a:rPr lang="pt-BR" sz="3600" dirty="0" smtClean="0"/>
              <a:t>100%. </a:t>
            </a:r>
            <a:r>
              <a:rPr lang="pt-BR" sz="3600" b="1" dirty="0" smtClean="0"/>
              <a:t>Resultado:</a:t>
            </a:r>
            <a:r>
              <a:rPr lang="pt-BR" sz="3600" dirty="0" smtClean="0"/>
              <a:t> 100%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Objetivo: </a:t>
            </a:r>
            <a:r>
              <a:rPr lang="pt-BR" sz="3600" dirty="0" smtClean="0"/>
              <a:t>Aumentar qualidade de atenção. </a:t>
            </a:r>
            <a:r>
              <a:rPr lang="pt-BR" sz="3600" b="1" dirty="0" smtClean="0"/>
              <a:t>Meta: </a:t>
            </a:r>
            <a:r>
              <a:rPr lang="pt-BR" sz="3600" dirty="0" smtClean="0"/>
              <a:t>100%. </a:t>
            </a:r>
            <a:r>
              <a:rPr lang="pt-BR" sz="3600" b="1" dirty="0" smtClean="0"/>
              <a:t>Resultado:</a:t>
            </a:r>
            <a:r>
              <a:rPr lang="pt-BR" sz="3600" dirty="0" smtClean="0"/>
              <a:t> 100%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Objetivo: </a:t>
            </a:r>
            <a:r>
              <a:rPr lang="pt-BR" sz="3600" dirty="0" smtClean="0"/>
              <a:t>Aumentar qualidade de atenção. </a:t>
            </a:r>
            <a:r>
              <a:rPr lang="pt-BR" sz="3600" b="1" dirty="0" smtClean="0"/>
              <a:t>Meta: </a:t>
            </a:r>
            <a:r>
              <a:rPr lang="pt-BR" sz="3600" dirty="0" smtClean="0"/>
              <a:t>100%. </a:t>
            </a:r>
            <a:r>
              <a:rPr lang="pt-BR" sz="3600" b="1" dirty="0" smtClean="0"/>
              <a:t>Resultado:</a:t>
            </a:r>
            <a:r>
              <a:rPr lang="pt-BR" sz="3600" dirty="0" smtClean="0"/>
              <a:t> 100%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Objetivo: </a:t>
            </a:r>
            <a:r>
              <a:rPr lang="pt-BR" sz="3600" dirty="0" smtClean="0"/>
              <a:t>Aumentar qualidade de atenção. </a:t>
            </a:r>
            <a:r>
              <a:rPr lang="pt-BR" sz="3600" b="1" dirty="0" smtClean="0"/>
              <a:t>Meta: </a:t>
            </a:r>
            <a:r>
              <a:rPr lang="pt-BR" sz="3600" dirty="0" smtClean="0"/>
              <a:t>100%. </a:t>
            </a:r>
            <a:r>
              <a:rPr lang="pt-BR" sz="3600" b="1" dirty="0" smtClean="0"/>
              <a:t>Resultado:</a:t>
            </a:r>
            <a:r>
              <a:rPr lang="pt-BR" sz="3600" dirty="0" smtClean="0"/>
              <a:t> 100%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Objetivo: </a:t>
            </a:r>
            <a:r>
              <a:rPr lang="pt-BR" sz="3600" dirty="0" smtClean="0"/>
              <a:t>Aumentar qualidade de atenção. </a:t>
            </a:r>
            <a:r>
              <a:rPr lang="pt-BR" sz="3600" b="1" dirty="0" smtClean="0"/>
              <a:t>Meta: </a:t>
            </a:r>
            <a:r>
              <a:rPr lang="pt-BR" sz="3600" dirty="0" smtClean="0"/>
              <a:t>100%. </a:t>
            </a:r>
            <a:r>
              <a:rPr lang="pt-BR" sz="3600" b="1" dirty="0" smtClean="0"/>
              <a:t>Resultado:</a:t>
            </a:r>
            <a:r>
              <a:rPr lang="pt-BR" sz="3600" dirty="0" smtClean="0"/>
              <a:t> 99,8%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Caracterização do  Município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Nosso </a:t>
            </a:r>
            <a:r>
              <a:rPr lang="pt-BR" dirty="0" err="1" smtClean="0"/>
              <a:t>municipio</a:t>
            </a:r>
            <a:r>
              <a:rPr lang="pt-BR" dirty="0" smtClean="0"/>
              <a:t> e uma cidade de mais de 120 mil habitantes, que possui 22 unidades de saúde, e </a:t>
            </a:r>
            <a:r>
              <a:rPr lang="pt-BR" b="1" dirty="0" smtClean="0"/>
              <a:t>somente a poucos meses se esta implantando a estratégia de saúde da família.</a:t>
            </a:r>
          </a:p>
          <a:p>
            <a:r>
              <a:rPr lang="pt-BR" dirty="0" smtClean="0"/>
              <a:t>Possuía uma cobertura bem reduzida, mas tem melhorado com a chegada dos mais de 20 médicos com visão de ESF do PROVAB e do Programa </a:t>
            </a:r>
            <a:r>
              <a:rPr lang="pt-BR" dirty="0"/>
              <a:t>M</a:t>
            </a:r>
            <a:r>
              <a:rPr lang="pt-BR" dirty="0" smtClean="0"/>
              <a:t>ais Médicos.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Objetivo: </a:t>
            </a:r>
            <a:r>
              <a:rPr lang="pt-BR" sz="3600" dirty="0" smtClean="0"/>
              <a:t>Aumentar qualidade de atenção. </a:t>
            </a:r>
            <a:r>
              <a:rPr lang="pt-BR" sz="3600" b="1" dirty="0" smtClean="0"/>
              <a:t>Meta: </a:t>
            </a:r>
            <a:r>
              <a:rPr lang="pt-BR" sz="3600" dirty="0" smtClean="0"/>
              <a:t>100%. </a:t>
            </a:r>
            <a:r>
              <a:rPr lang="pt-BR" sz="3600" b="1" dirty="0" smtClean="0"/>
              <a:t>Resultado:</a:t>
            </a:r>
            <a:r>
              <a:rPr lang="pt-BR" sz="3600" dirty="0" smtClean="0"/>
              <a:t> 100%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Objetivo: </a:t>
            </a:r>
            <a:r>
              <a:rPr lang="pt-BR" sz="3600" dirty="0" smtClean="0"/>
              <a:t>Aumentar qualidade de atenção. </a:t>
            </a:r>
            <a:r>
              <a:rPr lang="pt-BR" sz="3600" b="1" dirty="0" smtClean="0"/>
              <a:t>Meta: </a:t>
            </a:r>
            <a:r>
              <a:rPr lang="pt-BR" sz="3600" dirty="0" smtClean="0"/>
              <a:t>100%. </a:t>
            </a:r>
            <a:r>
              <a:rPr lang="pt-BR" sz="3600" b="1" dirty="0" smtClean="0"/>
              <a:t>Resultado:</a:t>
            </a:r>
            <a:r>
              <a:rPr lang="pt-BR" sz="3600" dirty="0" smtClean="0"/>
              <a:t> 100%</a:t>
            </a:r>
            <a:endParaRPr lang="pt-BR" sz="3600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Objetivo: </a:t>
            </a:r>
            <a:r>
              <a:rPr lang="pt-BR" sz="3600" dirty="0" smtClean="0"/>
              <a:t>Aumentar qualidade de atenção. </a:t>
            </a:r>
            <a:r>
              <a:rPr lang="pt-BR" sz="3600" b="1" dirty="0" smtClean="0"/>
              <a:t>Meta: </a:t>
            </a:r>
            <a:r>
              <a:rPr lang="pt-BR" sz="3600" dirty="0" smtClean="0"/>
              <a:t>100%. </a:t>
            </a:r>
            <a:r>
              <a:rPr lang="pt-BR" sz="3600" b="1" dirty="0" smtClean="0"/>
              <a:t>Resultado:</a:t>
            </a:r>
            <a:r>
              <a:rPr lang="pt-BR" sz="3600" dirty="0" smtClean="0"/>
              <a:t> 100%</a:t>
            </a:r>
            <a:endParaRPr lang="pt-BR" sz="3600" dirty="0"/>
          </a:p>
        </p:txBody>
      </p:sp>
      <p:graphicFrame>
        <p:nvGraphicFramePr>
          <p:cNvPr id="4" name="Chart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dirty="0" smtClean="0"/>
              <a:t>Como nossa base de dados e monitoramento era muito deficiente começamos do marco zero com a intervenção.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 </a:t>
            </a:r>
            <a:r>
              <a:rPr lang="pt-BR" dirty="0" smtClean="0"/>
              <a:t>M</a:t>
            </a:r>
            <a:r>
              <a:rPr lang="pt-BR" dirty="0" smtClean="0"/>
              <a:t>esmo assim, conseguimos cadastrar em somente as 16 semanas de intervenção</a:t>
            </a:r>
            <a:r>
              <a:rPr lang="pt-BR" b="1" dirty="0" smtClean="0"/>
              <a:t> </a:t>
            </a:r>
            <a:r>
              <a:rPr lang="pt-BR" b="1" dirty="0" smtClean="0"/>
              <a:t>53,9%(492) </a:t>
            </a:r>
            <a:r>
              <a:rPr lang="pt-BR" b="1" dirty="0" smtClean="0"/>
              <a:t> dos  </a:t>
            </a:r>
            <a:r>
              <a:rPr lang="pt-BR" b="1" dirty="0" smtClean="0"/>
              <a:t>H</a:t>
            </a:r>
            <a:r>
              <a:rPr lang="pt-BR" b="1" dirty="0" smtClean="0"/>
              <a:t>ipertensos e </a:t>
            </a:r>
            <a:r>
              <a:rPr lang="pt-BR" b="1" dirty="0" smtClean="0"/>
              <a:t>60.0%(135) </a:t>
            </a:r>
            <a:r>
              <a:rPr lang="pt-BR" b="1" dirty="0" smtClean="0"/>
              <a:t> dos Diabéticos. </a:t>
            </a:r>
            <a:endParaRPr lang="pt-BR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</a:t>
            </a:r>
            <a:r>
              <a:rPr lang="pt-BR" dirty="0" smtClean="0"/>
              <a:t>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400" dirty="0" smtClean="0"/>
              <a:t>Os indicadores de qualidade de atenção desde o começo da intervenção tivemos indicadores altos.</a:t>
            </a:r>
          </a:p>
          <a:p>
            <a:pPr algn="just"/>
            <a:endParaRPr lang="pt-BR" sz="3400" dirty="0" smtClean="0"/>
          </a:p>
          <a:p>
            <a:pPr algn="just"/>
            <a:r>
              <a:rPr lang="pt-BR" sz="3400" dirty="0" smtClean="0"/>
              <a:t>Assim que de maneira mais </a:t>
            </a:r>
            <a:r>
              <a:rPr lang="pt-BR" sz="3400" dirty="0" err="1" smtClean="0"/>
              <a:t>facil</a:t>
            </a:r>
            <a:r>
              <a:rPr lang="pt-BR" sz="3400" dirty="0" smtClean="0"/>
              <a:t> comparando com outros indicadores, chegamos ao resultado de 100% para grande maioria deles.</a:t>
            </a:r>
            <a:endParaRPr lang="pt-BR" sz="3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</a:t>
            </a:r>
            <a:r>
              <a:rPr lang="pt-BR" dirty="0" smtClean="0"/>
              <a:t>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Existem indicadores que merecem menção especial, um deles e o indicador da prescrição preferente farmácia popular.</a:t>
            </a:r>
          </a:p>
          <a:p>
            <a:pPr algn="just"/>
            <a:r>
              <a:rPr lang="pt-BR" dirty="0" smtClean="0"/>
              <a:t>Temos pacientes com hipertensão refrataria a terapia </a:t>
            </a:r>
            <a:r>
              <a:rPr lang="pt-BR" dirty="0" err="1" smtClean="0"/>
              <a:t>multi-farmacologica</a:t>
            </a:r>
            <a:r>
              <a:rPr lang="pt-BR" dirty="0" smtClean="0"/>
              <a:t> e diabéticos com intolerância digestiva severa a </a:t>
            </a:r>
            <a:r>
              <a:rPr lang="pt-BR" dirty="0" err="1" smtClean="0"/>
              <a:t>G</a:t>
            </a:r>
            <a:r>
              <a:rPr lang="pt-BR" dirty="0" err="1" smtClean="0"/>
              <a:t>libencamida</a:t>
            </a:r>
            <a:r>
              <a:rPr lang="pt-BR" dirty="0" smtClean="0"/>
              <a:t> e </a:t>
            </a:r>
            <a:r>
              <a:rPr lang="pt-BR" dirty="0" err="1" smtClean="0"/>
              <a:t>M</a:t>
            </a:r>
            <a:r>
              <a:rPr lang="pt-BR" dirty="0" err="1" smtClean="0"/>
              <a:t>etformina</a:t>
            </a:r>
            <a:r>
              <a:rPr lang="pt-BR" dirty="0" smtClean="0"/>
              <a:t> mesmo assim conseguimos alcançar  prescrição </a:t>
            </a:r>
            <a:r>
              <a:rPr lang="pt-BR" dirty="0" smtClean="0"/>
              <a:t>preferente para</a:t>
            </a:r>
            <a:r>
              <a:rPr lang="pt-BR" dirty="0" smtClean="0"/>
              <a:t>  </a:t>
            </a:r>
            <a:r>
              <a:rPr lang="pt-BR" dirty="0" smtClean="0"/>
              <a:t>88,2% e 92,6% </a:t>
            </a:r>
            <a:r>
              <a:rPr lang="pt-BR" dirty="0" smtClean="0"/>
              <a:t>usuários </a:t>
            </a:r>
            <a:r>
              <a:rPr lang="pt-BR" dirty="0" smtClean="0"/>
              <a:t>hipertensos e diabéticos respectivamente.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</a:t>
            </a:r>
            <a:r>
              <a:rPr lang="pt-BR" dirty="0" smtClean="0"/>
              <a:t>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Outro indicador de menção especial e a busca ativa.</a:t>
            </a:r>
          </a:p>
          <a:p>
            <a:pPr algn="just"/>
            <a:r>
              <a:rPr lang="pt-BR" dirty="0" smtClean="0"/>
              <a:t>Quando iniciamos a intervenção ainda éramos UBS tradicional, não contávamos com nenhum ACS na nossa equipe o indicador do primeiro mês foi zero(0), no segundo logo do esforço do medico de família enfermeiro e posteriormente com incorporação dos ACS chegamos a 100% de resultado final.</a:t>
            </a:r>
            <a:endParaRPr lang="pt-B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sz="3600" dirty="0" smtClean="0"/>
              <a:t>Sem duvidas a importância da intervenção para equipe foi nosso principal pilar, agente catalisador(no conhecimento e guia) de nossa conversão UBS tradicional a estratégia  ESF.</a:t>
            </a:r>
          </a:p>
          <a:p>
            <a:pPr algn="just"/>
            <a:endParaRPr lang="pt-BR" sz="3600" dirty="0" smtClean="0"/>
          </a:p>
          <a:p>
            <a:pPr algn="just"/>
            <a:r>
              <a:rPr lang="pt-BR" sz="3600" dirty="0" smtClean="0"/>
              <a:t>Para comunidade a importância radicou no </a:t>
            </a:r>
            <a:r>
              <a:rPr lang="pt-BR" sz="3600" b="1" dirty="0" smtClean="0"/>
              <a:t>melhoramento em todos os serviços.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Durante a intervenção se produziu nossa tão esperada conversão a estratégia de família, que implicou em grandes mudanças em nosso serviço não somente para os hipertensos e diabéticos mas também para gestantes crianças e idosos. </a:t>
            </a:r>
            <a:r>
              <a:rPr lang="pt-BR" b="1" dirty="0" smtClean="0"/>
              <a:t>Essas ações não somente terão continuidade si não que também se expandirão aos outros serviços.</a:t>
            </a:r>
            <a:endParaRPr lang="pt-BR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o desenvolvimento do curso em relação às </a:t>
            </a:r>
            <a:r>
              <a:rPr lang="pt-BR" b="1" dirty="0" smtClean="0"/>
              <a:t>minhas </a:t>
            </a:r>
            <a:r>
              <a:rPr lang="pt-BR" b="1" dirty="0" smtClean="0"/>
              <a:t>expectativas </a:t>
            </a:r>
            <a:r>
              <a:rPr lang="pt-BR" b="1" dirty="0" smtClean="0"/>
              <a:t>iniciais.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Foi de grata surpresa pessoal corroborar que um curso </a:t>
            </a:r>
            <a:r>
              <a:rPr lang="pt-BR" dirty="0" err="1" smtClean="0"/>
              <a:t>adistancia</a:t>
            </a:r>
            <a:r>
              <a:rPr lang="pt-BR" dirty="0" smtClean="0"/>
              <a:t> em que a universidade se encontra a centenas de quilômetros de distancia, possa e intervir de grande maneira positiva, no conhecimento, na pratica e no </a:t>
            </a:r>
            <a:r>
              <a:rPr lang="pt-BR" b="1" dirty="0" smtClean="0"/>
              <a:t>melhoramento dos serviços de uma unidade de saúde.</a:t>
            </a:r>
            <a:endParaRPr lang="pt-B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Caracterização de nossa Unidade Básica de Saúde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Nossa Unidade de saúde era uma UBS tradicional que somente a poucos meses esta implantando a ESF.</a:t>
            </a:r>
          </a:p>
          <a:p>
            <a:endParaRPr lang="pt-BR" dirty="0" smtClean="0"/>
          </a:p>
          <a:p>
            <a:r>
              <a:rPr lang="pt-BR" dirty="0" smtClean="0"/>
              <a:t> A implantação da estratégia ESF coincidiu com a intervenção  do curso de especialização em saúde da família que atuou como um importante agente catalisador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o significado do curso para a </a:t>
            </a:r>
            <a:r>
              <a:rPr lang="pt-BR" b="1" dirty="0" smtClean="0"/>
              <a:t>minha </a:t>
            </a:r>
            <a:r>
              <a:rPr lang="pt-BR" b="1" dirty="0" smtClean="0"/>
              <a:t>prática </a:t>
            </a:r>
            <a:r>
              <a:rPr lang="pt-BR" b="1" dirty="0" smtClean="0"/>
              <a:t>profissional.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algn="just"/>
            <a:r>
              <a:rPr lang="pt-BR" sz="3400" dirty="0" smtClean="0"/>
              <a:t>A dar mais importância nas intervenções sobre as mudanças de estilo de vida e não focar-se somente na intervenção farmacologia e também dedicar-se mais ao tão importante exaustivo exame </a:t>
            </a:r>
            <a:r>
              <a:rPr lang="pt-BR" sz="3400" dirty="0" err="1" smtClean="0"/>
              <a:t>fisico</a:t>
            </a:r>
            <a:r>
              <a:rPr lang="pt-BR" sz="3400" dirty="0" smtClean="0"/>
              <a:t> de cada paciente.</a:t>
            </a:r>
            <a:endParaRPr lang="pt-BR" sz="34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Aprendizados </a:t>
            </a:r>
            <a:r>
              <a:rPr lang="pt-BR" b="1" dirty="0" smtClean="0"/>
              <a:t>mais </a:t>
            </a:r>
            <a:r>
              <a:rPr lang="pt-BR" b="1" dirty="0" smtClean="0"/>
              <a:t>relevantes.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Utilizar as guias e diretrizes do ministério de saúde</a:t>
            </a:r>
            <a:r>
              <a:rPr lang="pt-BR" dirty="0" smtClean="0"/>
              <a:t> e adaptar a realidade local.</a:t>
            </a:r>
          </a:p>
          <a:p>
            <a:r>
              <a:rPr lang="pt-BR" dirty="0" smtClean="0"/>
              <a:t>Capacitação continua da equipe.</a:t>
            </a:r>
          </a:p>
          <a:p>
            <a:r>
              <a:rPr lang="pt-BR" dirty="0" smtClean="0"/>
              <a:t>Importância de </a:t>
            </a:r>
            <a:r>
              <a:rPr lang="pt-BR" dirty="0" err="1" smtClean="0"/>
              <a:t>promocionar</a:t>
            </a:r>
            <a:r>
              <a:rPr lang="pt-BR" dirty="0" smtClean="0"/>
              <a:t> mudança de estilo de vida em </a:t>
            </a:r>
            <a:r>
              <a:rPr lang="pt-BR" b="1" dirty="0" smtClean="0"/>
              <a:t>ações coletivas.</a:t>
            </a:r>
          </a:p>
          <a:p>
            <a:r>
              <a:rPr lang="pt-BR" smtClean="0"/>
              <a:t>a importância </a:t>
            </a:r>
            <a:r>
              <a:rPr lang="pt-BR" dirty="0" smtClean="0"/>
              <a:t>de aumentar o vinculo e escutar as demandas </a:t>
            </a:r>
            <a:r>
              <a:rPr lang="pt-BR" smtClean="0"/>
              <a:t>da comunidade.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Situação da ação programática em minha Unidade antes da intervenção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Consistia em uma UBS tradicional com filas </a:t>
            </a:r>
            <a:r>
              <a:rPr lang="pt-BR" dirty="0" err="1" smtClean="0"/>
              <a:t>madrugadeiras</a:t>
            </a:r>
            <a:r>
              <a:rPr lang="pt-BR" dirty="0" smtClean="0"/>
              <a:t>, que não distinguia entre idosos, gestantes  </a:t>
            </a:r>
            <a:r>
              <a:rPr lang="pt-BR" dirty="0" err="1" smtClean="0"/>
              <a:t>criancas</a:t>
            </a:r>
            <a:r>
              <a:rPr lang="pt-BR" dirty="0" smtClean="0"/>
              <a:t> e doentes crônicos,  sem acolhimento ou atenção a demanda espontânea, um deficiente vinculo com a comunidade,  e inexistência de visitas domiciliares, busca ativa e outras funções de ESF, uma atenção medica focada na intervenção farmacologia e pouca importância na mudança de estilo de vida.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7200" dirty="0" smtClean="0"/>
              <a:t/>
            </a:r>
            <a:br>
              <a:rPr lang="pt-BR" sz="7200" dirty="0" smtClean="0"/>
            </a:br>
            <a:r>
              <a:rPr lang="pt-BR" sz="7200" dirty="0" smtClean="0"/>
              <a:t>Objetivo</a:t>
            </a:r>
            <a:endParaRPr lang="pt-BR" sz="7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4400" dirty="0" smtClean="0"/>
          </a:p>
          <a:p>
            <a:pPr algn="just"/>
            <a:r>
              <a:rPr lang="pt-BR" sz="4400" dirty="0" smtClean="0"/>
              <a:t>Melhorar a atenção dos pacientes diabéticos e hipertensos na ESF 01 Rui Ramos, da cidade de Uruguaiana, RS, Brasil.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Ações realizadas: </a:t>
            </a:r>
          </a:p>
          <a:p>
            <a:pPr algn="just">
              <a:buNone/>
            </a:pPr>
            <a:r>
              <a:rPr lang="pt-BR" dirty="0" smtClean="0"/>
              <a:t>Ampliação da cobertura e melhoria da qualidade de atenção a hipertensos e diabéticos. 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buscando a meta de cadastrar 40% dos hipertensos e diabéticos da área adstrita a nossa unidade de saúde.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Logística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Utilizados os manuais de Assistência Básica do Ministério de Saúde mais as orientações oportunas  e úteis do curso de pós-graduação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Mais os materiais disponibilizados pela secretaria municipal de saúde.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Somada a capacitação da equipe pelo próprio medico de família.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 smtClean="0"/>
              <a:t>Objetivo: A</a:t>
            </a:r>
            <a:r>
              <a:rPr lang="pt-BR" sz="3600" dirty="0" smtClean="0"/>
              <a:t>umento de cobertura HAS</a:t>
            </a:r>
            <a:br>
              <a:rPr lang="pt-BR" sz="3600" dirty="0" smtClean="0"/>
            </a:br>
            <a:r>
              <a:rPr lang="pt-BR" sz="3600" dirty="0" smtClean="0"/>
              <a:t> </a:t>
            </a:r>
            <a:r>
              <a:rPr lang="pt-BR" sz="3600" b="1" dirty="0" smtClean="0"/>
              <a:t>Metas: </a:t>
            </a:r>
            <a:r>
              <a:rPr lang="pt-BR" sz="3600" dirty="0" smtClean="0"/>
              <a:t>cadastrar 40% HAS</a:t>
            </a:r>
            <a:br>
              <a:rPr lang="pt-BR" sz="3600" dirty="0" smtClean="0"/>
            </a:br>
            <a:r>
              <a:rPr lang="pt-BR" sz="3600" dirty="0" smtClean="0"/>
              <a:t> </a:t>
            </a:r>
            <a:r>
              <a:rPr lang="pt-BR" sz="3600" b="1" dirty="0" smtClean="0"/>
              <a:t>Resultado</a:t>
            </a:r>
            <a:r>
              <a:rPr lang="pt-BR" sz="3600" dirty="0" smtClean="0"/>
              <a:t> 53,9% cadastrados HAS 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1401</Words>
  <Application>Microsoft Office PowerPoint</Application>
  <PresentationFormat>Apresentação na tela (4:3)</PresentationFormat>
  <Paragraphs>143</Paragraphs>
  <Slides>41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2" baseType="lpstr">
      <vt:lpstr>Tema do Office</vt:lpstr>
      <vt:lpstr>Apresentação do TCC</vt:lpstr>
      <vt:lpstr>Introdução</vt:lpstr>
      <vt:lpstr>Caracterização do  Município </vt:lpstr>
      <vt:lpstr>Caracterização de nossa Unidade Básica de Saúde </vt:lpstr>
      <vt:lpstr>Situação da ação programática em minha Unidade antes da intervenção </vt:lpstr>
      <vt:lpstr> Objetivo</vt:lpstr>
      <vt:lpstr>Metodologia</vt:lpstr>
      <vt:lpstr>Logística</vt:lpstr>
      <vt:lpstr>Objetivo: Aumento de cobertura HAS  Metas: cadastrar 40% HAS  Resultado 53,9% cadastrados HAS </vt:lpstr>
      <vt:lpstr>Objetivo : Aumento de cobertura DM  Meta: cadastrar 40% DM  Resultado: 60% cadastrados DM</vt:lpstr>
      <vt:lpstr>Objetivo: Aumentar qualidade de atenção. Meta: 100%. Resultado: 99,8%.</vt:lpstr>
      <vt:lpstr>Objetivo: Aumentar qualidade de atenção. Meta: 100%. Resultado: 100%</vt:lpstr>
      <vt:lpstr>Objetivo: Aumentar qualidade de atenção. Meta: 100%. Resultado: 100%</vt:lpstr>
      <vt:lpstr>Objetivo: Aumentar qualidade de atenção. Meta: 100%. Resultado: 100%</vt:lpstr>
      <vt:lpstr>Objetivo: Aumentar qualidade de atenção. Meta: 100%. Resultado: 88,2%</vt:lpstr>
      <vt:lpstr>Objetivo: Aumentar qualidade de atenção. Meta: 100%. Resultado: 100%</vt:lpstr>
      <vt:lpstr>Objetivo: Aumentar qualidade de atenção. Meta: 100%. Resultado: 100%</vt:lpstr>
      <vt:lpstr>Objetivo: Aumentar qualidade de atenção. Meta: 100%. Resultado: 100%</vt:lpstr>
      <vt:lpstr>Objetivo: Aumentar qualidade de atenção. Meta: 100%. Resultado: 97,4%.</vt:lpstr>
      <vt:lpstr>Objetivo: Aumentar qualidade de atenção. Meta: 100%. Resultado: 100%</vt:lpstr>
      <vt:lpstr>Objetivo: Aumentar qualidade de atenção. Meta: 100%. Resultado: 100%</vt:lpstr>
      <vt:lpstr>Objetivo: Aumentar qualidade de atenção. Meta: 100%. Resultado: 100%</vt:lpstr>
      <vt:lpstr>Objetivo: Aumentar qualidade de atenção. Meta: 100%. Resultado: 100%</vt:lpstr>
      <vt:lpstr>Objetivo: Aumentar qualidade de atenção. Meta: 100%. Resultado: 100%</vt:lpstr>
      <vt:lpstr>Objetivo: Aumentar qualidade de atenção. Meta: 100%. Resultado: 100%</vt:lpstr>
      <vt:lpstr>Objetivo: Aumentar qualidade de atenção. Meta: 100%. Resultado: 100%</vt:lpstr>
      <vt:lpstr>Objetivo: Aumentar qualidade de atenção. Meta: 100%. Resultado: 100%</vt:lpstr>
      <vt:lpstr>Objetivo: Aumentar qualidade de atenção. Meta: 100%. Resultado: 100%</vt:lpstr>
      <vt:lpstr>Objetivo: Aumentar qualidade de atenção. Meta: 100%. Resultado: 99,8%</vt:lpstr>
      <vt:lpstr>Objetivo: Aumentar qualidade de atenção. Meta: 100%. Resultado: 100%</vt:lpstr>
      <vt:lpstr>Objetivo: Aumentar qualidade de atenção. Meta: 100%. Resultado: 100%</vt:lpstr>
      <vt:lpstr>Objetivo: Aumentar qualidade de atenção. Meta: 100%. Resultado: 100%</vt:lpstr>
      <vt:lpstr>Resultados</vt:lpstr>
      <vt:lpstr>Resultados</vt:lpstr>
      <vt:lpstr>Resultados</vt:lpstr>
      <vt:lpstr>Resultados</vt:lpstr>
      <vt:lpstr>Discussão</vt:lpstr>
      <vt:lpstr>discussão</vt:lpstr>
      <vt:lpstr>o desenvolvimento do curso em relação às minhas expectativas iniciais.</vt:lpstr>
      <vt:lpstr>o significado do curso para a minha prática profissional.</vt:lpstr>
      <vt:lpstr>Aprendizados mais relevantes.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TCC</dc:title>
  <dc:creator>Sansung</dc:creator>
  <cp:lastModifiedBy>Sansung</cp:lastModifiedBy>
  <cp:revision>43</cp:revision>
  <dcterms:created xsi:type="dcterms:W3CDTF">2015-06-24T23:00:09Z</dcterms:created>
  <dcterms:modified xsi:type="dcterms:W3CDTF">2015-06-27T14:44:16Z</dcterms:modified>
</cp:coreProperties>
</file>