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5" r:id="rId3"/>
    <p:sldId id="339" r:id="rId4"/>
    <p:sldId id="336" r:id="rId5"/>
    <p:sldId id="337" r:id="rId6"/>
    <p:sldId id="338" r:id="rId7"/>
    <p:sldId id="257" r:id="rId8"/>
    <p:sldId id="258" r:id="rId9"/>
    <p:sldId id="272" r:id="rId10"/>
    <p:sldId id="274" r:id="rId11"/>
    <p:sldId id="286" r:id="rId12"/>
    <p:sldId id="288" r:id="rId13"/>
    <p:sldId id="289" r:id="rId14"/>
    <p:sldId id="290" r:id="rId15"/>
    <p:sldId id="292" r:id="rId16"/>
    <p:sldId id="293" r:id="rId17"/>
    <p:sldId id="306" r:id="rId18"/>
    <p:sldId id="307" r:id="rId19"/>
    <p:sldId id="308" r:id="rId20"/>
    <p:sldId id="309" r:id="rId21"/>
    <p:sldId id="310" r:id="rId22"/>
    <p:sldId id="311" r:id="rId23"/>
    <p:sldId id="291" r:id="rId24"/>
    <p:sldId id="312" r:id="rId25"/>
    <p:sldId id="314" r:id="rId26"/>
    <p:sldId id="315" r:id="rId27"/>
    <p:sldId id="316" r:id="rId28"/>
    <p:sldId id="317" r:id="rId29"/>
    <p:sldId id="319" r:id="rId30"/>
    <p:sldId id="320" r:id="rId31"/>
    <p:sldId id="318" r:id="rId32"/>
    <p:sldId id="321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4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24/01/2015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Saúde do Idoso na Unidade Básica de Saúde </a:t>
            </a:r>
            <a:r>
              <a:rPr lang="pt-BR" dirty="0" err="1" smtClean="0"/>
              <a:t>Paraí</a:t>
            </a:r>
            <a:r>
              <a:rPr lang="pt-BR" dirty="0" smtClean="0"/>
              <a:t>, em </a:t>
            </a:r>
            <a:r>
              <a:rPr lang="pt-BR" dirty="0" err="1" smtClean="0"/>
              <a:t>Paraí</a:t>
            </a:r>
            <a:r>
              <a:rPr lang="pt-BR" dirty="0" smtClean="0"/>
              <a:t>, RS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Wagner </a:t>
            </a:r>
            <a:r>
              <a:rPr lang="pt-BR" dirty="0" err="1" smtClean="0"/>
              <a:t>Titton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Coordenadora: Ana Paula Rodrigues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411760" y="573325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Pelotas, Janeiro de 2015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33265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Universidade Federal de Pelotas</a:t>
            </a:r>
          </a:p>
          <a:p>
            <a:pPr algn="ctr"/>
            <a:r>
              <a:rPr lang="pt-BR" dirty="0" smtClean="0"/>
              <a:t>Especialização em Saúde da Família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439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Logística:</a:t>
            </a:r>
          </a:p>
          <a:p>
            <a:pPr lvl="1"/>
            <a:r>
              <a:rPr lang="pt-BR" dirty="0" smtClean="0"/>
              <a:t>Recadastramento dos idosos, </a:t>
            </a:r>
            <a:r>
              <a:rPr lang="pt-BR" dirty="0" err="1" smtClean="0"/>
              <a:t>comorbidades</a:t>
            </a:r>
            <a:r>
              <a:rPr lang="pt-BR" dirty="0" smtClean="0"/>
              <a:t> e presença de problemas de locomoção;</a:t>
            </a:r>
          </a:p>
          <a:p>
            <a:pPr lvl="1"/>
            <a:r>
              <a:rPr lang="pt-BR" dirty="0" smtClean="0"/>
              <a:t>Criação de ficha de atendimento específica para os idosos;</a:t>
            </a:r>
          </a:p>
          <a:p>
            <a:pPr lvl="1"/>
            <a:r>
              <a:rPr lang="pt-BR" dirty="0" smtClean="0"/>
              <a:t>Implantação de protocolos de atendimento presentes nos Cadernos de Atenção Básica;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274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016224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Objetivo 1: Ampliar a cobertura do Programa de Saúde do Idoso;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1035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pt-BR" dirty="0"/>
              <a:t>Objetivo 1: Ampliar a cobertura do Programa de Saúde do Idoso;	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pt-BR" i="1" dirty="0"/>
              <a:t>Ampliar a cobertura de atenção à saúde do idoso da área da unidade de saúde para 50%.</a:t>
            </a:r>
          </a:p>
          <a:p>
            <a:pPr lvl="1"/>
            <a:r>
              <a:rPr lang="pt-BR" i="1" dirty="0"/>
              <a:t>Meta </a:t>
            </a:r>
            <a:r>
              <a:rPr lang="pt-BR" i="1" dirty="0" smtClean="0"/>
              <a:t>alcançada: 166 idosos (14,3%);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01008"/>
            <a:ext cx="5472013" cy="298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607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968352"/>
            <a:ext cx="8229600" cy="1396752"/>
          </a:xfrm>
        </p:spPr>
        <p:txBody>
          <a:bodyPr/>
          <a:lstStyle/>
          <a:p>
            <a:r>
              <a:rPr lang="pt-BR" dirty="0"/>
              <a:t>Objetivo 2:  Melhorar a qualidade da atenção ao idoso na Unidade de </a:t>
            </a:r>
            <a:r>
              <a:rPr lang="pt-BR" dirty="0" smtClean="0"/>
              <a:t>Saúde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5818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Objetivo 2:  Melhorar a qualidade da atenção ao idoso na Unidade de </a:t>
            </a:r>
            <a:r>
              <a:rPr lang="pt-BR" dirty="0" smtClean="0"/>
              <a:t>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Realizar </a:t>
            </a:r>
            <a:r>
              <a:rPr lang="pt-BR" dirty="0"/>
              <a:t>Avaliação Multidimensional </a:t>
            </a:r>
            <a:r>
              <a:rPr lang="pt-BR" dirty="0" smtClean="0"/>
              <a:t>Rápida </a:t>
            </a:r>
            <a:r>
              <a:rPr lang="pt-BR" dirty="0"/>
              <a:t>de 100% </a:t>
            </a:r>
            <a:r>
              <a:rPr lang="pt-BR" dirty="0" smtClean="0"/>
              <a:t>dos </a:t>
            </a:r>
            <a:r>
              <a:rPr lang="pt-BR" dirty="0"/>
              <a:t>idosos da área de </a:t>
            </a:r>
            <a:r>
              <a:rPr lang="pt-BR" dirty="0" smtClean="0"/>
              <a:t>abrangência</a:t>
            </a:r>
          </a:p>
          <a:p>
            <a:pPr lvl="1"/>
            <a:r>
              <a:rPr lang="pt-BR" dirty="0" smtClean="0"/>
              <a:t>Meta Alcançada: 69,9%; 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01008"/>
            <a:ext cx="575786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867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Objetivo 2:  Melhorar a qualidade da atenção ao idoso na Unidade de </a:t>
            </a:r>
            <a:r>
              <a:rPr lang="pt-BR" sz="3200" dirty="0" smtClean="0"/>
              <a:t>Saúde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Realizar exame clínico apropriado em 100% das </a:t>
            </a:r>
            <a:r>
              <a:rPr lang="pt-BR" sz="2400" dirty="0" smtClean="0"/>
              <a:t>consultas</a:t>
            </a:r>
          </a:p>
          <a:p>
            <a:pPr lvl="1"/>
            <a:r>
              <a:rPr lang="pt-BR" sz="2400" dirty="0" smtClean="0"/>
              <a:t>Meta alcançada: 72,3%; </a:t>
            </a:r>
            <a:endParaRPr lang="pt-B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208" y="2996952"/>
            <a:ext cx="6553181" cy="335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918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Objetivo 2:  Melhorar a qualidade da atenção ao idoso na Unidade de </a:t>
            </a:r>
            <a:r>
              <a:rPr lang="pt-BR" sz="3200" dirty="0" smtClean="0"/>
              <a:t>Saúde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Realizar a solicitação de exames complementares periódicos em 100% dos idosos hipertensos e/ou </a:t>
            </a:r>
            <a:r>
              <a:rPr lang="pt-BR" sz="2400" dirty="0" smtClean="0"/>
              <a:t>diabéticos</a:t>
            </a:r>
          </a:p>
          <a:p>
            <a:pPr lvl="1"/>
            <a:r>
              <a:rPr lang="pt-BR" sz="2000" dirty="0" smtClean="0"/>
              <a:t>Meta alcançada: </a:t>
            </a:r>
            <a:r>
              <a:rPr lang="pt-BR" sz="2000" dirty="0"/>
              <a:t>82,3</a:t>
            </a:r>
            <a:r>
              <a:rPr lang="pt-BR" sz="2000" dirty="0" smtClean="0"/>
              <a:t>%; 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480" y="3021034"/>
            <a:ext cx="6840760" cy="350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918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Objetivo 2:  Melhorar a qualidade da atenção ao idoso na Unidade de </a:t>
            </a:r>
            <a:r>
              <a:rPr lang="pt-BR" sz="3200" dirty="0" smtClean="0"/>
              <a:t>Saúde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Priorizar a prescrição de medicamentos da Farmácia Popular a 100% dos </a:t>
            </a:r>
            <a:r>
              <a:rPr lang="pt-BR" sz="2400" dirty="0" smtClean="0"/>
              <a:t>idosos</a:t>
            </a:r>
            <a:endParaRPr lang="pt-BR" dirty="0" smtClean="0"/>
          </a:p>
          <a:p>
            <a:pPr lvl="1"/>
            <a:r>
              <a:rPr lang="pt-BR" sz="2000" dirty="0" smtClean="0"/>
              <a:t>Meta alcançada: </a:t>
            </a:r>
            <a:r>
              <a:rPr lang="pt-BR" sz="2000" dirty="0"/>
              <a:t>81,3</a:t>
            </a:r>
            <a:r>
              <a:rPr lang="pt-BR" sz="2000" dirty="0" smtClean="0"/>
              <a:t>%;</a:t>
            </a:r>
            <a:endParaRPr lang="pt-BR" sz="2000" dirty="0"/>
          </a:p>
          <a:p>
            <a:pPr lvl="1"/>
            <a:endParaRPr lang="pt-BR" sz="2000" dirty="0"/>
          </a:p>
          <a:p>
            <a:pPr lvl="1"/>
            <a:endParaRPr lang="pt-BR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09813"/>
            <a:ext cx="5757863" cy="291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761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Objetivo 2:  Melhorar a qualidade da atenção ao idoso na Unidade de </a:t>
            </a:r>
            <a:r>
              <a:rPr lang="pt-BR" sz="3200" dirty="0" smtClean="0"/>
              <a:t>Saúde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Cadastrar 100% dos idosos acamados ou com problemas de </a:t>
            </a:r>
            <a:r>
              <a:rPr lang="pt-BR" sz="2400" dirty="0" smtClean="0"/>
              <a:t>locomoção:</a:t>
            </a:r>
          </a:p>
          <a:p>
            <a:pPr lvl="1"/>
            <a:r>
              <a:rPr lang="pt-BR" sz="2000" dirty="0" smtClean="0"/>
              <a:t>Meta Alcançada: </a:t>
            </a:r>
            <a:r>
              <a:rPr lang="pt-BR" sz="2000" dirty="0"/>
              <a:t>74,2</a:t>
            </a:r>
            <a:r>
              <a:rPr lang="pt-BR" sz="2000" dirty="0" smtClean="0"/>
              <a:t>%;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96952"/>
            <a:ext cx="6440259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761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Objetivo 2:  Melhorar a qualidade da atenção ao idoso na Unidade de </a:t>
            </a:r>
            <a:r>
              <a:rPr lang="pt-BR" sz="3200" dirty="0" smtClean="0"/>
              <a:t>Saúde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Realizar visita domiciliar a 100% dos idosos acamados ou com problemas de locomoção</a:t>
            </a:r>
            <a:r>
              <a:rPr lang="pt-BR" sz="2400" dirty="0" smtClean="0"/>
              <a:t>.</a:t>
            </a:r>
          </a:p>
          <a:p>
            <a:pPr lvl="1"/>
            <a:r>
              <a:rPr lang="pt-BR" sz="2000" dirty="0" smtClean="0"/>
              <a:t>Meta alcançada: 47,2%;</a:t>
            </a:r>
          </a:p>
          <a:p>
            <a:pPr lvl="1"/>
            <a:endParaRPr lang="pt-BR" sz="2000" dirty="0"/>
          </a:p>
          <a:p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17652"/>
            <a:ext cx="5757863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76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/>
          </a:bodyPr>
          <a:lstStyle/>
          <a:p>
            <a:r>
              <a:rPr lang="pt-BR" dirty="0" err="1" smtClean="0"/>
              <a:t>Paraí</a:t>
            </a:r>
            <a:r>
              <a:rPr lang="pt-BR" dirty="0" smtClean="0"/>
              <a:t>, RS:</a:t>
            </a:r>
          </a:p>
          <a:p>
            <a:pPr lvl="1"/>
            <a:r>
              <a:rPr lang="pt-BR" dirty="0" smtClean="0"/>
              <a:t>7257 habitantes</a:t>
            </a:r>
            <a:r>
              <a:rPr lang="pt-BR" baseline="30000" dirty="0" smtClean="0"/>
              <a:t>1;</a:t>
            </a:r>
          </a:p>
          <a:p>
            <a:pPr lvl="1"/>
            <a:r>
              <a:rPr lang="pt-BR" dirty="0" smtClean="0"/>
              <a:t>1165 idosos</a:t>
            </a:r>
            <a:r>
              <a:rPr lang="pt-BR" baseline="30000" dirty="0" smtClean="0"/>
              <a:t>2;</a:t>
            </a:r>
            <a:endParaRPr lang="pt-BR" baseline="30000" dirty="0"/>
          </a:p>
          <a:p>
            <a:pPr lvl="1"/>
            <a:r>
              <a:rPr lang="pt-BR" dirty="0" smtClean="0"/>
              <a:t>IDH 0,843</a:t>
            </a:r>
            <a:r>
              <a:rPr lang="pt-BR" baseline="30000" dirty="0" smtClean="0"/>
              <a:t>3 </a:t>
            </a:r>
            <a:endParaRPr lang="pt-BR" baseline="30000" dirty="0"/>
          </a:p>
          <a:p>
            <a:pPr lvl="1"/>
            <a:r>
              <a:rPr lang="pt-BR" dirty="0" smtClean="0"/>
              <a:t>Renda média </a:t>
            </a:r>
            <a:r>
              <a:rPr lang="pt-BR" dirty="0"/>
              <a:t>per capita </a:t>
            </a:r>
            <a:r>
              <a:rPr lang="pt-BR" dirty="0" smtClean="0"/>
              <a:t>R$1071,25</a:t>
            </a:r>
            <a:r>
              <a:rPr lang="pt-BR" baseline="30000" dirty="0"/>
              <a:t>3</a:t>
            </a:r>
          </a:p>
          <a:p>
            <a:pPr lvl="1"/>
            <a:r>
              <a:rPr lang="pt-BR" dirty="0" smtClean="0"/>
              <a:t>Índice de </a:t>
            </a:r>
            <a:r>
              <a:rPr lang="pt-BR" dirty="0" err="1" smtClean="0"/>
              <a:t>Gini</a:t>
            </a:r>
            <a:r>
              <a:rPr lang="pt-BR" dirty="0" smtClean="0"/>
              <a:t> 0,4772</a:t>
            </a:r>
            <a:r>
              <a:rPr lang="pt-BR" baseline="30000" dirty="0"/>
              <a:t>3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47664" y="5157192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dirty="0" smtClean="0"/>
              <a:t>IBGE, </a:t>
            </a:r>
            <a:r>
              <a:rPr lang="pt-BR" dirty="0" smtClean="0"/>
              <a:t>2014;</a:t>
            </a:r>
            <a:endParaRPr lang="pt-BR" dirty="0" smtClean="0"/>
          </a:p>
          <a:p>
            <a:pPr marL="342900" indent="-342900">
              <a:buAutoNum type="arabicPeriod"/>
            </a:pPr>
            <a:r>
              <a:rPr lang="pt-BR" dirty="0" smtClean="0"/>
              <a:t>SIAB, </a:t>
            </a:r>
            <a:r>
              <a:rPr lang="pt-BR" dirty="0" smtClean="0"/>
              <a:t>2014;</a:t>
            </a:r>
            <a:endParaRPr lang="pt-BR" dirty="0" smtClean="0"/>
          </a:p>
          <a:p>
            <a:pPr marL="342900" indent="-342900">
              <a:buAutoNum type="arabicPeriod"/>
            </a:pPr>
            <a:r>
              <a:rPr lang="pt-BR" i="1" dirty="0" smtClean="0"/>
              <a:t>PNUD/2000.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2518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Objetivo 2:  Melhorar a qualidade da atenção ao idoso na Unidade de </a:t>
            </a:r>
            <a:r>
              <a:rPr lang="pt-BR" sz="3200" dirty="0" smtClean="0"/>
              <a:t>Saúde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Rastrear 100% dos idosos para Hipertensão Arterial Sistêmica (HAS</a:t>
            </a:r>
            <a:r>
              <a:rPr lang="pt-BR" sz="2400" dirty="0" smtClean="0"/>
              <a:t>).</a:t>
            </a:r>
          </a:p>
          <a:p>
            <a:pPr lvl="1"/>
            <a:r>
              <a:rPr lang="pt-BR" sz="2000" dirty="0" smtClean="0"/>
              <a:t>Meta alcançada: 98,2%;</a:t>
            </a:r>
            <a:endParaRPr lang="pt-BR" sz="2000" dirty="0"/>
          </a:p>
          <a:p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96951"/>
            <a:ext cx="5757863" cy="327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761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Objetivo 2:  Melhorar a qualidade da atenção ao idoso na Unidade de </a:t>
            </a:r>
            <a:r>
              <a:rPr lang="pt-BR" sz="3200" dirty="0" smtClean="0"/>
              <a:t>Saúde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Rastrear 100% dos idosos com pressão arterial sustentada maior que 135/80 mmHg para Diabetes Mellitus (DM</a:t>
            </a:r>
            <a:r>
              <a:rPr lang="pt-BR" sz="2400" dirty="0" smtClean="0"/>
              <a:t>)</a:t>
            </a:r>
          </a:p>
          <a:p>
            <a:pPr lvl="1"/>
            <a:r>
              <a:rPr lang="pt-BR" sz="2000" dirty="0" smtClean="0"/>
              <a:t>Meta alcançada: 97,2%;</a:t>
            </a:r>
          </a:p>
          <a:p>
            <a:pPr lvl="1"/>
            <a:endParaRPr lang="pt-BR" sz="2000" dirty="0"/>
          </a:p>
          <a:p>
            <a:endParaRPr lang="pt-B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15965"/>
            <a:ext cx="618493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761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Objetivo 2:  Melhorar a qualidade da atenção ao idoso na Unidade de </a:t>
            </a:r>
            <a:r>
              <a:rPr lang="pt-BR" sz="3200" dirty="0" smtClean="0"/>
              <a:t>Saúde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Realizar avaliação da necessidade de atendimento odontológico em 100% dos idosos</a:t>
            </a:r>
            <a:r>
              <a:rPr lang="pt-BR" sz="2400" dirty="0" smtClean="0"/>
              <a:t>.</a:t>
            </a:r>
          </a:p>
          <a:p>
            <a:pPr lvl="1"/>
            <a:r>
              <a:rPr lang="pt-BR" sz="2000" dirty="0" smtClean="0"/>
              <a:t>Meta alcançada: 31,9%;</a:t>
            </a:r>
            <a:endParaRPr lang="pt-BR" sz="2000" b="1" i="1" dirty="0"/>
          </a:p>
          <a:p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952"/>
            <a:ext cx="618493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761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4525963"/>
          </a:xfrm>
        </p:spPr>
        <p:txBody>
          <a:bodyPr/>
          <a:lstStyle/>
          <a:p>
            <a:r>
              <a:rPr lang="pt-BR" dirty="0"/>
              <a:t>Objetivo 3:  Melhorar a adesão dos idosos ao Programa de Saúde do Idoso</a:t>
            </a:r>
          </a:p>
        </p:txBody>
      </p:sp>
    </p:spTree>
    <p:extLst>
      <p:ext uri="{BB962C8B-B14F-4D97-AF65-F5344CB8AC3E}">
        <p14:creationId xmlns:p14="http://schemas.microsoft.com/office/powerpoint/2010/main" val="786516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Objetivo 3:  Melhorar a adesão dos idosos ao Programa de Saúde do </a:t>
            </a:r>
            <a:r>
              <a:rPr lang="pt-BR" sz="3200" dirty="0" smtClean="0"/>
              <a:t>Idoso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Buscar 100% dos idosos faltosos às consultas programadas</a:t>
            </a:r>
            <a:r>
              <a:rPr lang="pt-BR" sz="2800" dirty="0" smtClean="0"/>
              <a:t>.</a:t>
            </a:r>
          </a:p>
          <a:p>
            <a:pPr lvl="1"/>
            <a:r>
              <a:rPr lang="pt-BR" sz="2400" dirty="0" smtClean="0"/>
              <a:t>Meta não desenvolvida visto pela unidade básica de Saúde não permitir o agendamento de consulta, sendo todo o atendimento a livre demanda, inexistiam pacientes faltosos, bem como inexistiam as consultas programáticas.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4950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15150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Objetivo 4: Melhorar o registro das </a:t>
            </a:r>
            <a:r>
              <a:rPr lang="pt-BR" dirty="0" smtClean="0"/>
              <a:t>informações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24085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Objetivo 4: Melhorar o registro das </a:t>
            </a:r>
            <a:r>
              <a:rPr lang="pt-BR" sz="3200" dirty="0" smtClean="0"/>
              <a:t>informações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Manter registro específico de 100% das pessoas </a:t>
            </a:r>
            <a:r>
              <a:rPr lang="pt-BR" sz="2400" dirty="0" smtClean="0"/>
              <a:t>idosas</a:t>
            </a:r>
          </a:p>
          <a:p>
            <a:pPr lvl="1"/>
            <a:r>
              <a:rPr lang="pt-BR" sz="2000" dirty="0" smtClean="0"/>
              <a:t>Meta alcançada: </a:t>
            </a:r>
            <a:r>
              <a:rPr lang="pt-BR" sz="2000" dirty="0"/>
              <a:t>53,0</a:t>
            </a:r>
            <a:r>
              <a:rPr lang="pt-BR" sz="2000" dirty="0" smtClean="0"/>
              <a:t>%</a:t>
            </a:r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58557"/>
            <a:ext cx="5757863" cy="28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9891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1468760"/>
          </a:xfrm>
        </p:spPr>
        <p:txBody>
          <a:bodyPr/>
          <a:lstStyle/>
          <a:p>
            <a:r>
              <a:rPr lang="pt-BR" dirty="0"/>
              <a:t>Objetivo 5:  Mapear os idosos de risco da área de abrangência</a:t>
            </a:r>
          </a:p>
        </p:txBody>
      </p:sp>
    </p:spTree>
    <p:extLst>
      <p:ext uri="{BB962C8B-B14F-4D97-AF65-F5344CB8AC3E}">
        <p14:creationId xmlns:p14="http://schemas.microsoft.com/office/powerpoint/2010/main" val="865664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Objetivo 5:  Mapear os idosos de risco da área de </a:t>
            </a:r>
            <a:r>
              <a:rPr lang="pt-BR" sz="3200" dirty="0" smtClean="0"/>
              <a:t>abrangência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Rastrear 100% das pessoas idosas para risco de </a:t>
            </a:r>
            <a:r>
              <a:rPr lang="pt-BR" sz="2800" dirty="0" smtClean="0"/>
              <a:t>morbimortalidade</a:t>
            </a:r>
          </a:p>
          <a:p>
            <a:pPr lvl="1"/>
            <a:r>
              <a:rPr lang="pt-BR" sz="2400" dirty="0" smtClean="0"/>
              <a:t>Meta alcançada: </a:t>
            </a:r>
            <a:r>
              <a:rPr lang="pt-BR" sz="2400" dirty="0"/>
              <a:t>45,8</a:t>
            </a:r>
            <a:r>
              <a:rPr lang="pt-BR" sz="2400" dirty="0" smtClean="0"/>
              <a:t>%;</a:t>
            </a:r>
          </a:p>
          <a:p>
            <a:pPr lvl="1"/>
            <a:endParaRPr lang="pt-BR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12976"/>
            <a:ext cx="5757863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22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Objetivo 5:  Mapear os idosos de risco da área de </a:t>
            </a:r>
            <a:r>
              <a:rPr lang="pt-BR" sz="3200" dirty="0" smtClean="0"/>
              <a:t>abrangência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Investigar a presença de indicadores de fragilização na velhice em 100% das pessoas idosas.</a:t>
            </a:r>
          </a:p>
          <a:p>
            <a:pPr lvl="1"/>
            <a:r>
              <a:rPr lang="pt-BR" sz="2400" dirty="0" smtClean="0"/>
              <a:t>Meta alcançada: 47%</a:t>
            </a:r>
          </a:p>
          <a:p>
            <a:pPr lvl="1"/>
            <a:endParaRPr lang="pt-BR" sz="2400" dirty="0" smtClean="0"/>
          </a:p>
          <a:p>
            <a:pPr lvl="1"/>
            <a:endParaRPr lang="pt-BR" sz="2400" dirty="0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3194823"/>
            <a:ext cx="5757863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922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Sistema de Saúde Implantado:	</a:t>
            </a:r>
          </a:p>
          <a:p>
            <a:pPr lvl="1"/>
            <a:r>
              <a:rPr lang="pt-BR" dirty="0" smtClean="0"/>
              <a:t>Atividades divididas entre UBS e Hospital Beneficente Nossa Senhora Aparecida;</a:t>
            </a:r>
          </a:p>
          <a:p>
            <a:pPr lvl="1"/>
            <a:r>
              <a:rPr lang="pt-BR" dirty="0" smtClean="0"/>
              <a:t>Gestão Plena da Saúde;</a:t>
            </a:r>
          </a:p>
          <a:p>
            <a:pPr lvl="1"/>
            <a:r>
              <a:rPr lang="pt-BR" dirty="0" smtClean="0"/>
              <a:t>Acesso a Atenção Especializada:</a:t>
            </a:r>
          </a:p>
          <a:p>
            <a:pPr lvl="2"/>
            <a:r>
              <a:rPr lang="pt-BR" dirty="0" smtClean="0"/>
              <a:t>Disponíveis: Pediatria, Ginecologia/Obstetrícia.</a:t>
            </a:r>
          </a:p>
          <a:p>
            <a:pPr lvl="2"/>
            <a:r>
              <a:rPr lang="pt-BR" dirty="0" smtClean="0"/>
              <a:t>Demais especialidades: </a:t>
            </a:r>
          </a:p>
          <a:p>
            <a:pPr lvl="3"/>
            <a:r>
              <a:rPr lang="pt-BR" dirty="0" smtClean="0"/>
              <a:t>Ausência de profissionais contratados;</a:t>
            </a:r>
          </a:p>
          <a:p>
            <a:pPr lvl="3"/>
            <a:r>
              <a:rPr lang="pt-BR" dirty="0" smtClean="0"/>
              <a:t>“Convênios” com especialistas.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7267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Objetivo 5:  Mapear os idosos de risco da área de </a:t>
            </a:r>
            <a:r>
              <a:rPr lang="pt-BR" sz="3200" dirty="0" smtClean="0"/>
              <a:t>abrangência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Avaliar a rede social de 100% dos </a:t>
            </a:r>
            <a:r>
              <a:rPr lang="pt-BR" sz="2800" dirty="0" smtClean="0"/>
              <a:t>idosos</a:t>
            </a:r>
          </a:p>
          <a:p>
            <a:pPr lvl="1"/>
            <a:r>
              <a:rPr lang="pt-BR" sz="2400" dirty="0" smtClean="0"/>
              <a:t>Meta alcançada: 54,8%;</a:t>
            </a:r>
          </a:p>
          <a:p>
            <a:pPr lvl="1"/>
            <a:endParaRPr lang="pt-BR" sz="2400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96952"/>
            <a:ext cx="575786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92255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1252736"/>
          </a:xfrm>
        </p:spPr>
        <p:txBody>
          <a:bodyPr/>
          <a:lstStyle/>
          <a:p>
            <a:pPr algn="just"/>
            <a:r>
              <a:rPr lang="pt-BR" dirty="0"/>
              <a:t>Objetivo 6:  Promover a saúde dos </a:t>
            </a:r>
            <a:r>
              <a:rPr lang="pt-BR" dirty="0" smtClean="0"/>
              <a:t>idosos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45863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Objetivo 6:  Promover a saúde dos </a:t>
            </a:r>
            <a:r>
              <a:rPr lang="pt-BR" sz="3200" dirty="0" smtClean="0"/>
              <a:t>idosos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Garantir orientação nutricional para hábitos alimentares saudáveis a 100% das pessoas </a:t>
            </a:r>
            <a:r>
              <a:rPr lang="pt-BR" sz="2800" dirty="0" smtClean="0"/>
              <a:t>idosas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04491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Objetivo 6:  Promover a saúde dos </a:t>
            </a:r>
            <a:r>
              <a:rPr lang="pt-BR" sz="3200" dirty="0" smtClean="0"/>
              <a:t>idosos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Garantir orientação nutricional para hábitos alimentares saudáveis a 100% das </a:t>
            </a:r>
            <a:r>
              <a:rPr lang="pt-BR" sz="2800" dirty="0" smtClean="0"/>
              <a:t>pessoas idosas</a:t>
            </a:r>
          </a:p>
          <a:p>
            <a:pPr lvl="1"/>
            <a:r>
              <a:rPr lang="pt-BR" sz="2400" dirty="0" smtClean="0"/>
              <a:t>Meta Alcançada: 63,3%;</a:t>
            </a:r>
          </a:p>
          <a:p>
            <a:pPr marL="457200" lvl="1" indent="0">
              <a:buNone/>
            </a:pPr>
            <a:endParaRPr lang="pt-BR" sz="2400" dirty="0" smtClean="0"/>
          </a:p>
          <a:p>
            <a:pPr lvl="1"/>
            <a:endParaRPr lang="pt-BR" sz="2400" dirty="0"/>
          </a:p>
          <a:p>
            <a:pPr lvl="1"/>
            <a:endParaRPr lang="pt-BR" sz="2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84983"/>
            <a:ext cx="5757863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252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Objetivo 6:  Promover a saúde dos </a:t>
            </a:r>
            <a:r>
              <a:rPr lang="pt-BR" sz="3200" dirty="0" smtClean="0"/>
              <a:t>idosos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Garantir orientação para a prática regular de atividade física a 100% </a:t>
            </a:r>
            <a:r>
              <a:rPr lang="pt-BR" sz="2800" dirty="0" smtClean="0"/>
              <a:t>idosos</a:t>
            </a:r>
          </a:p>
          <a:p>
            <a:pPr lvl="1"/>
            <a:r>
              <a:rPr lang="pt-BR" sz="2400" dirty="0" smtClean="0"/>
              <a:t>Meta Alcançada: 65,7%;</a:t>
            </a:r>
            <a:endParaRPr lang="pt-BR" sz="24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024" y="3212976"/>
            <a:ext cx="5757863" cy="327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2525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dos Indicadores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Indicadores anteriores e posteriores a ação:</a:t>
            </a:r>
          </a:p>
          <a:p>
            <a:pPr lvl="1"/>
            <a:r>
              <a:rPr lang="pt-BR" dirty="0" smtClean="0"/>
              <a:t>Desconhecimento do situação de saúde da população </a:t>
            </a:r>
            <a:r>
              <a:rPr lang="pt-BR" dirty="0" err="1" smtClean="0"/>
              <a:t>adscrita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Desconhecimento das diretrizes e protocolos de funcionamento do SUS e ESF;</a:t>
            </a:r>
          </a:p>
          <a:p>
            <a:pPr lvl="1"/>
            <a:r>
              <a:rPr lang="pt-BR" dirty="0" smtClean="0"/>
              <a:t>Incapacidade de comparativo pela ausência de indicadores anteriores.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83113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dos Indicadores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Metas objetivadas e alcançadas:</a:t>
            </a:r>
          </a:p>
          <a:p>
            <a:pPr lvl="1"/>
            <a:r>
              <a:rPr lang="pt-BR" dirty="0"/>
              <a:t>Falta do funcionamento da UBS como ESF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Necessidade de mudança no funcionamento da UBS, visando uma adaptação as normas vigentes e melhora na qualidade de saúde do município.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12690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Importância para a população atendida:</a:t>
            </a:r>
          </a:p>
          <a:p>
            <a:pPr lvl="1"/>
            <a:r>
              <a:rPr lang="pt-BR" dirty="0" smtClean="0"/>
              <a:t>Padronização no diagnóstico e acompanhamento das doenças crônicas;</a:t>
            </a:r>
          </a:p>
          <a:p>
            <a:pPr lvl="1"/>
            <a:r>
              <a:rPr lang="pt-BR" dirty="0"/>
              <a:t>Melhora no acompanhamento das doenças crônico-degenerativas;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11638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Incorporação da Ação ao Serviço:</a:t>
            </a:r>
          </a:p>
          <a:p>
            <a:pPr lvl="1"/>
            <a:r>
              <a:rPr lang="pt-BR" dirty="0" smtClean="0"/>
              <a:t>Não houve incorporação das atividades ao serviço.</a:t>
            </a:r>
          </a:p>
          <a:p>
            <a:pPr lvl="1"/>
            <a:r>
              <a:rPr lang="pt-BR" dirty="0" smtClean="0"/>
              <a:t>Para ocorrer a incorporação das atividades:</a:t>
            </a:r>
          </a:p>
          <a:p>
            <a:pPr lvl="2"/>
            <a:r>
              <a:rPr lang="pt-BR" dirty="0" smtClean="0"/>
              <a:t>Educação dos gestores de saúde para a conscientização do que é ESF, Atenção Primária a Saúde e SUS;</a:t>
            </a:r>
          </a:p>
          <a:p>
            <a:pPr lvl="2"/>
            <a:r>
              <a:rPr lang="pt-BR" dirty="0" smtClean="0"/>
              <a:t>Reformulação do Atendimento Público no município;</a:t>
            </a:r>
          </a:p>
          <a:p>
            <a:pPr lvl="2"/>
            <a:r>
              <a:rPr lang="pt-BR" dirty="0" smtClean="0"/>
              <a:t>Implantação efetiva da ESF.</a:t>
            </a:r>
          </a:p>
        </p:txBody>
      </p:sp>
    </p:spTree>
    <p:extLst>
      <p:ext uri="{BB962C8B-B14F-4D97-AF65-F5344CB8AC3E}">
        <p14:creationId xmlns:p14="http://schemas.microsoft.com/office/powerpoint/2010/main" val="23580402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sobre o Processo de Abordagem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r>
              <a:rPr lang="pt-BR" dirty="0" smtClean="0"/>
              <a:t>Propicia pleno conhecimento do profissional para a implantação de uma ESF e sua adequação as normas do SUS; </a:t>
            </a:r>
          </a:p>
          <a:p>
            <a:r>
              <a:rPr lang="pt-BR" dirty="0" smtClean="0"/>
              <a:t>Demanda teórica adequada para o funcionamento </a:t>
            </a:r>
            <a:r>
              <a:rPr lang="pt-BR" dirty="0"/>
              <a:t>de uma ESF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8645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Caracterização da Unidade Básica da Saúde</a:t>
            </a:r>
          </a:p>
          <a:p>
            <a:pPr lvl="1"/>
            <a:r>
              <a:rPr lang="pt-BR" dirty="0"/>
              <a:t>Infraestrutura </a:t>
            </a:r>
            <a:r>
              <a:rPr lang="pt-BR" dirty="0" smtClean="0"/>
              <a:t>implantada: capaz </a:t>
            </a:r>
            <a:r>
              <a:rPr lang="pt-BR" dirty="0"/>
              <a:t>de suprir as demandas preventivas e curativas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Medicina curativa;</a:t>
            </a:r>
          </a:p>
          <a:p>
            <a:pPr lvl="1"/>
            <a:r>
              <a:rPr lang="pt-BR" dirty="0" smtClean="0"/>
              <a:t>Atividades preventivas: inexistentes. </a:t>
            </a:r>
          </a:p>
          <a:p>
            <a:pPr lvl="1"/>
            <a:r>
              <a:rPr lang="pt-BR" dirty="0" smtClean="0"/>
              <a:t>ESF: sem funcionalidade prática.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428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sobre o Processo de Abordagem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Curso inadequado para o profissional do </a:t>
            </a:r>
            <a:r>
              <a:rPr lang="pt-BR" dirty="0" smtClean="0"/>
              <a:t>PROVAB:</a:t>
            </a:r>
          </a:p>
          <a:p>
            <a:pPr lvl="1"/>
            <a:r>
              <a:rPr lang="pt-BR" dirty="0" smtClean="0"/>
              <a:t>Curso realizado por 14 meses para os outros profissionais é realizado em 8 meses;</a:t>
            </a:r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1377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Caracterização da Unidade Básica da </a:t>
            </a:r>
            <a:r>
              <a:rPr lang="pt-BR" dirty="0" smtClean="0"/>
              <a:t>Saúde</a:t>
            </a:r>
          </a:p>
          <a:p>
            <a:pPr lvl="1"/>
            <a:r>
              <a:rPr lang="pt-BR" dirty="0" smtClean="0"/>
              <a:t>Atendimento orientado via INAMPS;</a:t>
            </a:r>
          </a:p>
          <a:p>
            <a:pPr lvl="1"/>
            <a:r>
              <a:rPr lang="pt-BR" dirty="0" smtClean="0"/>
              <a:t>Protocolos de atendimento, referência e </a:t>
            </a:r>
            <a:r>
              <a:rPr lang="pt-BR" dirty="0" err="1" smtClean="0"/>
              <a:t>contra-referência</a:t>
            </a:r>
            <a:r>
              <a:rPr lang="pt-BR" dirty="0" smtClean="0"/>
              <a:t>: Inexistentes;</a:t>
            </a:r>
          </a:p>
          <a:p>
            <a:pPr lvl="1"/>
            <a:r>
              <a:rPr lang="pt-BR" dirty="0" smtClean="0"/>
              <a:t>Indicadores de Saúde: não condizentes com a situação de saúde do município.</a:t>
            </a:r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119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Situação da Ação Programática Anterior a intervenção:</a:t>
            </a:r>
          </a:p>
          <a:p>
            <a:pPr lvl="1"/>
            <a:r>
              <a:rPr lang="pt-BR" dirty="0" smtClean="0"/>
              <a:t>Saúde do Idoso: </a:t>
            </a:r>
          </a:p>
          <a:p>
            <a:pPr lvl="2"/>
            <a:r>
              <a:rPr lang="pt-BR" dirty="0" smtClean="0"/>
              <a:t>Implantação teórica;</a:t>
            </a:r>
          </a:p>
          <a:p>
            <a:pPr lvl="2"/>
            <a:r>
              <a:rPr lang="pt-BR" dirty="0" smtClean="0"/>
              <a:t>Objetiva obtenção de recursos financeiros;</a:t>
            </a:r>
          </a:p>
          <a:p>
            <a:pPr lvl="2"/>
            <a:r>
              <a:rPr lang="pt-BR" dirty="0" smtClean="0"/>
              <a:t>Sem efetividade prática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1398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			</a:t>
            </a:r>
          </a:p>
          <a:p>
            <a:r>
              <a:rPr lang="pt-BR" dirty="0" smtClean="0"/>
              <a:t>Benefícios da Ação Programática:</a:t>
            </a:r>
          </a:p>
          <a:p>
            <a:pPr lvl="1"/>
            <a:r>
              <a:rPr lang="pt-BR" dirty="0" smtClean="0"/>
              <a:t>Mudanças demográficas populacionais;</a:t>
            </a:r>
          </a:p>
          <a:p>
            <a:pPr lvl="1"/>
            <a:r>
              <a:rPr lang="pt-BR" dirty="0" smtClean="0"/>
              <a:t>Características da população atendida no município;</a:t>
            </a:r>
          </a:p>
          <a:p>
            <a:pPr lvl="1"/>
            <a:r>
              <a:rPr lang="pt-BR" dirty="0" smtClean="0"/>
              <a:t>Busca de características preventivas a medicina anteriormente aplicada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6537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 geral:</a:t>
            </a:r>
          </a:p>
          <a:p>
            <a:endParaRPr lang="pt-BR" dirty="0" smtClean="0"/>
          </a:p>
          <a:p>
            <a:pPr lvl="1"/>
            <a:r>
              <a:rPr lang="pt-BR" dirty="0"/>
              <a:t>Implantação da ação programática de Saúde do Idoso na UBS </a:t>
            </a:r>
            <a:r>
              <a:rPr lang="pt-BR" dirty="0" err="1"/>
              <a:t>Paraí</a:t>
            </a:r>
            <a:r>
              <a:rPr lang="pt-BR" dirty="0"/>
              <a:t>, </a:t>
            </a:r>
            <a:r>
              <a:rPr lang="pt-BR" dirty="0" err="1"/>
              <a:t>Paraí</a:t>
            </a:r>
            <a:r>
              <a:rPr lang="pt-BR" dirty="0"/>
              <a:t>/RS.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314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Ações Realizadas:</a:t>
            </a:r>
          </a:p>
          <a:p>
            <a:pPr lvl="1"/>
            <a:r>
              <a:rPr lang="pt-BR" dirty="0" smtClean="0"/>
              <a:t>Ampliar </a:t>
            </a:r>
            <a:r>
              <a:rPr lang="pt-BR" dirty="0"/>
              <a:t>a cobertura do Programa de Saúde do </a:t>
            </a:r>
            <a:r>
              <a:rPr lang="pt-BR" dirty="0" smtClean="0"/>
              <a:t>Idoso;</a:t>
            </a:r>
          </a:p>
          <a:p>
            <a:pPr lvl="1"/>
            <a:r>
              <a:rPr lang="pt-BR" dirty="0" smtClean="0"/>
              <a:t>Melhorar a qualidade da Atenção ao idoso;</a:t>
            </a:r>
          </a:p>
          <a:p>
            <a:pPr lvl="1"/>
            <a:r>
              <a:rPr lang="pt-BR" dirty="0" smtClean="0"/>
              <a:t>Melhorar a Adesão ao programa;</a:t>
            </a:r>
          </a:p>
          <a:p>
            <a:pPr lvl="1"/>
            <a:r>
              <a:rPr lang="pt-BR" dirty="0" smtClean="0"/>
              <a:t>Melhorar o registro das informações;</a:t>
            </a:r>
          </a:p>
          <a:p>
            <a:pPr lvl="1"/>
            <a:r>
              <a:rPr lang="pt-BR" dirty="0" smtClean="0"/>
              <a:t>Mapear os idosos na área de Risco;</a:t>
            </a:r>
          </a:p>
          <a:p>
            <a:pPr lvl="1"/>
            <a:r>
              <a:rPr lang="pt-BR" dirty="0" smtClean="0"/>
              <a:t>Promoção de Saúde.</a:t>
            </a:r>
          </a:p>
        </p:txBody>
      </p:sp>
    </p:spTree>
    <p:extLst>
      <p:ext uri="{BB962C8B-B14F-4D97-AF65-F5344CB8AC3E}">
        <p14:creationId xmlns:p14="http://schemas.microsoft.com/office/powerpoint/2010/main" val="258278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1159</Words>
  <Application>Microsoft Office PowerPoint</Application>
  <PresentationFormat>Apresentação na tela (4:3)</PresentationFormat>
  <Paragraphs>162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Tema do Office</vt:lpstr>
      <vt:lpstr>Saúde do Idoso na Unidade Básica de Saúde Paraí, em Paraí, RS</vt:lpstr>
      <vt:lpstr>INTRODUÇÃO</vt:lpstr>
      <vt:lpstr>INTRODUÇÃO</vt:lpstr>
      <vt:lpstr>INTRODUÇÃO</vt:lpstr>
      <vt:lpstr>INTRODUÇÃO</vt:lpstr>
      <vt:lpstr>INTRODUÇÃO</vt:lpstr>
      <vt:lpstr>INTRODUÇÃO</vt:lpstr>
      <vt:lpstr>OBJETIVO</vt:lpstr>
      <vt:lpstr>METODOLOGIA</vt:lpstr>
      <vt:lpstr>METODOLOGIA</vt:lpstr>
      <vt:lpstr>OBJETIVOS, METAS E RESULTADOS</vt:lpstr>
      <vt:lpstr>Objetivo 1: Ampliar a cobertura do Programa de Saúde do Idoso;  </vt:lpstr>
      <vt:lpstr>OBJETIVOS, METAS E RESULTADOS</vt:lpstr>
      <vt:lpstr>Objetivo 2:  Melhorar a qualidade da atenção ao idoso na Unidade de Saúde</vt:lpstr>
      <vt:lpstr>Objetivo 2:  Melhorar a qualidade da atenção ao idoso na Unidade de Saúde</vt:lpstr>
      <vt:lpstr>Objetivo 2:  Melhorar a qualidade da atenção ao idoso na Unidade de Saúde</vt:lpstr>
      <vt:lpstr>Objetivo 2:  Melhorar a qualidade da atenção ao idoso na Unidade de Saúde</vt:lpstr>
      <vt:lpstr>Objetivo 2:  Melhorar a qualidade da atenção ao idoso na Unidade de Saúde</vt:lpstr>
      <vt:lpstr>Objetivo 2:  Melhorar a qualidade da atenção ao idoso na Unidade de Saúde</vt:lpstr>
      <vt:lpstr>Objetivo 2:  Melhorar a qualidade da atenção ao idoso na Unidade de Saúde</vt:lpstr>
      <vt:lpstr>Objetivo 2:  Melhorar a qualidade da atenção ao idoso na Unidade de Saúde</vt:lpstr>
      <vt:lpstr>Objetivo 2:  Melhorar a qualidade da atenção ao idoso na Unidade de Saúde</vt:lpstr>
      <vt:lpstr>OBJETIVOS, METAS E RESULTADOS</vt:lpstr>
      <vt:lpstr>Objetivo 3:  Melhorar a adesão dos idosos ao Programa de Saúde do Idoso</vt:lpstr>
      <vt:lpstr>OBJETIVOS, METAS E RESULTADOS</vt:lpstr>
      <vt:lpstr>Objetivo 4: Melhorar o registro das informações</vt:lpstr>
      <vt:lpstr>OBJETIVOS, METAS E RESULTADOS</vt:lpstr>
      <vt:lpstr>Objetivo 5:  Mapear os idosos de risco da área de abrangência</vt:lpstr>
      <vt:lpstr>Objetivo 5:  Mapear os idosos de risco da área de abrangência</vt:lpstr>
      <vt:lpstr>Objetivo 5:  Mapear os idosos de risco da área de abrangência</vt:lpstr>
      <vt:lpstr>OBJETIVOS, METAS E RESULTADOS</vt:lpstr>
      <vt:lpstr>Objetivo 6:  Promover a saúde dos idosos</vt:lpstr>
      <vt:lpstr>Objetivo 6:  Promover a saúde dos idosos</vt:lpstr>
      <vt:lpstr>Objetivo 6:  Promover a saúde dos idosos</vt:lpstr>
      <vt:lpstr>Avaliação dos Indicadores</vt:lpstr>
      <vt:lpstr>Avaliação dos Indicadores</vt:lpstr>
      <vt:lpstr>Discussão</vt:lpstr>
      <vt:lpstr>Discussão</vt:lpstr>
      <vt:lpstr>Reflexão sobre o Processo de Abordagem</vt:lpstr>
      <vt:lpstr>Reflexão sobre o Processo de Abordagem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Wagner Titton</dc:creator>
  <cp:lastModifiedBy>Wagner Titton</cp:lastModifiedBy>
  <cp:revision>25</cp:revision>
  <dcterms:created xsi:type="dcterms:W3CDTF">2015-01-04T21:16:30Z</dcterms:created>
  <dcterms:modified xsi:type="dcterms:W3CDTF">2015-01-24T15:44:10Z</dcterms:modified>
</cp:coreProperties>
</file>