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4" r:id="rId5"/>
    <p:sldId id="261" r:id="rId6"/>
    <p:sldId id="269" r:id="rId7"/>
    <p:sldId id="258" r:id="rId8"/>
    <p:sldId id="259" r:id="rId9"/>
    <p:sldId id="260" r:id="rId10"/>
    <p:sldId id="266" r:id="rId11"/>
    <p:sldId id="265" r:id="rId12"/>
    <p:sldId id="267" r:id="rId13"/>
    <p:sldId id="272" r:id="rId14"/>
    <p:sldId id="271" r:id="rId15"/>
    <p:sldId id="273" r:id="rId16"/>
    <p:sldId id="274" r:id="rId17"/>
    <p:sldId id="275" r:id="rId18"/>
    <p:sldId id="270" r:id="rId19"/>
    <p:sldId id="280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96" r:id="rId28"/>
    <p:sldId id="276" r:id="rId29"/>
    <p:sldId id="277" r:id="rId30"/>
    <p:sldId id="289" r:id="rId31"/>
    <p:sldId id="291" r:id="rId32"/>
    <p:sldId id="292" r:id="rId33"/>
    <p:sldId id="297" r:id="rId34"/>
    <p:sldId id="298" r:id="rId35"/>
    <p:sldId id="293" r:id="rId36"/>
    <p:sldId id="290" r:id="rId37"/>
    <p:sldId id="294" r:id="rId38"/>
    <p:sldId id="295" r:id="rId39"/>
    <p:sldId id="299" r:id="rId40"/>
    <p:sldId id="300" r:id="rId4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\Desktop\Projeto%20Sa&#250;de%20do%20Homem\TCC%20-%20Finalizando\Planilha%20Nov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553191489361687"/>
          <c:y val="0.27343802154163654"/>
          <c:w val="0.8361702127659576"/>
          <c:h val="0.6054699048421952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Saúde do Homem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3.1250000000000056E-2</c:v>
                </c:pt>
                <c:pt idx="1">
                  <c:v>4.7697368421052627E-2</c:v>
                </c:pt>
                <c:pt idx="2">
                  <c:v>7.7302631578947692E-2</c:v>
                </c:pt>
                <c:pt idx="3">
                  <c:v>0.125</c:v>
                </c:pt>
              </c:numCache>
            </c:numRef>
          </c:val>
        </c:ser>
        <c:axId val="60474880"/>
        <c:axId val="60476416"/>
      </c:barChart>
      <c:catAx>
        <c:axId val="604748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476416"/>
        <c:crosses val="autoZero"/>
        <c:auto val="1"/>
        <c:lblAlgn val="ctr"/>
        <c:lblOffset val="100"/>
      </c:catAx>
      <c:valAx>
        <c:axId val="6047641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4748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/>
            </a:pPr>
            <a:r>
              <a:rPr lang="en-US" sz="1200" b="1" i="0" baseline="0"/>
              <a:t>Proporção de homens entre 25 e 59 anos moradores no território coberto por ACS com o exame clínico apropriado em dia</a:t>
            </a:r>
            <a:endParaRPr lang="pt-BR" sz="1200"/>
          </a:p>
        </c:rich>
      </c:tx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553191489361687"/>
          <c:y val="0.27343802154163654"/>
          <c:w val="0.8361702127659576"/>
          <c:h val="0.6054699048421952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Saúde do Homem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3.125E-2</c:v>
                </c:pt>
                <c:pt idx="1">
                  <c:v>4.7697368421052627E-2</c:v>
                </c:pt>
                <c:pt idx="2">
                  <c:v>7.7302631578947581E-2</c:v>
                </c:pt>
                <c:pt idx="3">
                  <c:v>0.125</c:v>
                </c:pt>
              </c:numCache>
            </c:numRef>
          </c:val>
        </c:ser>
        <c:axId val="60504320"/>
        <c:axId val="60514304"/>
      </c:barChart>
      <c:catAx>
        <c:axId val="60504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514304"/>
        <c:crosses val="autoZero"/>
        <c:auto val="1"/>
        <c:lblAlgn val="ctr"/>
        <c:lblOffset val="100"/>
      </c:catAx>
      <c:valAx>
        <c:axId val="60514304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605043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66095747233503"/>
          <c:y val="0.33559377581067368"/>
          <c:w val="0.83476482317599121"/>
          <c:h val="0.5559331235651542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homens entre 25 e 59 anos moradores no território coberto por ACS com os exames complementares do protocolo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2.4671052631578989E-2</c:v>
                </c:pt>
                <c:pt idx="1">
                  <c:v>3.7828947368421122E-2</c:v>
                </c:pt>
                <c:pt idx="2">
                  <c:v>6.25E-2</c:v>
                </c:pt>
                <c:pt idx="3">
                  <c:v>0.10032894736842106</c:v>
                </c:pt>
              </c:numCache>
            </c:numRef>
          </c:val>
        </c:ser>
        <c:axId val="40592896"/>
        <c:axId val="40594432"/>
      </c:barChart>
      <c:catAx>
        <c:axId val="405928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594432"/>
        <c:crosses val="autoZero"/>
        <c:auto val="1"/>
        <c:lblAlgn val="ctr"/>
        <c:lblOffset val="100"/>
      </c:catAx>
      <c:valAx>
        <c:axId val="4059443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5928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66095747233503"/>
          <c:y val="0.34782608695652245"/>
          <c:w val="0.83476482317599121"/>
          <c:h val="0.513043478260869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Indicadores!$C$23</c:f>
              <c:strCache>
                <c:ptCount val="1"/>
                <c:pt idx="0">
                  <c:v>Proporção de  homens entre 25 e 59 anos moradores no território coberto por ACS com avaliação de risco cardiovascular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Indicadores!$D$23:$G$23</c:f>
              <c:numCache>
                <c:formatCode>0.0%</c:formatCode>
                <c:ptCount val="4"/>
                <c:pt idx="0">
                  <c:v>3.125E-2</c:v>
                </c:pt>
                <c:pt idx="1">
                  <c:v>4.7697368421052627E-2</c:v>
                </c:pt>
                <c:pt idx="2">
                  <c:v>7.7302631578947581E-2</c:v>
                </c:pt>
                <c:pt idx="3">
                  <c:v>0.125</c:v>
                </c:pt>
              </c:numCache>
            </c:numRef>
          </c:val>
        </c:ser>
        <c:axId val="40619392"/>
        <c:axId val="40707200"/>
      </c:barChart>
      <c:catAx>
        <c:axId val="406193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707200"/>
        <c:crosses val="autoZero"/>
        <c:auto val="1"/>
        <c:lblAlgn val="ctr"/>
        <c:lblOffset val="100"/>
      </c:catAx>
      <c:valAx>
        <c:axId val="4070720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6193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n-US" sz="1200" b="1" i="0" baseline="0">
                <a:latin typeface="+mn-lt"/>
              </a:rPr>
              <a:t>Proporção de homens entre 50 a 59 anos residentes na área coberta por ACS com dosagem de PSA e toque retal em dia</a:t>
            </a:r>
            <a:endParaRPr lang="pt-BR" sz="1200">
              <a:latin typeface="+mn-lt"/>
            </a:endParaRPr>
          </a:p>
        </c:rich>
      </c:tx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66095747233503"/>
          <c:y val="0.34782608695652245"/>
          <c:w val="0.83476482317599121"/>
          <c:h val="0.513043478260869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Indicadores!$C$23</c:f>
              <c:strCache>
                <c:ptCount val="1"/>
                <c:pt idx="0">
                  <c:v>Proporção de  homens entre 25 e 59 anos moradores no território coberto por ACS com avaliação de risco cardiovascular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Indicadores!$D$23:$G$23</c:f>
              <c:numCache>
                <c:formatCode>0.0%</c:formatCode>
                <c:ptCount val="4"/>
                <c:pt idx="0">
                  <c:v>3.125E-2</c:v>
                </c:pt>
                <c:pt idx="1">
                  <c:v>4.7697368421052627E-2</c:v>
                </c:pt>
                <c:pt idx="2">
                  <c:v>7.7302631578947581E-2</c:v>
                </c:pt>
                <c:pt idx="3">
                  <c:v>0.125</c:v>
                </c:pt>
              </c:numCache>
            </c:numRef>
          </c:val>
        </c:ser>
        <c:axId val="40736256"/>
        <c:axId val="40737792"/>
      </c:barChart>
      <c:catAx>
        <c:axId val="407362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737792"/>
        <c:crosses val="autoZero"/>
        <c:auto val="1"/>
        <c:lblAlgn val="ctr"/>
        <c:lblOffset val="100"/>
      </c:catAx>
      <c:valAx>
        <c:axId val="40737792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7362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715517241379307"/>
          <c:y val="0.3147410358565737"/>
          <c:w val="0.83405172413793049"/>
          <c:h val="0.557768924302788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homens entre 25 e 59 anos moradores no território coberto por ACS que receberam orientações sobre os riscos do Tabagismo e Alcoolismo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3.125E-2</c:v>
                </c:pt>
                <c:pt idx="1">
                  <c:v>4.7697368421052627E-2</c:v>
                </c:pt>
                <c:pt idx="2">
                  <c:v>7.7302631578947581E-2</c:v>
                </c:pt>
                <c:pt idx="3">
                  <c:v>0.125</c:v>
                </c:pt>
              </c:numCache>
            </c:numRef>
          </c:val>
        </c:ser>
        <c:axId val="40844672"/>
        <c:axId val="40850560"/>
      </c:barChart>
      <c:catAx>
        <c:axId val="40844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850560"/>
        <c:crosses val="autoZero"/>
        <c:auto val="1"/>
        <c:lblAlgn val="ctr"/>
        <c:lblOffset val="100"/>
      </c:catAx>
      <c:valAx>
        <c:axId val="4085056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844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715517241379307"/>
          <c:y val="0.3147410358565737"/>
          <c:w val="0.83405172413793049"/>
          <c:h val="0.557768924302788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homens entre 25 e 59 anos moradores no território coberto por ACS que receberam orientações sobre os riscos do Tabagismo e Alcoolismo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3.125E-2</c:v>
                </c:pt>
                <c:pt idx="1">
                  <c:v>4.7697368421052627E-2</c:v>
                </c:pt>
                <c:pt idx="2">
                  <c:v>7.7302631578947636E-2</c:v>
                </c:pt>
                <c:pt idx="3">
                  <c:v>0.125</c:v>
                </c:pt>
              </c:numCache>
            </c:numRef>
          </c:val>
        </c:ser>
        <c:axId val="40871424"/>
        <c:axId val="40872960"/>
      </c:barChart>
      <c:catAx>
        <c:axId val="408714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872960"/>
        <c:crosses val="autoZero"/>
        <c:auto val="1"/>
        <c:lblAlgn val="ctr"/>
        <c:lblOffset val="100"/>
      </c:catAx>
      <c:valAx>
        <c:axId val="40872960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08714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spPr>
        <a:noFill/>
        <a:ln w="25400">
          <a:noFill/>
        </a:ln>
      </c:spPr>
      <c:txPr>
        <a:bodyPr/>
        <a:lstStyle/>
        <a:p>
          <a:pPr>
            <a:defRPr sz="1200"/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419700214132762"/>
          <c:y val="0.34121621621621628"/>
          <c:w val="0.83725910064239861"/>
          <c:h val="0.55067567567567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Indicadores!$C$53</c:f>
              <c:strCache>
                <c:ptCount val="1"/>
                <c:pt idx="0">
                  <c:v>Proporção de homens entre 25 e 59 anos moradores no território coberto por ACS com medição do IMC e rastreamento anual de obesidade em dia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Indicadores!$D$53:$G$53</c:f>
              <c:numCache>
                <c:formatCode>0.0%</c:formatCode>
                <c:ptCount val="4"/>
                <c:pt idx="0">
                  <c:v>3.125E-2</c:v>
                </c:pt>
                <c:pt idx="1">
                  <c:v>4.7697368421052627E-2</c:v>
                </c:pt>
                <c:pt idx="2">
                  <c:v>7.7302631578947581E-2</c:v>
                </c:pt>
                <c:pt idx="3">
                  <c:v>0.125</c:v>
                </c:pt>
              </c:numCache>
            </c:numRef>
          </c:val>
        </c:ser>
        <c:axId val="40910208"/>
        <c:axId val="40936576"/>
      </c:barChart>
      <c:catAx>
        <c:axId val="4091020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40936576"/>
        <c:crosses val="autoZero"/>
        <c:auto val="1"/>
        <c:lblAlgn val="ctr"/>
        <c:lblOffset val="100"/>
      </c:catAx>
      <c:valAx>
        <c:axId val="40936576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4091020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5A6ABB-B689-4DC9-A447-2E89EDE5B510}" type="datetimeFigureOut">
              <a:rPr lang="pt-BR" smtClean="0"/>
              <a:pPr/>
              <a:t>13/06/2013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72B2C4-9537-4E20-9402-AD5B9301FAA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7290" y="2456882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/>
              <a:t>Saúde do Homem na             Estratégia de Saúde da Família: </a:t>
            </a:r>
            <a:br>
              <a:rPr lang="pt-BR" sz="3600" dirty="0" smtClean="0"/>
            </a:br>
            <a:r>
              <a:rPr lang="pt-BR" sz="2400" dirty="0" smtClean="0"/>
              <a:t>O relato de caso </a:t>
            </a:r>
            <a:r>
              <a:rPr lang="pt-BR" sz="2400" dirty="0" smtClean="0"/>
              <a:t>da USF Vila Nova – Lauro de Freitas-BA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71868" y="4714884"/>
            <a:ext cx="5286412" cy="857256"/>
          </a:xfrm>
        </p:spPr>
        <p:txBody>
          <a:bodyPr>
            <a:normAutofit/>
          </a:bodyPr>
          <a:lstStyle/>
          <a:p>
            <a:pPr algn="ctr"/>
            <a:r>
              <a:rPr lang="pt-BR" dirty="0" smtClean="0"/>
              <a:t>Waldemir de Albuquerque Costa</a:t>
            </a:r>
          </a:p>
          <a:p>
            <a:pPr algn="ctr"/>
            <a:r>
              <a:rPr lang="pt-BR" sz="1800" dirty="0" smtClean="0"/>
              <a:t>Orientadora: Camila de Lima Sarmento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643438" y="5715016"/>
            <a:ext cx="3429024" cy="714380"/>
          </a:xfrm>
          <a:prstGeom prst="rect">
            <a:avLst/>
          </a:prstGeom>
        </p:spPr>
        <p:txBody>
          <a:bodyPr tIns="0">
            <a:normAutofit fontScale="70000" lnSpcReduction="20000"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Trabalho de Conclusão de Curso – Especialização em Saúde da Família EAD – </a:t>
            </a:r>
            <a:r>
              <a:rPr kumimoji="0" lang="pt-BR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UFPel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/UNASUS</a:t>
            </a:r>
            <a:endParaRPr kumimoji="0" lang="pt-BR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Metas</a:t>
            </a:r>
            <a:endParaRPr lang="pt-BR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785926"/>
            <a:ext cx="248397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143372" y="1857364"/>
            <a:ext cx="4790316" cy="4391036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err="1" smtClean="0"/>
              <a:t>Público-alvo</a:t>
            </a:r>
            <a:r>
              <a:rPr lang="pt-BR" b="1" dirty="0" smtClean="0"/>
              <a:t>: </a:t>
            </a:r>
          </a:p>
          <a:p>
            <a:pPr lvl="1"/>
            <a:r>
              <a:rPr lang="pt-BR" dirty="0" smtClean="0"/>
              <a:t>608 homens residentes na área coberta por ACS</a:t>
            </a:r>
          </a:p>
          <a:p>
            <a:endParaRPr lang="pt-BR" dirty="0" smtClean="0"/>
          </a:p>
          <a:p>
            <a:r>
              <a:rPr lang="pt-BR" dirty="0" smtClean="0"/>
              <a:t>Indicadores, monitoramento e avaliação: </a:t>
            </a:r>
          </a:p>
          <a:p>
            <a:pPr lvl="1"/>
            <a:r>
              <a:rPr lang="pt-BR" dirty="0" smtClean="0"/>
              <a:t>4 micro-áreas</a:t>
            </a:r>
          </a:p>
          <a:p>
            <a:endParaRPr lang="pt-BR" dirty="0" smtClean="0"/>
          </a:p>
          <a:p>
            <a:r>
              <a:rPr lang="pt-BR" dirty="0" smtClean="0"/>
              <a:t>Acesso, capacitações, atividades educativas e mudanças no processo de trabalho:</a:t>
            </a:r>
          </a:p>
          <a:p>
            <a:pPr lvl="1"/>
            <a:r>
              <a:rPr lang="pt-BR" dirty="0" smtClean="0"/>
              <a:t> Todas as 13 micro-áreas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857364"/>
            <a:ext cx="7498080" cy="3929090"/>
          </a:xfrm>
        </p:spPr>
        <p:txBody>
          <a:bodyPr numCol="2">
            <a:noAutofit/>
          </a:bodyPr>
          <a:lstStyle/>
          <a:p>
            <a:r>
              <a:rPr lang="pt-BR" sz="1800" dirty="0" smtClean="0"/>
              <a:t>Ampliação para 50% de cobertura do programa</a:t>
            </a:r>
          </a:p>
          <a:p>
            <a:endParaRPr lang="pt-BR" sz="1800" dirty="0" smtClean="0"/>
          </a:p>
          <a:p>
            <a:r>
              <a:rPr lang="pt-BR" sz="1800" dirty="0" smtClean="0"/>
              <a:t>30% com exame clínico apropriado</a:t>
            </a:r>
          </a:p>
          <a:p>
            <a:endParaRPr lang="pt-BR" sz="1800" dirty="0" smtClean="0"/>
          </a:p>
          <a:p>
            <a:r>
              <a:rPr lang="pt-BR" sz="1800" dirty="0" smtClean="0"/>
              <a:t>20% com exames complementares</a:t>
            </a:r>
          </a:p>
          <a:p>
            <a:endParaRPr lang="pt-BR" sz="1800" dirty="0" smtClean="0"/>
          </a:p>
          <a:p>
            <a:r>
              <a:rPr lang="pt-BR" sz="1800" dirty="0" smtClean="0"/>
              <a:t>30% com estratificação de risco cardiovascular</a:t>
            </a:r>
          </a:p>
          <a:p>
            <a:endParaRPr lang="pt-BR" sz="1800" dirty="0" smtClean="0"/>
          </a:p>
          <a:p>
            <a:r>
              <a:rPr lang="pt-BR" sz="1800" dirty="0" smtClean="0"/>
              <a:t>30% com PSA e toque retal</a:t>
            </a:r>
          </a:p>
          <a:p>
            <a:r>
              <a:rPr lang="pt-BR" sz="1800" dirty="0" smtClean="0"/>
              <a:t>50% com orientações sobre tabagismo e alcoolismo</a:t>
            </a:r>
          </a:p>
          <a:p>
            <a:endParaRPr lang="pt-BR" sz="1800" dirty="0" smtClean="0"/>
          </a:p>
          <a:p>
            <a:r>
              <a:rPr lang="pt-BR" sz="1800" dirty="0" smtClean="0"/>
              <a:t>50% com vacinação</a:t>
            </a:r>
          </a:p>
          <a:p>
            <a:endParaRPr lang="pt-BR" sz="1800" dirty="0" smtClean="0"/>
          </a:p>
          <a:p>
            <a:r>
              <a:rPr lang="pt-BR" sz="1800" dirty="0" smtClean="0"/>
              <a:t>50% com orientações sobre alimentação saudável e atividade física regular</a:t>
            </a:r>
          </a:p>
          <a:p>
            <a:endParaRPr lang="pt-BR" sz="1800" dirty="0" smtClean="0"/>
          </a:p>
          <a:p>
            <a:r>
              <a:rPr lang="pt-BR" sz="1800" dirty="0" smtClean="0"/>
              <a:t>50% com medição de IMC / rastreamento de obesidade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447800"/>
            <a:ext cx="7719274" cy="3481398"/>
          </a:xfrm>
        </p:spPr>
        <p:txBody>
          <a:bodyPr>
            <a:normAutofit fontScale="77500" lnSpcReduction="20000"/>
          </a:bodyPr>
          <a:lstStyle/>
          <a:p>
            <a:r>
              <a:rPr lang="pt-BR" sz="3300" b="1" dirty="0" smtClean="0"/>
              <a:t>Logística</a:t>
            </a:r>
          </a:p>
          <a:p>
            <a:pPr lvl="1"/>
            <a:endParaRPr lang="pt-BR" dirty="0" smtClean="0"/>
          </a:p>
          <a:p>
            <a:pPr lvl="1"/>
            <a:r>
              <a:rPr lang="pt-BR" sz="3300" dirty="0" smtClean="0"/>
              <a:t>Documentos norteadores:</a:t>
            </a:r>
          </a:p>
          <a:p>
            <a:pPr lvl="1"/>
            <a:endParaRPr lang="pt-BR" dirty="0" smtClean="0"/>
          </a:p>
          <a:p>
            <a:pPr lvl="2"/>
            <a:r>
              <a:rPr lang="pt-BR" sz="2800" b="1" dirty="0" smtClean="0"/>
              <a:t>Política Nacional de Atenção Integral à Saúde do Homem </a:t>
            </a:r>
            <a:r>
              <a:rPr lang="pt-BR" sz="2800" dirty="0" smtClean="0"/>
              <a:t>(PNAISH, 2008)</a:t>
            </a:r>
          </a:p>
          <a:p>
            <a:pPr lvl="2"/>
            <a:endParaRPr lang="pt-BR" sz="2800" dirty="0" smtClean="0"/>
          </a:p>
          <a:p>
            <a:pPr lvl="2"/>
            <a:r>
              <a:rPr lang="pt-BR" sz="2800" dirty="0" smtClean="0"/>
              <a:t>Capítulo 75 – </a:t>
            </a:r>
            <a:r>
              <a:rPr lang="pt-BR" sz="2800" b="1" dirty="0" smtClean="0"/>
              <a:t>Saúde do Homem</a:t>
            </a:r>
            <a:r>
              <a:rPr lang="pt-BR" sz="2800" dirty="0" smtClean="0"/>
              <a:t> – Tratado de Medicina de Família e Comunidade (GUSSO &amp; LOPES, 2012)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85984" y="5096074"/>
            <a:ext cx="6000792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t-BR" sz="2000" dirty="0" smtClean="0"/>
              <a:t>Documentos complementares:  </a:t>
            </a:r>
          </a:p>
          <a:p>
            <a:pPr lvl="1" indent="-457200">
              <a:buFont typeface="Arial" pitchFamily="34" charset="0"/>
              <a:buChar char="•"/>
            </a:pPr>
            <a:r>
              <a:rPr lang="pt-BR" sz="2000" dirty="0" smtClean="0"/>
              <a:t>CA Próstata (Projeto Diretrizes e SBU)</a:t>
            </a:r>
          </a:p>
          <a:p>
            <a:pPr lvl="1" indent="-457200">
              <a:buFont typeface="Arial" pitchFamily="34" charset="0"/>
              <a:buChar char="•"/>
            </a:pPr>
            <a:r>
              <a:rPr lang="pt-BR" sz="2000" dirty="0" smtClean="0"/>
              <a:t>Manual de Urologia e Nefrologia (Campinas)</a:t>
            </a:r>
          </a:p>
          <a:p>
            <a:pPr lvl="1" indent="-457200">
              <a:buFont typeface="Arial" pitchFamily="34" charset="0"/>
              <a:buChar char="•"/>
            </a:pPr>
            <a:r>
              <a:rPr lang="pt-BR" sz="2000" dirty="0" smtClean="0"/>
              <a:t>CAB 15, 16 e 29  </a:t>
            </a:r>
          </a:p>
          <a:p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Logística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Ficha-Espelho</a:t>
            </a:r>
          </a:p>
          <a:p>
            <a:pPr lvl="2"/>
            <a:r>
              <a:rPr lang="pt-BR" dirty="0" smtClean="0"/>
              <a:t>9 indicadores</a:t>
            </a:r>
          </a:p>
          <a:p>
            <a:pPr lvl="2"/>
            <a:r>
              <a:rPr lang="pt-BR" dirty="0" smtClean="0"/>
              <a:t>Fácil aplicação por toda a equipe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Planilha Digital</a:t>
            </a:r>
          </a:p>
          <a:p>
            <a:pPr lvl="2"/>
            <a:r>
              <a:rPr lang="pt-BR" dirty="0" smtClean="0"/>
              <a:t>Preenchimento semanal</a:t>
            </a:r>
          </a:p>
          <a:p>
            <a:pPr lvl="2"/>
            <a:r>
              <a:rPr lang="pt-BR" dirty="0" smtClean="0"/>
              <a:t>Monitoramento e correção de falhas</a:t>
            </a:r>
          </a:p>
          <a:p>
            <a:pPr lvl="2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Ações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Engajamento Público</a:t>
            </a:r>
          </a:p>
          <a:p>
            <a:pPr lvl="1"/>
            <a:endParaRPr lang="pt-BR" dirty="0" smtClean="0"/>
          </a:p>
          <a:p>
            <a:pPr lvl="2"/>
            <a:r>
              <a:rPr lang="pt-BR" dirty="0" smtClean="0"/>
              <a:t>Atividades educativas aos sábados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Média de 30 participantes por mês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Cartilha da Saúde do Homem (carteira)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Engajamento público</a:t>
            </a:r>
            <a:endParaRPr lang="pt-BR" dirty="0"/>
          </a:p>
        </p:txBody>
      </p:sp>
      <p:pic>
        <p:nvPicPr>
          <p:cNvPr id="4" name="Picture 2" descr="http://2.bp.blogspot.com/-OHxg4E_4ufY/ULWKqGI9-QI/AAAAAAAAAVI/iQaRwgh2ePY/s320/Saude+do+Home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2255826"/>
            <a:ext cx="5286412" cy="39648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Ações</a:t>
            </a:r>
          </a:p>
          <a:p>
            <a:endParaRPr lang="pt-BR" b="1" dirty="0" smtClean="0"/>
          </a:p>
          <a:p>
            <a:pPr lvl="1"/>
            <a:r>
              <a:rPr lang="pt-BR" dirty="0" smtClean="0"/>
              <a:t>Monitoramento e Avaliação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Dois momentos no 4º mês de intervenção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Correção de algumas falhas na condução do projeto – aumento importante das estatísticas nas últimas 2 semanas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Associar com a Produção Mensal da equipe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Ações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Qualificação da Prática Clínica</a:t>
            </a:r>
          </a:p>
          <a:p>
            <a:pPr lvl="1"/>
            <a:endParaRPr lang="pt-BR" dirty="0" smtClean="0"/>
          </a:p>
          <a:p>
            <a:pPr lvl="2"/>
            <a:r>
              <a:rPr lang="pt-BR" dirty="0" smtClean="0"/>
              <a:t>3 capacitações em equipe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PNAISH / Alcoolismo e Tabagismo / Alimentação Saudável / Exame clínico apropriado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Plano de continuidade dos aprimoramentos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7290" y="1628796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Ações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Organização e Gestão do serviço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Levantamento para escolha de datas e turnos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Agendamento prioritário do público mais vulnerável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Turno alternativo de marcação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Dia mensal para Saúde do Homem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Sugestões para temas e mudanças no funcionamento</a:t>
            </a:r>
          </a:p>
          <a:p>
            <a:pPr lvl="2"/>
            <a:endParaRPr lang="pt-BR" dirty="0" smtClean="0"/>
          </a:p>
          <a:p>
            <a:pPr lvl="2"/>
            <a:r>
              <a:rPr lang="pt-BR" dirty="0" smtClean="0"/>
              <a:t>Capacitação da equipe – “todos acolhem e todos serão acolhidos”</a:t>
            </a:r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 de Acesso</a:t>
            </a:r>
          </a:p>
          <a:p>
            <a:pPr marL="596646" indent="-514350">
              <a:buNone/>
            </a:pPr>
            <a:r>
              <a:rPr lang="pt-BR" sz="2800" dirty="0" smtClean="0"/>
              <a:t>1) Cobertura do Programa de Saúde do Homem</a:t>
            </a:r>
          </a:p>
          <a:p>
            <a:pPr lvl="1"/>
            <a:r>
              <a:rPr lang="pt-BR" sz="2400" dirty="0" smtClean="0"/>
              <a:t>76 homens – 12,5%</a:t>
            </a:r>
            <a:endParaRPr lang="pt-BR" sz="2400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1357290" y="3429000"/>
          <a:ext cx="4265871" cy="2381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3143248"/>
            <a:ext cx="14192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00234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Ações Programáticas – necessidades concretas da população</a:t>
            </a:r>
          </a:p>
          <a:p>
            <a:endParaRPr lang="pt-BR" dirty="0" smtClean="0"/>
          </a:p>
          <a:p>
            <a:r>
              <a:rPr lang="pt-BR" dirty="0" smtClean="0"/>
              <a:t>Saúde do Homem como questão de saúde pública</a:t>
            </a:r>
          </a:p>
          <a:p>
            <a:pPr lvl="1"/>
            <a:r>
              <a:rPr lang="pt-BR" dirty="0" smtClean="0"/>
              <a:t>Mortalidade</a:t>
            </a:r>
          </a:p>
          <a:p>
            <a:pPr lvl="1"/>
            <a:r>
              <a:rPr lang="pt-BR" dirty="0" smtClean="0"/>
              <a:t>Causas externas</a:t>
            </a:r>
          </a:p>
          <a:p>
            <a:pPr lvl="1"/>
            <a:r>
              <a:rPr lang="pt-BR" dirty="0" smtClean="0"/>
              <a:t>Baixa prevenção / alta procura por PA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Política Nacional de Atenção Integral à Saúde do Homem </a:t>
            </a:r>
            <a:r>
              <a:rPr lang="pt-BR" sz="2800" dirty="0" smtClean="0"/>
              <a:t>(PNAISH, 2008)</a:t>
            </a:r>
          </a:p>
          <a:p>
            <a:pPr lvl="1"/>
            <a:r>
              <a:rPr lang="pt-BR" dirty="0" smtClean="0"/>
              <a:t>Homens de 25 a 59 anos – faixa mais vulnerável</a:t>
            </a:r>
          </a:p>
          <a:p>
            <a:pPr lvl="1"/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Indicadores de Qualidade da Atenção</a:t>
            </a:r>
          </a:p>
          <a:p>
            <a:pPr marL="596646" indent="-514350">
              <a:buNone/>
            </a:pPr>
            <a:r>
              <a:rPr lang="pt-BR" sz="2800" dirty="0" smtClean="0"/>
              <a:t>2) Homens com exame clínico apropriado em dia</a:t>
            </a:r>
          </a:p>
          <a:p>
            <a:pPr lvl="1"/>
            <a:r>
              <a:rPr lang="pt-BR" sz="2400" dirty="0" smtClean="0"/>
              <a:t>76 homens – 12,5%</a:t>
            </a:r>
            <a:endParaRPr lang="pt-B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Gráfico 6"/>
          <p:cNvGraphicFramePr/>
          <p:nvPr/>
        </p:nvGraphicFramePr>
        <p:xfrm>
          <a:off x="1285852" y="3429000"/>
          <a:ext cx="4308402" cy="246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143248"/>
            <a:ext cx="13239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Indicadores de Qualidade da Atenção</a:t>
            </a:r>
          </a:p>
          <a:p>
            <a:pPr marL="596646" indent="-514350">
              <a:buNone/>
            </a:pPr>
            <a:r>
              <a:rPr lang="pt-BR" sz="2800" dirty="0" smtClean="0"/>
              <a:t>3) Homens com exames complementares em dia</a:t>
            </a:r>
          </a:p>
          <a:p>
            <a:pPr lvl="1"/>
            <a:r>
              <a:rPr lang="pt-BR" sz="2400" dirty="0" smtClean="0"/>
              <a:t>61 homens – 10,03%</a:t>
            </a:r>
            <a:endParaRPr lang="pt-B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Gráfico 7"/>
          <p:cNvGraphicFramePr/>
          <p:nvPr/>
        </p:nvGraphicFramePr>
        <p:xfrm>
          <a:off x="1357290" y="3357562"/>
          <a:ext cx="4127647" cy="239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171843"/>
            <a:ext cx="133350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Indicadores de Qualidade da Atenção</a:t>
            </a:r>
          </a:p>
          <a:p>
            <a:pPr marL="596646" indent="-514350">
              <a:buNone/>
            </a:pPr>
            <a:r>
              <a:rPr lang="pt-BR" sz="2400" dirty="0" smtClean="0"/>
              <a:t>4) Homens com avaliação de risco cardiovascular em dia</a:t>
            </a:r>
          </a:p>
          <a:p>
            <a:pPr lvl="1"/>
            <a:r>
              <a:rPr lang="pt-BR" sz="2400" dirty="0" smtClean="0"/>
              <a:t>76 homens – 12,5%</a:t>
            </a:r>
            <a:endParaRPr lang="pt-B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Gráfico 7"/>
          <p:cNvGraphicFramePr/>
          <p:nvPr/>
        </p:nvGraphicFramePr>
        <p:xfrm>
          <a:off x="1285852" y="3429000"/>
          <a:ext cx="4445297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21" y="3143248"/>
            <a:ext cx="13239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Indicadores de Qualidade da Atenção</a:t>
            </a:r>
          </a:p>
          <a:p>
            <a:pPr marL="596646" indent="-514350">
              <a:buNone/>
            </a:pPr>
            <a:r>
              <a:rPr lang="pt-BR" sz="2400" dirty="0" smtClean="0"/>
              <a:t>5) Homens de 50-59 anos com PSA e Toque Retal em dia</a:t>
            </a:r>
          </a:p>
          <a:p>
            <a:pPr lvl="1"/>
            <a:r>
              <a:rPr lang="pt-BR" sz="2400" dirty="0" smtClean="0"/>
              <a:t>13 homens – 10,74% (121 total)</a:t>
            </a:r>
            <a:endParaRPr lang="pt-B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Gráfico 6"/>
          <p:cNvGraphicFramePr/>
          <p:nvPr/>
        </p:nvGraphicFramePr>
        <p:xfrm>
          <a:off x="1500166" y="3429000"/>
          <a:ext cx="4085117" cy="1998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143248"/>
            <a:ext cx="1276350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Indicadores de Qualidade da Atenção</a:t>
            </a:r>
          </a:p>
          <a:p>
            <a:pPr marL="596646" indent="-514350">
              <a:buNone/>
            </a:pPr>
            <a:r>
              <a:rPr lang="pt-BR" sz="2400" dirty="0" smtClean="0"/>
              <a:t>6) Homens com orientações sobre tabagismo e alcoolismo em dia</a:t>
            </a:r>
          </a:p>
          <a:p>
            <a:pPr lvl="1"/>
            <a:r>
              <a:rPr lang="pt-BR" sz="2400" dirty="0" smtClean="0"/>
              <a:t>76 homens – 12,5%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143248"/>
            <a:ext cx="14192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Gráfico 6"/>
          <p:cNvGraphicFramePr/>
          <p:nvPr/>
        </p:nvGraphicFramePr>
        <p:xfrm>
          <a:off x="1357290" y="3500438"/>
          <a:ext cx="4419600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Indicadores de Qualidade da Atenção</a:t>
            </a:r>
          </a:p>
          <a:p>
            <a:pPr marL="596646" indent="-514350">
              <a:buNone/>
            </a:pPr>
            <a:r>
              <a:rPr lang="pt-BR" sz="2400" dirty="0" smtClean="0"/>
              <a:t>7) Homens com vacinação em dia</a:t>
            </a:r>
          </a:p>
          <a:p>
            <a:pPr lvl="1"/>
            <a:r>
              <a:rPr lang="pt-BR" sz="2400" dirty="0" smtClean="0"/>
              <a:t>39 homens – 6,41%</a:t>
            </a:r>
            <a:endParaRPr lang="pt-BR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Gráfico 6"/>
          <p:cNvGraphicFramePr/>
          <p:nvPr/>
        </p:nvGraphicFramePr>
        <p:xfrm>
          <a:off x="1357290" y="3286124"/>
          <a:ext cx="4419600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67471" y="3200418"/>
            <a:ext cx="13049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None/>
            </a:pPr>
            <a:r>
              <a:rPr lang="pt-BR" sz="2800" b="1" dirty="0" smtClean="0"/>
              <a:t>Indicadores de Qualidade da Atenção</a:t>
            </a:r>
          </a:p>
          <a:p>
            <a:pPr marL="596646" indent="-514350">
              <a:buNone/>
            </a:pPr>
            <a:r>
              <a:rPr lang="pt-BR" sz="2400" dirty="0" smtClean="0"/>
              <a:t>8) Homens com medição do IMC e rastreamento de obesidade em dia</a:t>
            </a:r>
          </a:p>
          <a:p>
            <a:pPr lvl="1"/>
            <a:r>
              <a:rPr lang="pt-BR" sz="2400" dirty="0" smtClean="0"/>
              <a:t>76 homens – 12,5%</a:t>
            </a:r>
            <a:endParaRPr lang="pt-BR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143248"/>
            <a:ext cx="141922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4143380"/>
            <a:ext cx="8763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Gráfico 7"/>
          <p:cNvGraphicFramePr/>
          <p:nvPr/>
        </p:nvGraphicFramePr>
        <p:xfrm>
          <a:off x="1500166" y="3500438"/>
          <a:ext cx="4095750" cy="2647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14480" y="3643314"/>
            <a:ext cx="2714644" cy="135732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dirty="0" smtClean="0"/>
              <a:t>Conjuntura </a:t>
            </a:r>
          </a:p>
          <a:p>
            <a:pPr>
              <a:buNone/>
            </a:pPr>
            <a:r>
              <a:rPr lang="pt-BR" dirty="0" smtClean="0"/>
              <a:t>extremamente </a:t>
            </a:r>
          </a:p>
          <a:p>
            <a:pPr>
              <a:buNone/>
            </a:pPr>
            <a:r>
              <a:rPr lang="pt-BR" dirty="0" smtClean="0"/>
              <a:t>desfavorável</a:t>
            </a:r>
            <a:endParaRPr lang="pt-BR" dirty="0"/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643570" y="3714752"/>
            <a:ext cx="3000396" cy="94294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Grandes Perdas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Estatísticas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786050" y="1914548"/>
            <a:ext cx="4500594" cy="94294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Grande diferença entre</a:t>
            </a:r>
            <a:r>
              <a:rPr kumimoji="0" lang="pt-B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Metas e Resultados</a:t>
            </a: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557358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Limitações Estruturais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Eleições Municipais – demissão de 30% do efetivo da equipe</a:t>
            </a:r>
          </a:p>
          <a:p>
            <a:pPr lvl="2"/>
            <a:r>
              <a:rPr lang="pt-BR" dirty="0" smtClean="0"/>
              <a:t>Desistência do Projeto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Vacinações – Fornecimento irregular dos insumos e Condições de resfriamento</a:t>
            </a:r>
          </a:p>
          <a:p>
            <a:pPr lvl="2"/>
            <a:r>
              <a:rPr lang="pt-BR" dirty="0" smtClean="0"/>
              <a:t>Interrupção e restrição ao turno na manhã (inacessível aos homens)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Ausência de rede pública de apoio diagnóstico no Distrito de Portão</a:t>
            </a:r>
          </a:p>
          <a:p>
            <a:pPr lvl="2"/>
            <a:r>
              <a:rPr lang="pt-BR" dirty="0" smtClean="0"/>
              <a:t>Rede conveniada de difícil acesso ou setor privado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Resultados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700234"/>
            <a:ext cx="7498080" cy="4800600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Perdas estatísticas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Excesso de demanda (</a:t>
            </a:r>
            <a:r>
              <a:rPr lang="pt-BR" sz="2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dirty="0" smtClean="0"/>
              <a:t> equipe / 8.697 habitantes) condicionando o registro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Perfil de adoecimento – </a:t>
            </a:r>
            <a:r>
              <a:rPr lang="pt-BR" dirty="0" err="1" smtClean="0"/>
              <a:t>comorbidades</a:t>
            </a:r>
            <a:r>
              <a:rPr lang="pt-BR" dirty="0" smtClean="0"/>
              <a:t> associadas e doenças ocupacionais</a:t>
            </a:r>
          </a:p>
          <a:p>
            <a:pPr lvl="2"/>
            <a:r>
              <a:rPr lang="pt-BR" dirty="0" smtClean="0"/>
              <a:t>Grande consumo do tempo das consultas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Equipe:  acolhimento por todos X registro por poucos</a:t>
            </a:r>
          </a:p>
          <a:p>
            <a:pPr lvl="2"/>
            <a:r>
              <a:rPr lang="pt-BR" dirty="0" smtClean="0"/>
              <a:t>Medico-centrado / único homem da equipe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Período eleitoral e mudança de prefeitura</a:t>
            </a:r>
          </a:p>
          <a:p>
            <a:pPr lvl="2"/>
            <a:r>
              <a:rPr lang="pt-BR" dirty="0" smtClean="0"/>
              <a:t>Aumento da demanda pelo receio da saída da equipe</a:t>
            </a:r>
          </a:p>
          <a:p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485920"/>
            <a:ext cx="5993912" cy="4800600"/>
          </a:xfrm>
        </p:spPr>
        <p:txBody>
          <a:bodyPr>
            <a:noAutofit/>
          </a:bodyPr>
          <a:lstStyle/>
          <a:p>
            <a:r>
              <a:rPr lang="pt-BR" sz="1800" b="1" dirty="0" smtClean="0"/>
              <a:t>Lauro de Freitas</a:t>
            </a:r>
          </a:p>
          <a:p>
            <a:pPr lvl="1"/>
            <a:r>
              <a:rPr lang="pt-BR" sz="1400" dirty="0" smtClean="0"/>
              <a:t>167.309 habitantes (mar/2013)</a:t>
            </a:r>
          </a:p>
          <a:p>
            <a:pPr lvl="1"/>
            <a:endParaRPr lang="pt-BR" sz="1400" dirty="0" smtClean="0"/>
          </a:p>
          <a:p>
            <a:pPr lvl="1"/>
            <a:r>
              <a:rPr lang="pt-BR" sz="1400" b="1" dirty="0" smtClean="0"/>
              <a:t>27 equipes de Saúde da Família (55,68%)</a:t>
            </a:r>
          </a:p>
          <a:p>
            <a:pPr lvl="1"/>
            <a:r>
              <a:rPr lang="pt-BR" sz="1400" dirty="0" smtClean="0"/>
              <a:t>NASF</a:t>
            </a:r>
          </a:p>
          <a:p>
            <a:pPr lvl="1"/>
            <a:r>
              <a:rPr lang="pt-BR" sz="1400" dirty="0" smtClean="0"/>
              <a:t>3 CAPS</a:t>
            </a:r>
          </a:p>
          <a:p>
            <a:pPr lvl="1"/>
            <a:r>
              <a:rPr lang="pt-BR" sz="1400" dirty="0" smtClean="0"/>
              <a:t>CEO</a:t>
            </a:r>
          </a:p>
          <a:p>
            <a:pPr lvl="1"/>
            <a:r>
              <a:rPr lang="pt-BR" sz="1400" dirty="0" smtClean="0"/>
              <a:t>Academias Populares de Saúde</a:t>
            </a:r>
          </a:p>
          <a:p>
            <a:pPr lvl="1"/>
            <a:r>
              <a:rPr lang="pt-BR" sz="1400" dirty="0" smtClean="0"/>
              <a:t>Policlínica</a:t>
            </a:r>
          </a:p>
          <a:p>
            <a:pPr lvl="1"/>
            <a:r>
              <a:rPr lang="pt-BR" sz="1400" dirty="0" smtClean="0"/>
              <a:t>Centro de Saúde da Mulher</a:t>
            </a:r>
          </a:p>
          <a:p>
            <a:pPr lvl="1"/>
            <a:r>
              <a:rPr lang="pt-BR" sz="1400" dirty="0" smtClean="0"/>
              <a:t>Centro de Saúde da Criança</a:t>
            </a:r>
          </a:p>
          <a:p>
            <a:pPr lvl="1"/>
            <a:r>
              <a:rPr lang="pt-BR" sz="1400" dirty="0" smtClean="0"/>
              <a:t>Centro de Reabilitação e </a:t>
            </a:r>
            <a:r>
              <a:rPr lang="pt-BR" sz="1400" dirty="0" err="1" smtClean="0"/>
              <a:t>Bioimagem</a:t>
            </a:r>
            <a:r>
              <a:rPr lang="pt-BR" sz="1400" dirty="0" smtClean="0"/>
              <a:t> (Bem-Querer)</a:t>
            </a:r>
          </a:p>
          <a:p>
            <a:pPr lvl="1"/>
            <a:r>
              <a:rPr lang="pt-BR" sz="1400" dirty="0" smtClean="0"/>
              <a:t>Pronto-Atendimento de Areia Branca</a:t>
            </a:r>
          </a:p>
          <a:p>
            <a:pPr lvl="1"/>
            <a:r>
              <a:rPr lang="pt-BR" sz="1400" dirty="0" smtClean="0"/>
              <a:t>Pronto-Atendimento do Centro (Nelson Barros)</a:t>
            </a:r>
          </a:p>
          <a:p>
            <a:pPr lvl="1"/>
            <a:r>
              <a:rPr lang="pt-BR" sz="1400" dirty="0" smtClean="0"/>
              <a:t>Hospital Municipal Jorge </a:t>
            </a:r>
            <a:r>
              <a:rPr lang="pt-BR" sz="1400" dirty="0" err="1" smtClean="0"/>
              <a:t>Novis</a:t>
            </a:r>
            <a:endParaRPr lang="pt-BR" sz="1400" dirty="0" smtClean="0"/>
          </a:p>
          <a:p>
            <a:pPr lvl="1"/>
            <a:r>
              <a:rPr lang="pt-BR" sz="1400" dirty="0" smtClean="0"/>
              <a:t>Hospital Estadual </a:t>
            </a:r>
            <a:r>
              <a:rPr lang="pt-BR" sz="1400" dirty="0" err="1" smtClean="0"/>
              <a:t>Menandro</a:t>
            </a:r>
            <a:r>
              <a:rPr lang="pt-BR" sz="1400" dirty="0" smtClean="0"/>
              <a:t> de Faria (HGMF)</a:t>
            </a:r>
          </a:p>
          <a:p>
            <a:pPr lvl="1"/>
            <a:r>
              <a:rPr lang="pt-BR" sz="1400" dirty="0" smtClean="0"/>
              <a:t>Centro de Parto Normal (CPN)</a:t>
            </a:r>
          </a:p>
          <a:p>
            <a:pPr lvl="1"/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/>
              <a:t>Importância para a equipe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Mudança de paradigma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Ganho de experiência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Integração da equipe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Ampliação do horizonte – “se conseguimos até com os homens, podemos com qualquer grupo”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Importância para o serviço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Equidade na oferta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Melhoria na imagem diante dos usuários / redução dos conflitos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Sensação de incompletude – desafio de continuação do projeto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Facilitou o mapeamento de risco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571612"/>
            <a:ext cx="7498080" cy="5072098"/>
          </a:xfrm>
        </p:spPr>
        <p:txBody>
          <a:bodyPr>
            <a:normAutofit fontScale="62500" lnSpcReduction="20000"/>
          </a:bodyPr>
          <a:lstStyle/>
          <a:p>
            <a:r>
              <a:rPr lang="pt-BR" b="1" dirty="0" smtClean="0"/>
              <a:t>Importância para a comunidade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Marco na defesa da Saúde do Homem</a:t>
            </a:r>
          </a:p>
          <a:p>
            <a:pPr lvl="1">
              <a:buNone/>
            </a:pPr>
            <a:endParaRPr lang="pt-BR" dirty="0" smtClean="0"/>
          </a:p>
          <a:p>
            <a:pPr lvl="1"/>
            <a:r>
              <a:rPr lang="pt-BR" dirty="0" smtClean="0"/>
              <a:t>Aumento da vinculação do público masculino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Melhoria do conceito da unidade / divulgação positiva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Redução da imagem tradicional – UBS como lugar de crianças, mulheres e idosos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Mudança de hábitos nos arrimos de família – repercussão nos demais membros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Melhoria na condição de saúde dos homens, com controle de patologias crônicas, aumento da prevenção, promoção da saúde e auto-cuidado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57290" y="1428736"/>
            <a:ext cx="7498080" cy="5124472"/>
          </a:xfrm>
        </p:spPr>
        <p:txBody>
          <a:bodyPr>
            <a:normAutofit fontScale="77500" lnSpcReduction="20000"/>
          </a:bodyPr>
          <a:lstStyle/>
          <a:p>
            <a:r>
              <a:rPr lang="pt-BR" b="1" dirty="0" smtClean="0"/>
              <a:t>Importância para a comunidade</a:t>
            </a:r>
          </a:p>
          <a:p>
            <a:pPr>
              <a:buNone/>
            </a:pPr>
            <a:endParaRPr lang="pt-BR" i="1" dirty="0" smtClean="0"/>
          </a:p>
          <a:p>
            <a:pPr lvl="1"/>
            <a:r>
              <a:rPr lang="pt-BR" i="1" dirty="0" smtClean="0"/>
              <a:t>“Parei de fumar depois da palestra no posto. Já tinha vontade, mas a aula deu o empurrão que faltava”;</a:t>
            </a:r>
          </a:p>
          <a:p>
            <a:pPr lvl="1"/>
            <a:endParaRPr lang="pt-BR" dirty="0" smtClean="0"/>
          </a:p>
          <a:p>
            <a:pPr lvl="1"/>
            <a:r>
              <a:rPr lang="pt-BR" i="1" dirty="0" smtClean="0"/>
              <a:t>“Já marquei minha vasectomia. Dr. </a:t>
            </a:r>
            <a:r>
              <a:rPr lang="pt-BR" i="1" dirty="0" err="1" smtClean="0"/>
              <a:t>Wal</a:t>
            </a:r>
            <a:r>
              <a:rPr lang="pt-BR" i="1" dirty="0" smtClean="0"/>
              <a:t> (Waldemir) me deixou mais </a:t>
            </a:r>
            <a:r>
              <a:rPr lang="pt-BR" i="1" dirty="0" err="1" smtClean="0"/>
              <a:t>tranquilo</a:t>
            </a:r>
            <a:r>
              <a:rPr lang="pt-BR" i="1" dirty="0" smtClean="0"/>
              <a:t>, perdi o medo e vi que era besteira da cabeça dos outros”;</a:t>
            </a:r>
          </a:p>
          <a:p>
            <a:pPr lvl="1"/>
            <a:endParaRPr lang="pt-BR" dirty="0" smtClean="0"/>
          </a:p>
          <a:p>
            <a:pPr lvl="1"/>
            <a:r>
              <a:rPr lang="pt-BR" i="1" dirty="0" smtClean="0"/>
              <a:t>“Estou olhando minha esposa diferente. Preciso ter paciência, a mulher tem menopausa antes do homem. Depois da palestra entendi muita coisa que fazia errado”;</a:t>
            </a:r>
          </a:p>
          <a:p>
            <a:pPr lvl="1"/>
            <a:endParaRPr lang="pt-BR" dirty="0" smtClean="0"/>
          </a:p>
          <a:p>
            <a:pPr lvl="1"/>
            <a:r>
              <a:rPr lang="pt-BR" i="1" dirty="0" smtClean="0"/>
              <a:t>“Emagreci quatro quilos depois que entrei pro grupo (de homens). Mudei a comida, parei de empurrar os problemas com a barriga”;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 smtClean="0"/>
              <a:t>Importância para a comunidade</a:t>
            </a:r>
            <a:endParaRPr lang="pt-BR" i="1" dirty="0" smtClean="0"/>
          </a:p>
          <a:p>
            <a:endParaRPr lang="pt-BR" i="1" dirty="0" smtClean="0"/>
          </a:p>
          <a:p>
            <a:pPr lvl="1"/>
            <a:r>
              <a:rPr lang="pt-BR" i="1" dirty="0" smtClean="0"/>
              <a:t>“O cara (Dr. Waldemir) me convenceu a fazer exame depois de 15 anos! Só aqui em Vila Nova que isso acontece”; </a:t>
            </a:r>
          </a:p>
          <a:p>
            <a:pPr lvl="1"/>
            <a:endParaRPr lang="pt-BR" dirty="0" smtClean="0"/>
          </a:p>
          <a:p>
            <a:pPr lvl="1"/>
            <a:r>
              <a:rPr lang="pt-BR" i="1" dirty="0" smtClean="0"/>
              <a:t>“Voltei a fazer caminhada. O pessoal do grupo (de homens) </a:t>
            </a:r>
            <a:r>
              <a:rPr lang="pt-BR" i="1" dirty="0" err="1" smtClean="0"/>
              <a:t>tá</a:t>
            </a:r>
            <a:r>
              <a:rPr lang="pt-BR" i="1" dirty="0" smtClean="0"/>
              <a:t> se juntando e andando de Vila Nova até a praia todo dia de manhã”;</a:t>
            </a:r>
          </a:p>
          <a:p>
            <a:pPr lvl="1"/>
            <a:endParaRPr lang="pt-BR" dirty="0" smtClean="0"/>
          </a:p>
          <a:p>
            <a:pPr lvl="1"/>
            <a:r>
              <a:rPr lang="pt-BR" i="1" dirty="0" smtClean="0"/>
              <a:t>“Não deixo mais o remédio da pressão acabar, vou antes disso pro posto. ficou mais fácil agora, o pessoal (equipe de Saúde da Família Vila Nova) ficou mais preocupado com a gente. Os homens vão tudo se cuidar mais”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Incorporação à rotina do serviço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smtClean="0"/>
              <a:t>Objetivos incorporados, necessidade de continuação do projeto</a:t>
            </a:r>
          </a:p>
          <a:p>
            <a:pPr lvl="2"/>
            <a:r>
              <a:rPr lang="pt-BR" dirty="0" smtClean="0"/>
              <a:t>Manutenção das mudanças na agenda</a:t>
            </a:r>
          </a:p>
          <a:p>
            <a:pPr lvl="2"/>
            <a:r>
              <a:rPr lang="pt-BR" dirty="0" smtClean="0"/>
              <a:t>Continuidade das capacitações</a:t>
            </a:r>
          </a:p>
          <a:p>
            <a:pPr lvl="2"/>
            <a:r>
              <a:rPr lang="pt-BR" dirty="0" smtClean="0"/>
              <a:t>Fluxogramas com CAPS e SMS</a:t>
            </a:r>
          </a:p>
          <a:p>
            <a:pPr lvl="2"/>
            <a:r>
              <a:rPr lang="pt-BR" dirty="0" smtClean="0"/>
              <a:t>Intensificação da busca ativa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Mudanças com impacto positivo / pressão da comunidade pela manutenção do programa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2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Incorporação à rotina do serviço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Necessidade urgente de melhoria no monitoramento</a:t>
            </a:r>
          </a:p>
          <a:p>
            <a:pPr lvl="2"/>
            <a:r>
              <a:rPr lang="pt-BR" dirty="0" smtClean="0"/>
              <a:t>Divisão dos registros com a equipe</a:t>
            </a:r>
          </a:p>
          <a:p>
            <a:pPr lvl="2"/>
            <a:r>
              <a:rPr lang="pt-BR" dirty="0" smtClean="0"/>
              <a:t>Captação dos dados em fontes alternativas</a:t>
            </a:r>
          </a:p>
          <a:p>
            <a:pPr lvl="2"/>
            <a:r>
              <a:rPr lang="pt-BR" dirty="0" smtClean="0"/>
              <a:t>Não acumular monitoramento – redução da periodicidade</a:t>
            </a:r>
          </a:p>
          <a:p>
            <a:pPr lvl="2"/>
            <a:endParaRPr lang="pt-BR" dirty="0" smtClean="0"/>
          </a:p>
          <a:p>
            <a:pPr lvl="1"/>
            <a:r>
              <a:rPr lang="pt-BR" dirty="0" smtClean="0"/>
              <a:t>Dependência de condições conjunturais</a:t>
            </a:r>
          </a:p>
          <a:p>
            <a:pPr lvl="2"/>
            <a:r>
              <a:rPr lang="pt-BR" dirty="0" smtClean="0"/>
              <a:t>Fornecimento de insumos e estrutura da unidade</a:t>
            </a:r>
          </a:p>
          <a:p>
            <a:pPr lvl="2"/>
            <a:r>
              <a:rPr lang="pt-BR" dirty="0" smtClean="0"/>
              <a:t>Instabilidade política e contratual</a:t>
            </a:r>
          </a:p>
          <a:p>
            <a:pPr lvl="2"/>
            <a:r>
              <a:rPr lang="pt-BR" dirty="0" smtClean="0"/>
              <a:t>Impossibilidade de progressão do programa com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dirty="0" smtClean="0"/>
              <a:t> equipe/8.697 pessoas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Reflexão sobre aprendizagem pessoal e a intervenção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628796"/>
            <a:ext cx="7498080" cy="4800600"/>
          </a:xfrm>
        </p:spPr>
        <p:txBody>
          <a:bodyPr>
            <a:normAutofit fontScale="85000" lnSpcReduction="10000"/>
          </a:bodyPr>
          <a:lstStyle/>
          <a:p>
            <a:r>
              <a:rPr lang="pt-BR" b="1" dirty="0" smtClean="0"/>
              <a:t>Expectativas contempladas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Testes, Casos clínicos e Referências bibliográficas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Ferramentas de planejamento (planilha de Ações Programáticas, estimativas demográficas) e teoria em Saúde Coletiva</a:t>
            </a:r>
          </a:p>
          <a:p>
            <a:pPr lvl="1"/>
            <a:endParaRPr lang="pt-BR" dirty="0" smtClean="0"/>
          </a:p>
          <a:p>
            <a:pPr lvl="1"/>
            <a:r>
              <a:rPr lang="pt-BR" dirty="0" err="1" smtClean="0"/>
              <a:t>Pós-graduação</a:t>
            </a:r>
            <a:r>
              <a:rPr lang="pt-BR" dirty="0" smtClean="0"/>
              <a:t> alternativa à Residência, na atual conjuntura da Bahia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Produção de conhecimento simultânea à intervenção 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Reflexão sobre aprendizagem pessoal e 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71672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Aprendizados significativos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Revisão das queixas comuns na prática clínica voltadas para a APS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Aprofundamento sobre as Ações Programáticas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Ferramentas de planejamento e estimativa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Foco </a:t>
            </a:r>
            <a:r>
              <a:rPr lang="pt-BR" dirty="0" err="1" smtClean="0"/>
              <a:t>multi-profissional</a:t>
            </a:r>
            <a:r>
              <a:rPr lang="pt-BR" dirty="0" smtClean="0"/>
              <a:t> (contraste às pós-graduações tradicionais e Residência Médica)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Construção do TCC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4800" dirty="0" smtClean="0"/>
          </a:p>
          <a:p>
            <a:pPr algn="ctr"/>
            <a:r>
              <a:rPr lang="pt-BR" sz="4800" dirty="0" smtClean="0"/>
              <a:t>Obrigado!</a:t>
            </a:r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>
              <a:buNone/>
            </a:pPr>
            <a:r>
              <a:rPr lang="pt-BR" dirty="0" smtClean="0"/>
              <a:t>doutorwal@gmail.com</a:t>
            </a:r>
          </a:p>
          <a:p>
            <a:pPr algn="ctr"/>
            <a:endParaRPr lang="pt-BR" dirty="0" smtClean="0"/>
          </a:p>
          <a:p>
            <a:pPr algn="ctr">
              <a:buNone/>
            </a:pPr>
            <a:r>
              <a:rPr lang="pt-BR" dirty="0" smtClean="0"/>
              <a:t>www.psfvilanova.blogspot.com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643050"/>
            <a:ext cx="7500990" cy="4800600"/>
          </a:xfrm>
        </p:spPr>
        <p:txBody>
          <a:bodyPr>
            <a:normAutofit fontScale="70000" lnSpcReduction="20000"/>
          </a:bodyPr>
          <a:lstStyle/>
          <a:p>
            <a:r>
              <a:rPr lang="pt-BR" b="1" dirty="0" smtClean="0"/>
              <a:t>Unidade de Saúde da Família Vila Nova</a:t>
            </a:r>
          </a:p>
          <a:p>
            <a:endParaRPr lang="pt-BR" dirty="0" smtClean="0"/>
          </a:p>
          <a:p>
            <a:pPr lvl="1"/>
            <a:r>
              <a:rPr lang="pt-BR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pt-BR" dirty="0" smtClean="0"/>
              <a:t> equipe de saúde / 4 ACS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Imóvel alugado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Espaço reduzido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Razoáveis condições de trabalho (ar condicionado  copa, forro, higiene, maca ginecológica)</a:t>
            </a:r>
          </a:p>
          <a:p>
            <a:pPr lvl="2"/>
            <a:r>
              <a:rPr lang="pt-BR" sz="2600" dirty="0" smtClean="0"/>
              <a:t>Depredação do consultório odontológico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Profissionais de nível superior concursados da FESF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NASF e equipe ampliada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4414" y="1843110"/>
            <a:ext cx="7498080" cy="48006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pt-BR" dirty="0" smtClean="0"/>
              <a:t>BRASIL. Ministério da Saúde. Secretaria de Atenção à Saúde. Departamento de Ações Programáticas Estratégicas - </a:t>
            </a:r>
            <a:r>
              <a:rPr lang="pt-BR" b="1" dirty="0" smtClean="0"/>
              <a:t>Política Nacional de Atenção Integral à Saúde do Homem: princípios e diretrizes</a:t>
            </a:r>
            <a:r>
              <a:rPr lang="pt-BR" dirty="0" smtClean="0"/>
              <a:t>. Brasília-DF: Ministério da Saúde, 2008.</a:t>
            </a:r>
          </a:p>
          <a:p>
            <a:pPr lvl="0" algn="just"/>
            <a:endParaRPr lang="pt-BR" dirty="0" smtClean="0"/>
          </a:p>
          <a:p>
            <a:pPr lvl="0" algn="just"/>
            <a:r>
              <a:rPr lang="pt-BR" dirty="0" smtClean="0"/>
              <a:t>BRASIL. Ministério da Saúde. Secretaria de Atenção à Saúde. Departamento de Atenção Básica. </a:t>
            </a:r>
            <a:r>
              <a:rPr lang="pt-BR" b="1" dirty="0" smtClean="0"/>
              <a:t>Cadernos de Atenção Básica n.º15: Hipertensão arterial sistêmica para o Sistema Único de Saúde</a:t>
            </a:r>
            <a:r>
              <a:rPr lang="pt-BR" dirty="0" smtClean="0"/>
              <a:t>. Brasília-DF: Ministério da Saúde, 2006.</a:t>
            </a:r>
          </a:p>
          <a:p>
            <a:pPr algn="just">
              <a:buNone/>
            </a:pPr>
            <a:r>
              <a:rPr lang="pt-BR" dirty="0" smtClean="0"/>
              <a:t> </a:t>
            </a:r>
          </a:p>
          <a:p>
            <a:pPr lvl="0" algn="just"/>
            <a:r>
              <a:rPr lang="pt-BR" dirty="0" smtClean="0"/>
              <a:t>BRASIL. Ministério da Saúde. Secretaria de Atenção à Saúde. Departamento de Atenção Básica. </a:t>
            </a:r>
            <a:r>
              <a:rPr lang="pt-BR" b="1" dirty="0" smtClean="0"/>
              <a:t>Cadernos de Atenção Básica n.º16: Diabetes </a:t>
            </a:r>
            <a:r>
              <a:rPr lang="pt-BR" b="1" dirty="0" err="1" smtClean="0"/>
              <a:t>Mellitus</a:t>
            </a:r>
            <a:r>
              <a:rPr lang="pt-BR" dirty="0" smtClean="0"/>
              <a:t>. Brasília-DF: Ministério da Saúde, 2006.</a:t>
            </a:r>
          </a:p>
          <a:p>
            <a:pPr algn="just">
              <a:buNone/>
            </a:pPr>
            <a:r>
              <a:rPr lang="pt-BR" dirty="0" smtClean="0"/>
              <a:t> </a:t>
            </a:r>
          </a:p>
          <a:p>
            <a:pPr algn="just"/>
            <a:r>
              <a:rPr lang="pt-BR" dirty="0" smtClean="0"/>
              <a:t>BRASIL. Ministério da Saúde. Secretaria de Atenção à Saúde. Departamento de Atenção Básica. </a:t>
            </a:r>
            <a:r>
              <a:rPr lang="pt-BR" b="1" dirty="0" smtClean="0"/>
              <a:t>Cadernos de Atenção Básica n.º29: Rastreamento</a:t>
            </a:r>
            <a:r>
              <a:rPr lang="pt-BR" dirty="0" smtClean="0"/>
              <a:t>. Brasília-DF: Ministério da Saúde, 2010</a:t>
            </a:r>
          </a:p>
          <a:p>
            <a:pPr algn="just"/>
            <a:endParaRPr lang="pt-BR" dirty="0" smtClean="0"/>
          </a:p>
          <a:p>
            <a:pPr lvl="0" algn="just"/>
            <a:r>
              <a:rPr lang="pt-BR" dirty="0" smtClean="0"/>
              <a:t>CAMPINAS. Prefeitura Municipal. </a:t>
            </a:r>
            <a:r>
              <a:rPr lang="pt-BR" b="1" dirty="0" smtClean="0"/>
              <a:t>Manual de Urologia e Nefrologia. </a:t>
            </a:r>
            <a:r>
              <a:rPr lang="pt-BR" dirty="0" smtClean="0"/>
              <a:t>Campinas-SP, 2010</a:t>
            </a:r>
          </a:p>
          <a:p>
            <a:pPr algn="just"/>
            <a:endParaRPr lang="pt-BR" dirty="0" smtClean="0"/>
          </a:p>
          <a:p>
            <a:pPr algn="just"/>
            <a:r>
              <a:rPr lang="en-US" dirty="0" smtClean="0"/>
              <a:t>DALL’OGLIO, M.F. et al. </a:t>
            </a:r>
            <a:r>
              <a:rPr lang="pt-BR" b="1" dirty="0" smtClean="0"/>
              <a:t>Diretrizes de Câncer de Próstata</a:t>
            </a:r>
            <a:r>
              <a:rPr lang="pt-BR" dirty="0" smtClean="0"/>
              <a:t>. Rio de Janeiro: SBU - Sociedade Brasileira de Urologia, 2011.</a:t>
            </a:r>
          </a:p>
          <a:p>
            <a:pPr algn="just"/>
            <a:endParaRPr lang="pt-BR" dirty="0" smtClean="0"/>
          </a:p>
          <a:p>
            <a:pPr lvl="0" algn="just"/>
            <a:r>
              <a:rPr lang="pt-BR" dirty="0" smtClean="0"/>
              <a:t>GUSSO, G.; LOPES, </a:t>
            </a:r>
            <a:r>
              <a:rPr lang="pt-BR" dirty="0" err="1" smtClean="0"/>
              <a:t>J.M.C.</a:t>
            </a:r>
            <a:r>
              <a:rPr lang="pt-BR" dirty="0" smtClean="0"/>
              <a:t> </a:t>
            </a:r>
            <a:r>
              <a:rPr lang="pt-BR" b="1" dirty="0" smtClean="0"/>
              <a:t>Tratado de medicina de família e comunidade:</a:t>
            </a:r>
            <a:r>
              <a:rPr lang="pt-BR" dirty="0" smtClean="0"/>
              <a:t> princípios, formação e prática. Porto Alegre: </a:t>
            </a:r>
            <a:r>
              <a:rPr lang="pt-BR" dirty="0" err="1" smtClean="0"/>
              <a:t>Artmed</a:t>
            </a:r>
            <a:r>
              <a:rPr lang="pt-BR" dirty="0" smtClean="0"/>
              <a:t>, 2012.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00234"/>
            <a:ext cx="7498080" cy="4800600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Comunidade de Vila Nova</a:t>
            </a:r>
          </a:p>
          <a:p>
            <a:endParaRPr lang="pt-BR" dirty="0" smtClean="0"/>
          </a:p>
          <a:p>
            <a:pPr lvl="1"/>
            <a:r>
              <a:rPr lang="pt-BR" dirty="0" smtClean="0"/>
              <a:t>8.697 habitantes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13 micro-áreas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Periferia de Lauro de Freitas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População adulta masculina</a:t>
            </a:r>
          </a:p>
          <a:p>
            <a:pPr lvl="2"/>
            <a:r>
              <a:rPr lang="pt-BR" dirty="0" smtClean="0"/>
              <a:t>Alcoolismo</a:t>
            </a:r>
          </a:p>
          <a:p>
            <a:pPr lvl="2"/>
            <a:r>
              <a:rPr lang="pt-BR" dirty="0" smtClean="0"/>
              <a:t>Baixo auto-cuidado e prevenção</a:t>
            </a:r>
          </a:p>
          <a:p>
            <a:pPr lvl="2"/>
            <a:r>
              <a:rPr lang="pt-BR" dirty="0" smtClean="0"/>
              <a:t>Violência</a:t>
            </a:r>
          </a:p>
          <a:p>
            <a:pPr lvl="2"/>
            <a:r>
              <a:rPr lang="pt-BR" dirty="0" smtClean="0"/>
              <a:t>Pobreza e desigualdade social</a:t>
            </a:r>
          </a:p>
          <a:p>
            <a:pPr lvl="2"/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2928934"/>
            <a:ext cx="1719676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6572264" y="2214554"/>
            <a:ext cx="1928826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700" dirty="0" smtClean="0"/>
              <a:t>13 micro-áreas</a:t>
            </a:r>
          </a:p>
          <a:p>
            <a:r>
              <a:rPr lang="pt-BR" sz="1700" dirty="0" smtClean="0"/>
              <a:t>4 cobertas por ACS</a:t>
            </a:r>
            <a:endParaRPr lang="pt-B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771672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Ações Programáticas Tradicionais</a:t>
            </a:r>
          </a:p>
          <a:p>
            <a:pPr lvl="1"/>
            <a:r>
              <a:rPr lang="pt-BR" dirty="0" err="1" smtClean="0"/>
              <a:t>Hiperdia</a:t>
            </a:r>
            <a:endParaRPr lang="pt-BR" dirty="0" smtClean="0"/>
          </a:p>
          <a:p>
            <a:pPr lvl="1"/>
            <a:r>
              <a:rPr lang="pt-BR" dirty="0" smtClean="0"/>
              <a:t>Saúde da Criança</a:t>
            </a:r>
          </a:p>
          <a:p>
            <a:pPr lvl="1"/>
            <a:r>
              <a:rPr lang="pt-BR" dirty="0" smtClean="0"/>
              <a:t>Saúde da Mulher (</a:t>
            </a:r>
            <a:r>
              <a:rPr lang="pt-BR" dirty="0" err="1" smtClean="0"/>
              <a:t>Pré-natal</a:t>
            </a:r>
            <a:r>
              <a:rPr lang="pt-BR" dirty="0" smtClean="0"/>
              <a:t> / CA Colo / CA Mama)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Saúde do Homem antes da intervenção</a:t>
            </a:r>
          </a:p>
          <a:p>
            <a:pPr lvl="1"/>
            <a:r>
              <a:rPr lang="pt-BR" dirty="0" smtClean="0"/>
              <a:t>Contato indireto – </a:t>
            </a:r>
            <a:r>
              <a:rPr lang="pt-BR" dirty="0" err="1" smtClean="0"/>
              <a:t>Hiperdia</a:t>
            </a:r>
            <a:endParaRPr lang="pt-BR" dirty="0" smtClean="0"/>
          </a:p>
          <a:p>
            <a:pPr lvl="1"/>
            <a:r>
              <a:rPr lang="pt-BR" dirty="0" smtClean="0"/>
              <a:t>Marcação de consultas comuns</a:t>
            </a:r>
          </a:p>
          <a:p>
            <a:pPr lvl="1"/>
            <a:r>
              <a:rPr lang="pt-BR" dirty="0" smtClean="0"/>
              <a:t>Atividades nacionais de Saúde do Homem / Saúde do Trabalhador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5852" y="1700234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pt-BR" sz="3500" b="1" dirty="0" smtClean="0"/>
              <a:t>Geral</a:t>
            </a:r>
          </a:p>
          <a:p>
            <a:pPr lvl="1"/>
            <a:r>
              <a:rPr lang="pt-BR" sz="3500" dirty="0" smtClean="0"/>
              <a:t>Implantar a Ação Programática de Saúde do Homem na USF Vila Nova</a:t>
            </a:r>
          </a:p>
          <a:p>
            <a:pPr lvl="1"/>
            <a:endParaRPr lang="pt-BR" dirty="0" smtClean="0"/>
          </a:p>
          <a:p>
            <a:r>
              <a:rPr lang="pt-BR" sz="3000" b="1" dirty="0" smtClean="0"/>
              <a:t>Específicos</a:t>
            </a:r>
          </a:p>
          <a:p>
            <a:pPr lvl="1"/>
            <a:r>
              <a:rPr lang="pt-BR" sz="2600" dirty="0" smtClean="0"/>
              <a:t>Ampliar a cobertura e adesão ao serviço</a:t>
            </a:r>
          </a:p>
          <a:p>
            <a:pPr lvl="1"/>
            <a:r>
              <a:rPr lang="pt-BR" sz="2600" dirty="0" smtClean="0"/>
              <a:t>Melhorar a qualidade da atenção</a:t>
            </a:r>
          </a:p>
          <a:p>
            <a:pPr lvl="1"/>
            <a:r>
              <a:rPr lang="pt-BR" sz="2600" dirty="0" smtClean="0"/>
              <a:t>Melhorar a qualidade dos registros para acompanhamento e avaliação</a:t>
            </a:r>
          </a:p>
          <a:p>
            <a:pPr lvl="1"/>
            <a:r>
              <a:rPr lang="pt-BR" sz="2600" dirty="0" smtClean="0"/>
              <a:t>Realizar mapeamento de risco</a:t>
            </a:r>
          </a:p>
          <a:p>
            <a:pPr lvl="1"/>
            <a:r>
              <a:rPr lang="pt-BR" sz="2600" dirty="0" smtClean="0"/>
              <a:t>Realizar atividades de promoção à saúde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8.697</a:t>
            </a:r>
            <a:r>
              <a:rPr lang="pt-BR" dirty="0" smtClean="0"/>
              <a:t> habitantes (13 micro-áreas) </a:t>
            </a:r>
          </a:p>
          <a:p>
            <a:pPr>
              <a:buNone/>
            </a:pPr>
            <a:r>
              <a:rPr lang="pt-BR" dirty="0" smtClean="0"/>
              <a:t>– </a:t>
            </a:r>
            <a:r>
              <a:rPr lang="pt-BR" sz="2800" dirty="0" smtClean="0"/>
              <a:t>1.974 homens entre 25-59 anos</a:t>
            </a:r>
            <a:endParaRPr lang="pt-BR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2072" y="3000372"/>
            <a:ext cx="1872657" cy="3462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72198" y="2357430"/>
            <a:ext cx="2643206" cy="1857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1800" b="1" dirty="0" smtClean="0"/>
              <a:t>2.676</a:t>
            </a:r>
            <a:r>
              <a:rPr lang="pt-BR" sz="1800" dirty="0" smtClean="0"/>
              <a:t> com cobertura de ACS = 608 homens</a:t>
            </a:r>
          </a:p>
          <a:p>
            <a:pPr lvl="1"/>
            <a:endParaRPr lang="pt-BR" sz="1800" dirty="0" smtClean="0"/>
          </a:p>
          <a:p>
            <a:pPr>
              <a:buNone/>
            </a:pPr>
            <a:r>
              <a:rPr lang="pt-BR" sz="1800" dirty="0" smtClean="0"/>
              <a:t>- 4 micro-áreas</a:t>
            </a:r>
          </a:p>
          <a:p>
            <a:pPr lvl="1"/>
            <a:endParaRPr lang="pt-BR" sz="1800" dirty="0" smtClean="0"/>
          </a:p>
          <a:p>
            <a:endParaRPr lang="pt-BR" sz="1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142976" y="2808928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pt-BR" b="1" dirty="0" smtClean="0"/>
              <a:t>6.021</a:t>
            </a:r>
            <a:r>
              <a:rPr lang="pt-BR" dirty="0" smtClean="0"/>
              <a:t> sem cobertura de ACS = 1.366 homens</a:t>
            </a:r>
          </a:p>
          <a:p>
            <a:pPr marL="0" lvl="1"/>
            <a:endParaRPr lang="pt-BR" dirty="0" smtClean="0"/>
          </a:p>
          <a:p>
            <a:pPr marL="0" lvl="1"/>
            <a:r>
              <a:rPr lang="pt-BR" dirty="0" smtClean="0"/>
              <a:t>- 9 micro-áreas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8221" y="1785926"/>
            <a:ext cx="2483977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323</TotalTime>
  <Words>1695</Words>
  <Application>Microsoft Office PowerPoint</Application>
  <PresentationFormat>Apresentação na tela (4:3)</PresentationFormat>
  <Paragraphs>391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40</vt:i4>
      </vt:variant>
    </vt:vector>
  </HeadingPairs>
  <TitlesOfParts>
    <vt:vector size="41" baseType="lpstr">
      <vt:lpstr>Solstício</vt:lpstr>
      <vt:lpstr>Saúde do Homem na             Estratégia de Saúde da Família:  O relato de caso da USF Vila Nova – Lauro de Freitas-BA</vt:lpstr>
      <vt:lpstr>Introdução</vt:lpstr>
      <vt:lpstr>Introdução</vt:lpstr>
      <vt:lpstr>Introdução</vt:lpstr>
      <vt:lpstr>Introdução</vt:lpstr>
      <vt:lpstr>Introdução</vt:lpstr>
      <vt:lpstr>Objetivos</vt:lpstr>
      <vt:lpstr>Metas</vt:lpstr>
      <vt:lpstr>Metas</vt:lpstr>
      <vt:lpstr>Metas</vt:lpstr>
      <vt:lpstr>Metas</vt:lpstr>
      <vt:lpstr>Metodologia</vt:lpstr>
      <vt:lpstr>Metodologia</vt:lpstr>
      <vt:lpstr>Metodologia</vt:lpstr>
      <vt:lpstr>Metodologia</vt:lpstr>
      <vt:lpstr>Metodologia</vt:lpstr>
      <vt:lpstr>Metodologia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Discussão</vt:lpstr>
      <vt:lpstr>Discussão</vt:lpstr>
      <vt:lpstr>Discussão</vt:lpstr>
      <vt:lpstr>Discussão</vt:lpstr>
      <vt:lpstr>Reflexão sobre aprendizagem pessoal e a intervenção</vt:lpstr>
      <vt:lpstr>Reflexão sobre aprendizagem pessoal e a intervenção</vt:lpstr>
      <vt:lpstr>Slide 39</vt:lpstr>
      <vt:lpstr>Referências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do Homem na Estratégia de Saúde da Família – a experiência da USF Vila Nova – Lauro de Freitas-BA</dc:title>
  <dc:creator>Wal</dc:creator>
  <cp:lastModifiedBy>Wal</cp:lastModifiedBy>
  <cp:revision>35</cp:revision>
  <dcterms:created xsi:type="dcterms:W3CDTF">2013-05-09T22:04:12Z</dcterms:created>
  <dcterms:modified xsi:type="dcterms:W3CDTF">2013-06-13T22:37:13Z</dcterms:modified>
</cp:coreProperties>
</file>