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71" r:id="rId11"/>
    <p:sldId id="266" r:id="rId12"/>
    <p:sldId id="272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0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26/05/2015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2C2B-F15F-47D4-AA12-2B67CEDFFA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34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37F0-B669-4B8C-9E09-A28488E7491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44E2-5E8A-4107-9D26-0C5AC76EB5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403" y="-292507"/>
            <a:ext cx="10953749" cy="6286500"/>
          </a:xfrm>
        </p:spPr>
        <p:txBody>
          <a:bodyPr rtlCol="0">
            <a:norm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/>
            </a:r>
            <a:br>
              <a:rPr lang="pt-BR" sz="1200" dirty="0">
                <a:latin typeface="Arial" pitchFamily="34" charset="0"/>
                <a:cs typeface="Arial" pitchFamily="34" charset="0"/>
              </a:rPr>
            </a:br>
            <a:r>
              <a:rPr lang="pt-BR" sz="1200" b="1" dirty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/>
            </a:r>
            <a:br>
              <a:rPr lang="pt-BR" sz="1200" dirty="0">
                <a:latin typeface="Arial" pitchFamily="34" charset="0"/>
                <a:cs typeface="Arial" pitchFamily="34" charset="0"/>
              </a:rPr>
            </a:br>
            <a:r>
              <a:rPr lang="pt-BR" sz="1200" b="1" dirty="0">
                <a:latin typeface="Arial" pitchFamily="34" charset="0"/>
                <a:cs typeface="Arial" pitchFamily="34" charset="0"/>
              </a:rPr>
              <a:t>ESPECIALIZAÇÃO EM SAÚDE DA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FAMÍLIA</a:t>
            </a:r>
            <a:br>
              <a:rPr lang="pt-BR" sz="1200" b="1" dirty="0" smtClean="0">
                <a:latin typeface="Arial" pitchFamily="34" charset="0"/>
                <a:cs typeface="Arial" pitchFamily="34" charset="0"/>
              </a:rPr>
            </a:b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PROGRAMA MAIS MÉDICOS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/>
            </a:r>
            <a:br>
              <a:rPr lang="pt-BR" sz="1200" dirty="0">
                <a:latin typeface="Arial" pitchFamily="34" charset="0"/>
                <a:cs typeface="Arial" pitchFamily="34" charset="0"/>
              </a:rPr>
            </a:br>
            <a:r>
              <a:rPr lang="pt-BR" sz="1200" b="1" dirty="0">
                <a:latin typeface="Arial" pitchFamily="34" charset="0"/>
                <a:cs typeface="Arial" pitchFamily="34" charset="0"/>
              </a:rPr>
              <a:t>MODALIDADE À DISTÂNCIA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/>
            </a:r>
            <a:br>
              <a:rPr lang="pt-BR" sz="1200" dirty="0">
                <a:latin typeface="Arial" pitchFamily="34" charset="0"/>
                <a:cs typeface="Arial" pitchFamily="34" charset="0"/>
              </a:rPr>
            </a:br>
            <a:r>
              <a:rPr lang="pt-BR" sz="1200" b="1" dirty="0">
                <a:latin typeface="Arial" pitchFamily="34" charset="0"/>
                <a:cs typeface="Arial" pitchFamily="34" charset="0"/>
              </a:rPr>
              <a:t>TURMA 8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2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Trabalho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Conclusão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Curso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Atenção dos usuários com Hipertensão Arterial Sistêmica e/ou Diabetes mellitus na UBS da Tranqueira, Altos / PI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C56D-B85F-40B4-8A53-91982A078B92}" type="slidenum">
              <a:rPr lang="pt-BR"/>
              <a:pPr>
                <a:defRPr/>
              </a:pPr>
              <a:t>1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773788"/>
            <a:ext cx="1076113" cy="10321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48680"/>
            <a:ext cx="3162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5946" y="773787"/>
            <a:ext cx="15663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371" y="6021288"/>
            <a:ext cx="11036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719403" y="48209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cap="all" dirty="0"/>
              <a:t>WALFRIDO ESCUDERO </a:t>
            </a:r>
            <a:r>
              <a:rPr lang="pt-BR" b="1" cap="all" dirty="0" smtClean="0"/>
              <a:t>RAMOS</a:t>
            </a:r>
          </a:p>
          <a:p>
            <a:r>
              <a:rPr lang="pt-BR" sz="1600" dirty="0" smtClean="0"/>
              <a:t>Orientador</a:t>
            </a:r>
            <a:r>
              <a:rPr lang="pt-BR" sz="1600" dirty="0"/>
              <a:t>: Mateus Casanova dos Santos</a:t>
            </a:r>
          </a:p>
          <a:p>
            <a:endParaRPr lang="pt-BR" dirty="0"/>
          </a:p>
          <a:p>
            <a:r>
              <a:rPr lang="pt-BR" dirty="0"/>
              <a:t>Pelotas, 2015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6161" y="5149661"/>
            <a:ext cx="379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0" y="5193924"/>
            <a:ext cx="71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43" y="4159061"/>
            <a:ext cx="981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3863" y="577194"/>
            <a:ext cx="1045681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3.2.1. Realizar exame clínico apropriado em 100% dos </a:t>
            </a:r>
            <a:r>
              <a:rPr lang="pt-BR" sz="3600" dirty="0" smtClean="0"/>
              <a:t>hipertensos</a:t>
            </a:r>
          </a:p>
          <a:p>
            <a:endParaRPr lang="pt-BR" sz="3600" dirty="0" smtClean="0"/>
          </a:p>
          <a:p>
            <a:r>
              <a:rPr lang="pt-BR" sz="2800" dirty="0" smtClean="0"/>
              <a:t>1-53(100)</a:t>
            </a:r>
          </a:p>
          <a:p>
            <a:endParaRPr lang="pt-BR" sz="2800" dirty="0" smtClean="0"/>
          </a:p>
          <a:p>
            <a:r>
              <a:rPr lang="pt-BR" sz="2800" dirty="0" smtClean="0"/>
              <a:t>2-143(100)</a:t>
            </a:r>
          </a:p>
          <a:p>
            <a:endParaRPr lang="pt-BR" sz="2800" dirty="0" smtClean="0"/>
          </a:p>
          <a:p>
            <a:r>
              <a:rPr lang="pt-BR" sz="2800" dirty="0" smtClean="0"/>
              <a:t>3-246(100)</a:t>
            </a:r>
          </a:p>
          <a:p>
            <a:endParaRPr lang="pt-BR" sz="2800" dirty="0" smtClean="0"/>
          </a:p>
          <a:p>
            <a:r>
              <a:rPr lang="pt-BR" sz="2800" dirty="0" smtClean="0"/>
              <a:t>4-296(100)</a:t>
            </a:r>
            <a:endParaRPr lang="pt-BR" sz="2800" dirty="0" smtClean="0"/>
          </a:p>
          <a:p>
            <a:endParaRPr lang="pt-BR" sz="2800" dirty="0" smtClean="0"/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92" y="1751526"/>
            <a:ext cx="6080807" cy="36833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65075" y="3564058"/>
            <a:ext cx="108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399861" y="356405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2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0311" y="929634"/>
            <a:ext cx="106637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3.2.2. Realizar exame clínico apropriado em 100% dos diabéticos</a:t>
            </a:r>
            <a:r>
              <a:rPr lang="pt-BR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1-17(100)</a:t>
            </a:r>
          </a:p>
          <a:p>
            <a:endParaRPr lang="pt-BR" sz="2800" dirty="0" smtClean="0"/>
          </a:p>
          <a:p>
            <a:r>
              <a:rPr lang="pt-BR" sz="2800" dirty="0" smtClean="0"/>
              <a:t>2-41(100)</a:t>
            </a:r>
          </a:p>
          <a:p>
            <a:endParaRPr lang="pt-BR" sz="2800" dirty="0" smtClean="0"/>
          </a:p>
          <a:p>
            <a:r>
              <a:rPr lang="pt-BR" sz="2800" dirty="0" smtClean="0"/>
              <a:t>3-98(100)</a:t>
            </a:r>
          </a:p>
          <a:p>
            <a:endParaRPr lang="pt-BR" sz="2800" dirty="0" smtClean="0"/>
          </a:p>
          <a:p>
            <a:r>
              <a:rPr lang="pt-BR" sz="2800" dirty="0" smtClean="0"/>
              <a:t>4-123(100)</a:t>
            </a:r>
            <a:endParaRPr lang="pt-BR" sz="2800" dirty="0" smtClean="0"/>
          </a:p>
          <a:p>
            <a:endParaRPr lang="pt-BR" sz="28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78" y="2224146"/>
            <a:ext cx="6403372" cy="36099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96753" y="370706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750388" y="3691981"/>
            <a:ext cx="99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7123453" y="370706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3792" y="231819"/>
            <a:ext cx="1108870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 smtClean="0"/>
              <a:t>Discuçao</a:t>
            </a:r>
            <a:r>
              <a:rPr lang="pt-BR" sz="3600" dirty="0" smtClean="0"/>
              <a:t>:</a:t>
            </a:r>
          </a:p>
          <a:p>
            <a:r>
              <a:rPr lang="pt-BR" sz="2800" dirty="0" smtClean="0"/>
              <a:t>Podemos </a:t>
            </a:r>
            <a:r>
              <a:rPr lang="pt-BR" sz="2800" dirty="0"/>
              <a:t>dizer que muitas situações e aspetos mudaram de maneira total e para </a:t>
            </a:r>
            <a:r>
              <a:rPr lang="pt-BR" sz="2800" dirty="0" smtClean="0"/>
              <a:t>sempre.</a:t>
            </a:r>
          </a:p>
          <a:p>
            <a:endParaRPr lang="pt-BR" sz="2800" dirty="0" smtClean="0"/>
          </a:p>
          <a:p>
            <a:r>
              <a:rPr lang="pt-BR" sz="2800" dirty="0" smtClean="0"/>
              <a:t>A vinculação </a:t>
            </a:r>
            <a:r>
              <a:rPr lang="pt-BR" sz="2800" dirty="0"/>
              <a:t>dos líderes da comunidade no processo de </a:t>
            </a:r>
            <a:r>
              <a:rPr lang="pt-BR" sz="2800" dirty="0" smtClean="0"/>
              <a:t>saúde e </a:t>
            </a:r>
            <a:r>
              <a:rPr lang="pt-BR" sz="2800" dirty="0"/>
              <a:t>a vinculação da </a:t>
            </a:r>
            <a:r>
              <a:rPr lang="pt-BR" sz="2800" dirty="0" smtClean="0"/>
              <a:t>equipe </a:t>
            </a:r>
            <a:r>
              <a:rPr lang="pt-BR" sz="2800" dirty="0"/>
              <a:t>para fazer as diferentes tarefas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As </a:t>
            </a:r>
            <a:r>
              <a:rPr lang="pt-BR" sz="2800" dirty="0"/>
              <a:t>atividades planejadas no cronograma foram feitas de maneira </a:t>
            </a:r>
            <a:r>
              <a:rPr lang="pt-BR" sz="2800" dirty="0" smtClean="0"/>
              <a:t>proveitosa. </a:t>
            </a:r>
          </a:p>
          <a:p>
            <a:endParaRPr lang="pt-BR" sz="2800" dirty="0" smtClean="0"/>
          </a:p>
          <a:p>
            <a:r>
              <a:rPr lang="pt-BR" sz="2800" dirty="0" smtClean="0"/>
              <a:t>Acredito </a:t>
            </a:r>
            <a:r>
              <a:rPr lang="pt-BR" sz="2800" dirty="0"/>
              <a:t>considerar a intervenção como um instrumento que modificou muitas atitudes da população, visando às condutas e os hábitos na </a:t>
            </a:r>
            <a:r>
              <a:rPr lang="pt-BR" sz="2800" dirty="0" smtClean="0"/>
              <a:t>população.</a:t>
            </a:r>
            <a:endParaRPr lang="pt-BR" sz="2800" dirty="0"/>
          </a:p>
          <a:p>
            <a:endParaRPr lang="pt-BR" sz="2800" dirty="0"/>
          </a:p>
          <a:p>
            <a:r>
              <a:rPr lang="pt-B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1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11369" y="618186"/>
            <a:ext cx="10972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Reflexão	</a:t>
            </a:r>
            <a:r>
              <a:rPr lang="pt-BR" sz="3600" dirty="0" smtClean="0"/>
              <a:t>crítica sobre seu processo pessoal de aprendizagem:</a:t>
            </a:r>
          </a:p>
          <a:p>
            <a:endParaRPr lang="pt-BR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curso aportou para expandir meu conhecimento de maneira geral. </a:t>
            </a:r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configuração do curso possibilitou a melhoria de maneira muito rápida da linguagem, além do desenvolvimento do conhecimento </a:t>
            </a:r>
            <a:r>
              <a:rPr lang="pt-BR" sz="2800" dirty="0" smtClean="0"/>
              <a:t>médico.</a:t>
            </a:r>
          </a:p>
          <a:p>
            <a:r>
              <a:rPr lang="pt-BR" sz="2800" dirty="0" smtClean="0"/>
              <a:t>Uma </a:t>
            </a:r>
            <a:r>
              <a:rPr lang="pt-BR" sz="2800" dirty="0"/>
              <a:t>melhor organização no acolhimento dos </a:t>
            </a:r>
            <a:r>
              <a:rPr lang="pt-BR" sz="2800" dirty="0" smtClean="0"/>
              <a:t>usuários</a:t>
            </a:r>
            <a:r>
              <a:rPr lang="pt-BR" sz="2800" dirty="0"/>
              <a:t>.</a:t>
            </a:r>
            <a:endParaRPr lang="pt-BR" sz="2800" dirty="0" smtClean="0"/>
          </a:p>
          <a:p>
            <a:r>
              <a:rPr lang="pt-BR" sz="2800" dirty="0" smtClean="0"/>
              <a:t>As </a:t>
            </a:r>
            <a:r>
              <a:rPr lang="pt-BR" sz="2800" dirty="0"/>
              <a:t>pessoas tem uma melhor percepção da gravidade das doenças no sentido de permitir a prioridade </a:t>
            </a:r>
            <a:r>
              <a:rPr lang="pt-BR" sz="2800" dirty="0" smtClean="0"/>
              <a:t>e um </a:t>
            </a:r>
            <a:r>
              <a:rPr lang="pt-BR" sz="2800" dirty="0"/>
              <a:t>maior espírito de humanidade e </a:t>
            </a:r>
            <a:r>
              <a:rPr lang="pt-BR" sz="2800" dirty="0" smtClean="0"/>
              <a:t>consideração.</a:t>
            </a:r>
          </a:p>
          <a:p>
            <a:r>
              <a:rPr lang="pt-BR" sz="2800" dirty="0"/>
              <a:t>Houve melhor da recolecção de dados com a organização dos </a:t>
            </a:r>
            <a:r>
              <a:rPr lang="pt-BR" sz="2800" dirty="0" smtClean="0"/>
              <a:t>prontuários.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0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8" y="3883399"/>
            <a:ext cx="4578531" cy="2749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09" y="3883399"/>
            <a:ext cx="5186017" cy="27498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9" y="290639"/>
            <a:ext cx="4578531" cy="32652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82" y="379960"/>
            <a:ext cx="5252714" cy="32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86366"/>
            <a:ext cx="4932608" cy="31295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386365"/>
            <a:ext cx="5263166" cy="31295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1" y="3720921"/>
            <a:ext cx="4932608" cy="292457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6036" y="4229358"/>
            <a:ext cx="379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10" y="5183209"/>
            <a:ext cx="2705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8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0310" y="888642"/>
            <a:ext cx="8925059" cy="914400"/>
          </a:xfrm>
        </p:spPr>
        <p:txBody>
          <a:bodyPr>
            <a:normAutofit/>
          </a:bodyPr>
          <a:lstStyle/>
          <a:p>
            <a:pPr algn="l"/>
            <a:r>
              <a:rPr lang="pt-BR" sz="4400" dirty="0" err="1" smtClean="0"/>
              <a:t>Introduçao</a:t>
            </a:r>
            <a:endParaRPr lang="en-U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310" y="2034861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O </a:t>
            </a:r>
            <a:r>
              <a:rPr lang="pt-BR" sz="2800" dirty="0" smtClean="0"/>
              <a:t>trabalho </a:t>
            </a:r>
            <a:r>
              <a:rPr lang="pt-BR" sz="2800" dirty="0"/>
              <a:t>trata-se de uma intervenção na ação programática Hipertensão Arterial Sistêmica e Diabetes Mellitus em Atenção Primária à Saúde, num contexto particular de implementação na UBS da Tranqueira, Altos, PI, Brasil. A intervenção aconteceu entre os meses fevereiro e maio do ano de 2015 e se desenvolveu em dezesseis semanas e teve como objetivo melhorar a atenção aos adultos com Hipertensão Arterial Sistêmica e/ou Diabetes Mellitus </a:t>
            </a:r>
            <a:r>
              <a:rPr lang="pt-BR" sz="2800" dirty="0" smtClean="0"/>
              <a:t>.</a:t>
            </a:r>
          </a:p>
          <a:p>
            <a:pPr algn="just"/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259" y="5912105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165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7888" y="1275009"/>
            <a:ext cx="79849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sz="4400" dirty="0" smtClean="0"/>
              <a:t>ALTOS</a:t>
            </a:r>
          </a:p>
          <a:p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cidade de Altos, fica nordeste de Teresina, muito próximo (38km), limita no leste com campo maior, e ao suor com altos longa, Jose de Freitas tem uma população de 39. 969 habitantes. Sue extensão e um aproximado de 950 km2.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08" y="310700"/>
            <a:ext cx="19145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32309" y="6264322"/>
            <a:ext cx="44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http://www.altos.pi.gov.br/a-cidade/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8" y="4776213"/>
            <a:ext cx="6629328" cy="12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3493" y="1378039"/>
            <a:ext cx="79205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UBS TRANQUEIRA</a:t>
            </a:r>
          </a:p>
          <a:p>
            <a:endParaRPr lang="pt-BR" sz="2800" dirty="0" smtClean="0"/>
          </a:p>
          <a:p>
            <a:r>
              <a:rPr lang="pt-BR" sz="2800" dirty="0" smtClean="0"/>
              <a:t>Na </a:t>
            </a:r>
            <a:r>
              <a:rPr lang="pt-BR" sz="2800" dirty="0"/>
              <a:t>UBS Tranqueira fica na entrada de altos chegando de Teresina, ela tem uma área urbana e uma área rural muito extensa, tem uma população aproximada de 6836 habitantes, conta com uma odontóloga, um técnico de odontologia, uma enfermeira, uma técnica de enfermagem, e 9 ACS. Fica vinculado ao sistema único de saúde (SUS).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110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15414" y="838946"/>
            <a:ext cx="91611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SITUAÇAO DA AÇAO PROGRAMATICA NA UNIDADE DE SAUDE ANTES DA INTERVENÇAO</a:t>
            </a:r>
          </a:p>
          <a:p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unidade de recente inauguração, mas </a:t>
            </a:r>
            <a:r>
              <a:rPr lang="pt-BR" sz="2800" dirty="0" smtClean="0"/>
              <a:t>tinha alguns </a:t>
            </a:r>
          </a:p>
          <a:p>
            <a:r>
              <a:rPr lang="pt-BR" sz="2800" dirty="0" smtClean="0"/>
              <a:t>dificuldades</a:t>
            </a:r>
            <a:r>
              <a:rPr lang="pt-BR" sz="2800" dirty="0"/>
              <a:t>, antes do </a:t>
            </a:r>
            <a:r>
              <a:rPr lang="pt-BR" sz="2800" dirty="0" smtClean="0"/>
              <a:t>projeto como:</a:t>
            </a:r>
            <a:endParaRPr lang="pt-BR" sz="2800" dirty="0"/>
          </a:p>
          <a:p>
            <a:r>
              <a:rPr lang="pt-BR" sz="2800" dirty="0"/>
              <a:t>Os registros e arquivos </a:t>
            </a:r>
            <a:r>
              <a:rPr lang="pt-BR" sz="2800" dirty="0" smtClean="0"/>
              <a:t>tinham </a:t>
            </a:r>
            <a:r>
              <a:rPr lang="pt-BR" sz="2800" dirty="0" err="1" smtClean="0"/>
              <a:t>deficiencias</a:t>
            </a:r>
            <a:r>
              <a:rPr lang="pt-BR" sz="2800" dirty="0" smtClean="0"/>
              <a:t>.</a:t>
            </a:r>
            <a:endParaRPr lang="pt-BR" sz="2800" dirty="0"/>
          </a:p>
          <a:p>
            <a:r>
              <a:rPr lang="pt-BR" sz="2800" dirty="0"/>
              <a:t>A organização no posto não era muito boa.</a:t>
            </a:r>
          </a:p>
          <a:p>
            <a:r>
              <a:rPr lang="pt-BR" sz="2800" dirty="0"/>
              <a:t>A atenção odontológica e ainda deficiente.</a:t>
            </a:r>
          </a:p>
          <a:p>
            <a:r>
              <a:rPr lang="pt-BR" sz="2800" dirty="0"/>
              <a:t>O acolhimento no posto ficava muito deficiente.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7" y="60212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601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7431" y="487025"/>
            <a:ext cx="81652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Objetivo geral: </a:t>
            </a:r>
            <a:endParaRPr lang="pt-BR" sz="3600" dirty="0" smtClean="0"/>
          </a:p>
          <a:p>
            <a:r>
              <a:rPr lang="pt-BR" sz="2800" dirty="0"/>
              <a:t>M</a:t>
            </a:r>
            <a:r>
              <a:rPr lang="pt-BR" sz="2800" dirty="0" smtClean="0"/>
              <a:t>elhorar </a:t>
            </a:r>
            <a:r>
              <a:rPr lang="pt-BR" sz="2800" dirty="0"/>
              <a:t>a saúde dos pacientes diabéticos e hipertensos na UBS tranqueira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3600" dirty="0" smtClean="0"/>
              <a:t>Objetivos específicos: </a:t>
            </a:r>
            <a:endParaRPr lang="pt-BR" sz="3600" dirty="0"/>
          </a:p>
          <a:p>
            <a:r>
              <a:rPr lang="pt-BR" sz="2800" dirty="0"/>
              <a:t> Ampliar a cobertura a hipertensos e/ou diabéticos.</a:t>
            </a:r>
          </a:p>
          <a:p>
            <a:r>
              <a:rPr lang="pt-BR" sz="2800" dirty="0"/>
              <a:t>Melhorar a qualidade de atenção a hipertensos e/ou diabéticos.</a:t>
            </a:r>
          </a:p>
          <a:p>
            <a:r>
              <a:rPr lang="pt-BR" sz="2800" dirty="0"/>
              <a:t>Melhorar a adesão de hipertensos e/ou diabéticos ao programa</a:t>
            </a:r>
          </a:p>
          <a:p>
            <a:r>
              <a:rPr lang="pt-BR" sz="2800" dirty="0"/>
              <a:t>Melhorar registros das informações.</a:t>
            </a:r>
          </a:p>
          <a:p>
            <a:r>
              <a:rPr lang="pt-BR" sz="2800" dirty="0"/>
              <a:t>Mapear hipertensos e diabéticos.</a:t>
            </a:r>
          </a:p>
          <a:p>
            <a:r>
              <a:rPr lang="pt-BR" sz="2800" dirty="0"/>
              <a:t>Promover a saúde de hipertensos e diabéticos.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0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71978" y="1051345"/>
            <a:ext cx="994249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3600" dirty="0"/>
              <a:t>Metodologia</a:t>
            </a:r>
          </a:p>
          <a:p>
            <a:endParaRPr lang="pt-BR" dirty="0"/>
          </a:p>
          <a:p>
            <a:r>
              <a:rPr lang="pt-BR" sz="2800" dirty="0"/>
              <a:t>As ações serão feitas seguem o protocolo de hipertensão arterial e diabetes mellitus do ministério de saúde.</a:t>
            </a:r>
          </a:p>
          <a:p>
            <a:r>
              <a:rPr lang="pt-BR" sz="2800" dirty="0"/>
              <a:t>O universo do trabalho, a população alvo maior de 20 anos.</a:t>
            </a:r>
          </a:p>
          <a:p>
            <a:r>
              <a:rPr lang="pt-BR" sz="2800" dirty="0"/>
              <a:t>A informação </a:t>
            </a:r>
            <a:r>
              <a:rPr lang="pt-BR" sz="2800" dirty="0" smtClean="0"/>
              <a:t>coletada</a:t>
            </a:r>
            <a:endParaRPr lang="pt-BR" sz="2800" dirty="0"/>
          </a:p>
          <a:p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83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00766" y="553793"/>
            <a:ext cx="96462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Meta 1: Cadastrar 100% dos hipertensos da área de </a:t>
            </a:r>
            <a:r>
              <a:rPr lang="pt-BR" sz="3600" dirty="0" smtClean="0"/>
              <a:t>abrangência.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1-53(12,2%)</a:t>
            </a:r>
            <a:endParaRPr lang="pt-BR" sz="2800" dirty="0" smtClean="0"/>
          </a:p>
          <a:p>
            <a:r>
              <a:rPr lang="pt-BR" sz="2800" dirty="0" smtClean="0"/>
              <a:t>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2-143(32,9</a:t>
            </a:r>
            <a:r>
              <a:rPr lang="pt-BR" sz="2800" dirty="0" smtClean="0"/>
              <a:t>%) </a:t>
            </a:r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  <a:r>
              <a:rPr lang="pt-BR" sz="2800" dirty="0" smtClean="0"/>
              <a:t> 3-246(56,6</a:t>
            </a:r>
            <a:r>
              <a:rPr lang="pt-BR" sz="2800" dirty="0" smtClean="0"/>
              <a:t>%)</a:t>
            </a:r>
          </a:p>
          <a:p>
            <a:endParaRPr lang="pt-BR" sz="2800" dirty="0" smtClean="0"/>
          </a:p>
          <a:p>
            <a:r>
              <a:rPr lang="pt-BR" sz="2800" dirty="0" smtClean="0"/>
              <a:t>  4-296(68</a:t>
            </a:r>
            <a:r>
              <a:rPr lang="pt-BR" sz="2800" dirty="0" smtClean="0"/>
              <a:t>%)   </a:t>
            </a:r>
            <a:endParaRPr lang="en-U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31" y="2284245"/>
            <a:ext cx="5550795" cy="30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0118" y="681439"/>
            <a:ext cx="106569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3.1.2. Cadastrar 100% dos diabéticos da área de </a:t>
            </a:r>
            <a:r>
              <a:rPr lang="pt-BR" sz="3600" dirty="0" smtClean="0"/>
              <a:t>abrangência</a:t>
            </a:r>
            <a:r>
              <a:rPr lang="x-none" sz="3600" dirty="0" smtClean="0"/>
              <a:t>.</a:t>
            </a:r>
          </a:p>
          <a:p>
            <a:r>
              <a:rPr lang="pt-BR" sz="3600" dirty="0" smtClean="0"/>
              <a:t> </a:t>
            </a:r>
            <a:endParaRPr lang="x-none" sz="3600" dirty="0" smtClean="0"/>
          </a:p>
          <a:p>
            <a:r>
              <a:rPr lang="pt-BR" sz="2800" dirty="0" smtClean="0"/>
              <a:t>1-17(12,7%)</a:t>
            </a:r>
          </a:p>
          <a:p>
            <a:endParaRPr lang="x-none" sz="2800" dirty="0" smtClean="0"/>
          </a:p>
          <a:p>
            <a:r>
              <a:rPr lang="pt-BR" sz="2800" dirty="0" smtClean="0"/>
              <a:t>2-41(30,6%)</a:t>
            </a:r>
          </a:p>
          <a:p>
            <a:r>
              <a:rPr lang="pt-BR" sz="2800" dirty="0" smtClean="0"/>
              <a:t>  </a:t>
            </a:r>
            <a:endParaRPr lang="x-none" sz="2800" dirty="0" smtClean="0"/>
          </a:p>
          <a:p>
            <a:r>
              <a:rPr lang="pt-BR" sz="2800" dirty="0" smtClean="0"/>
              <a:t>3-98(73,1%)</a:t>
            </a:r>
          </a:p>
          <a:p>
            <a:r>
              <a:rPr lang="pt-BR" sz="2800" dirty="0" smtClean="0"/>
              <a:t> </a:t>
            </a:r>
          </a:p>
          <a:p>
            <a:r>
              <a:rPr lang="pt-BR" sz="2800" dirty="0" smtClean="0"/>
              <a:t>4-</a:t>
            </a:r>
            <a:r>
              <a:rPr lang="pt-BR" sz="2800" dirty="0" smtClean="0"/>
              <a:t>123(91,8</a:t>
            </a:r>
            <a:r>
              <a:rPr lang="pt-BR" sz="2800" dirty="0" smtClean="0"/>
              <a:t>%)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9" y="2086377"/>
            <a:ext cx="6014434" cy="33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6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539</Words>
  <Application>Microsoft Office PowerPoint</Application>
  <PresentationFormat>Panorámica</PresentationFormat>
  <Paragraphs>99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UNIVERSIDADE FEDERAL DE PELOTAS UNIVERSIDADE ABERTA DO SUS ESPECIALIZAÇÃO EM SAÚDE DA FAMÍLIA PROGRAMA MAIS MÉDICOS MODALIDADE À DISTÂNCIA TURMA 8 Trabalho de Conclusão de Curso  Qualificação da Atenção dos usuários com Hipertensão Arterial Sistêmica e/ou Diabetes mellitus na UBS da Tranqueira, Altos / PI</vt:lpstr>
      <vt:lpstr>Introduçao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walfrido escudero</dc:creator>
  <cp:lastModifiedBy>walfrido escudero</cp:lastModifiedBy>
  <cp:revision>52</cp:revision>
  <dcterms:created xsi:type="dcterms:W3CDTF">2015-08-05T23:45:04Z</dcterms:created>
  <dcterms:modified xsi:type="dcterms:W3CDTF">2015-09-15T23:48:14Z</dcterms:modified>
</cp:coreProperties>
</file>