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5" r:id="rId23"/>
    <p:sldId id="286" r:id="rId24"/>
    <p:sldId id="287" r:id="rId25"/>
    <p:sldId id="288" r:id="rId26"/>
    <p:sldId id="289" r:id="rId27"/>
    <p:sldId id="269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8F6D-BE92-4312-87A7-67B189E5FCE7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9985-15D1-4050-A78F-0AE3127820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8F6D-BE92-4312-87A7-67B189E5FCE7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9985-15D1-4050-A78F-0AE3127820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8F6D-BE92-4312-87A7-67B189E5FCE7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9985-15D1-4050-A78F-0AE3127820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8F6D-BE92-4312-87A7-67B189E5FCE7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9985-15D1-4050-A78F-0AE3127820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8F6D-BE92-4312-87A7-67B189E5FCE7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9985-15D1-4050-A78F-0AE3127820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8F6D-BE92-4312-87A7-67B189E5FCE7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9985-15D1-4050-A78F-0AE3127820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8F6D-BE92-4312-87A7-67B189E5FCE7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9985-15D1-4050-A78F-0AE3127820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8F6D-BE92-4312-87A7-67B189E5FCE7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9985-15D1-4050-A78F-0AE3127820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8F6D-BE92-4312-87A7-67B189E5FCE7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9985-15D1-4050-A78F-0AE3127820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8F6D-BE92-4312-87A7-67B189E5FCE7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9985-15D1-4050-A78F-0AE3127820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8F6D-BE92-4312-87A7-67B189E5FCE7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9985-15D1-4050-A78F-0AE3127820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58F6D-BE92-4312-87A7-67B189E5FCE7}" type="datetimeFigureOut">
              <a:rPr lang="pt-BR" smtClean="0"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99985-15D1-4050-A78F-0AE3127820F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 </a:t>
            </a:r>
            <a:r>
              <a:rPr lang="pt-BR" sz="2800" b="1" dirty="0"/>
              <a:t>Atenção à Saúde bucal de escolares que estudam na creche Apolônia de Carvalho 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5852" y="4500570"/>
            <a:ext cx="6400800" cy="1752600"/>
          </a:xfrm>
        </p:spPr>
        <p:txBody>
          <a:bodyPr>
            <a:normAutofit/>
          </a:bodyPr>
          <a:lstStyle/>
          <a:p>
            <a:r>
              <a:rPr lang="pt-BR" sz="2400" dirty="0" smtClean="0"/>
              <a:t>Orientadora –  </a:t>
            </a:r>
            <a:r>
              <a:rPr lang="pt-BR" sz="2400" dirty="0"/>
              <a:t>Patrícia </a:t>
            </a:r>
            <a:r>
              <a:rPr lang="pt-BR" sz="2400" dirty="0" err="1"/>
              <a:t>Mirapalheta</a:t>
            </a:r>
            <a:r>
              <a:rPr lang="pt-BR" sz="2400" dirty="0"/>
              <a:t> Pereira </a:t>
            </a:r>
            <a:endParaRPr lang="pt-BR" sz="2400" dirty="0" smtClean="0"/>
          </a:p>
          <a:p>
            <a:r>
              <a:rPr lang="pt-BR" sz="2400" dirty="0" smtClean="0"/>
              <a:t>Aluno –  </a:t>
            </a:r>
            <a:r>
              <a:rPr lang="pt-BR" sz="2400" b="1" dirty="0"/>
              <a:t>Walter Borges Leal Filho </a:t>
            </a:r>
            <a:endParaRPr lang="pt-BR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000100" y="21429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endParaRPr lang="pt-BR" sz="1600" dirty="0"/>
          </a:p>
          <a:p>
            <a:pPr algn="ctr"/>
            <a:r>
              <a:rPr lang="pt-BR" sz="1600" dirty="0"/>
              <a:t> </a:t>
            </a:r>
            <a:r>
              <a:rPr lang="pt-BR" sz="1600" b="1" dirty="0"/>
              <a:t>Universidade Aberta do SUS - UNASUS </a:t>
            </a:r>
          </a:p>
          <a:p>
            <a:pPr algn="ctr"/>
            <a:r>
              <a:rPr lang="pt-BR" sz="1600" b="1" dirty="0"/>
              <a:t>Universidade Federal De Pelotas </a:t>
            </a:r>
          </a:p>
          <a:p>
            <a:pPr algn="ctr"/>
            <a:r>
              <a:rPr lang="pt-BR" sz="1600" b="1" dirty="0"/>
              <a:t>Especialização em Saúde da Família </a:t>
            </a:r>
          </a:p>
          <a:p>
            <a:pPr algn="ctr"/>
            <a:r>
              <a:rPr lang="pt-BR" sz="1600" b="1" dirty="0"/>
              <a:t>Modalidade- </a:t>
            </a:r>
            <a:r>
              <a:rPr lang="pt-BR" sz="1600" b="1" dirty="0" err="1"/>
              <a:t>EaD</a:t>
            </a:r>
            <a:r>
              <a:rPr lang="pt-BR" sz="1600" b="1" dirty="0"/>
              <a:t> </a:t>
            </a:r>
          </a:p>
          <a:p>
            <a:pPr algn="ctr"/>
            <a:r>
              <a:rPr lang="pt-BR" sz="1600" b="1" dirty="0"/>
              <a:t>Turma 6 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ufpe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37" y="214290"/>
            <a:ext cx="1852415" cy="18465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Logística</a:t>
            </a:r>
          </a:p>
          <a:p>
            <a:r>
              <a:rPr lang="pt-BR" dirty="0" smtClean="0"/>
              <a:t>QUANDO</a:t>
            </a:r>
          </a:p>
          <a:p>
            <a:pPr lvl="1"/>
            <a:r>
              <a:rPr lang="pt-BR" dirty="0" smtClean="0"/>
              <a:t>As </a:t>
            </a:r>
            <a:r>
              <a:rPr lang="pt-BR" dirty="0"/>
              <a:t>atividades serão realizadas no período de três meses, e toda semana será realizada uma reunião para estabelecer como e o que será feito no decorrer da semana. </a:t>
            </a:r>
          </a:p>
          <a:p>
            <a:r>
              <a:rPr lang="pt-BR" dirty="0" smtClean="0"/>
              <a:t>COMO </a:t>
            </a:r>
          </a:p>
          <a:p>
            <a:pPr lvl="1"/>
            <a:r>
              <a:rPr lang="pt-BR" dirty="0" smtClean="0"/>
              <a:t>ATRAVES DE REUNIÕES</a:t>
            </a:r>
          </a:p>
          <a:p>
            <a:pPr lvl="1"/>
            <a:r>
              <a:rPr lang="pt-BR" dirty="0" smtClean="0"/>
              <a:t>ATENDIMENTO CLINICOS</a:t>
            </a:r>
          </a:p>
          <a:p>
            <a:pPr lvl="1"/>
            <a:r>
              <a:rPr lang="pt-BR" dirty="0" smtClean="0"/>
              <a:t>PALESTRAS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Relatório da Intervenção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/>
              <a:t>As ações previstas no projeto que foram desenvolvidas, examinando as facilidades e dificuldades encontradas e se elas foram cumpridas integralmente ou parcialmente.</a:t>
            </a:r>
          </a:p>
          <a:p>
            <a:pPr lvl="1" algn="just"/>
            <a:r>
              <a:rPr lang="pt-BR" dirty="0" smtClean="0"/>
              <a:t>As dificuldades encontradas foram principalmente na falta de estrutura da escola </a:t>
            </a:r>
          </a:p>
          <a:p>
            <a:pPr lvl="1" algn="just"/>
            <a:r>
              <a:rPr lang="pt-BR" dirty="0" smtClean="0"/>
              <a:t>Outra dificuldade é a falta de um </a:t>
            </a:r>
            <a:r>
              <a:rPr lang="pt-BR" dirty="0" err="1" smtClean="0"/>
              <a:t>macromodelo</a:t>
            </a:r>
            <a:r>
              <a:rPr lang="pt-BR" dirty="0" smtClean="0"/>
              <a:t> odontológico</a:t>
            </a:r>
          </a:p>
          <a:p>
            <a:pPr algn="just"/>
            <a:endParaRPr lang="pt-BR" sz="2400" b="1" dirty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endParaRPr lang="pt-BR" dirty="0"/>
          </a:p>
          <a:p>
            <a:pPr lvl="1"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Relatório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/>
              <a:t>Dificuldades encontradas na coleta e sistematização de dados relativos à intervenção, fechamento das planilhas de coletas de dados, cálculo dos indicadores</a:t>
            </a:r>
          </a:p>
          <a:p>
            <a:pPr lvl="1" algn="just"/>
            <a:r>
              <a:rPr lang="pt-BR" sz="2000" dirty="0" smtClean="0"/>
              <a:t>Dificuldade para aprender a como manipular as tabelas do Excel. Houve erros na construção da tabela, o que dificultou este processo</a:t>
            </a:r>
            <a:r>
              <a:rPr lang="pt-BR" sz="2000" b="1" dirty="0" smtClean="0"/>
              <a:t>.</a:t>
            </a:r>
          </a:p>
          <a:p>
            <a:pPr algn="just"/>
            <a:r>
              <a:rPr lang="pt-BR" sz="2400" b="1" dirty="0"/>
              <a:t>Análise da viabilidade da incorporação das ações previstas no projeto à rotina do serviço descrevendo aspectos que serão adequados ou melhorados para que isto ocorra. </a:t>
            </a:r>
            <a:endParaRPr lang="pt-BR" sz="2400" b="1" dirty="0" smtClean="0"/>
          </a:p>
          <a:p>
            <a:pPr lvl="1" algn="just"/>
            <a:r>
              <a:rPr lang="pt-BR" sz="2000" dirty="0"/>
              <a:t>intervenção continuará sendo feita rotineiramente, a motivação deve ser constante para que os resultados sejam efetivos </a:t>
            </a:r>
            <a:endParaRPr lang="pt-BR" sz="2000" b="1" dirty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endParaRPr lang="pt-BR" sz="2000" b="1" dirty="0"/>
          </a:p>
          <a:p>
            <a:pPr lvl="1" algn="just"/>
            <a:endParaRPr lang="pt-BR" sz="2000" b="1" dirty="0" smtClean="0"/>
          </a:p>
          <a:p>
            <a:pPr lvl="1" algn="just"/>
            <a:endParaRPr lang="pt-BR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36512" y="1340768"/>
            <a:ext cx="4536504" cy="532859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Resultados</a:t>
            </a:r>
          </a:p>
          <a:p>
            <a:pPr lvl="0"/>
            <a:r>
              <a:rPr lang="pt-BR" sz="2800" dirty="0" smtClean="0"/>
              <a:t>Indicador: Proporção </a:t>
            </a:r>
            <a:r>
              <a:rPr lang="pt-BR" sz="2800" dirty="0"/>
              <a:t>de escolares participantes de ação coletiva de exame bucal.  </a:t>
            </a:r>
            <a:endParaRPr lang="pt-BR" sz="2400" dirty="0"/>
          </a:p>
          <a:p>
            <a:pPr lvl="1"/>
            <a:r>
              <a:rPr lang="pt-BR" sz="2400" dirty="0"/>
              <a:t>Numerador: Número de escolares participantes de ação coletiva de exame bucal</a:t>
            </a:r>
            <a:endParaRPr lang="pt-BR" sz="2000" dirty="0"/>
          </a:p>
          <a:p>
            <a:pPr lvl="1"/>
            <a:r>
              <a:rPr lang="pt-BR" sz="2400" dirty="0"/>
              <a:t>Denominador: Número de escolares frequentadores da escola foco da intervenção </a:t>
            </a:r>
            <a:endParaRPr lang="pt-BR" sz="2000" dirty="0"/>
          </a:p>
          <a:p>
            <a:endParaRPr lang="pt-BR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5976" y="1857364"/>
            <a:ext cx="4430834" cy="4630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600200"/>
            <a:ext cx="4248472" cy="4997152"/>
          </a:xfrm>
        </p:spPr>
        <p:txBody>
          <a:bodyPr>
            <a:normAutofit fontScale="70000" lnSpcReduction="20000"/>
          </a:bodyPr>
          <a:lstStyle/>
          <a:p>
            <a:r>
              <a:rPr lang="pt-BR" sz="3600" dirty="0" smtClean="0"/>
              <a:t>Resultados</a:t>
            </a:r>
          </a:p>
          <a:p>
            <a:pPr lvl="0"/>
            <a:r>
              <a:rPr lang="pt-BR" dirty="0" smtClean="0"/>
              <a:t>Indicador - Proporção </a:t>
            </a:r>
            <a:r>
              <a:rPr lang="pt-BR" dirty="0"/>
              <a:t>de escolares moradores da área de abrangência da unidade de saúde com primeira consulta odontológica programática.   </a:t>
            </a:r>
            <a:endParaRPr lang="pt-BR" sz="2800" dirty="0"/>
          </a:p>
          <a:p>
            <a:pPr lvl="1"/>
            <a:r>
              <a:rPr lang="pt-BR" dirty="0"/>
              <a:t>Numerador: Número de escolares moradores da área de abrangência com primeira consulta odontológica programática. </a:t>
            </a:r>
            <a:endParaRPr lang="pt-BR" sz="2400" dirty="0"/>
          </a:p>
          <a:p>
            <a:pPr lvl="1"/>
            <a:r>
              <a:rPr lang="pt-BR" dirty="0"/>
              <a:t>Denominador: Número total de crianças que frequentam a escola e são moradores da área de abrangência da unidade de saúde. </a:t>
            </a:r>
            <a:endParaRPr lang="pt-BR" sz="2400" dirty="0"/>
          </a:p>
          <a:p>
            <a:endParaRPr lang="pt-BR" sz="36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5976" y="1857365"/>
            <a:ext cx="4788024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4283968" cy="5141168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Resultados</a:t>
            </a:r>
          </a:p>
          <a:p>
            <a:pPr lvl="0"/>
            <a:r>
              <a:rPr lang="pt-BR" dirty="0" smtClean="0"/>
              <a:t>Indicador: Proporção </a:t>
            </a:r>
            <a:r>
              <a:rPr lang="pt-BR" dirty="0"/>
              <a:t>de escolares com necessidade de tratamento com primeira consulta odontológica. </a:t>
            </a:r>
            <a:endParaRPr lang="pt-BR" sz="2800" dirty="0"/>
          </a:p>
          <a:p>
            <a:pPr lvl="1"/>
            <a:r>
              <a:rPr lang="pt-BR" dirty="0"/>
              <a:t>Numerador: Número de escolares classificados com necessidade de tratamento moradores da área de abrangência que realizou primeira consulta odontológico. </a:t>
            </a:r>
            <a:endParaRPr lang="pt-BR" sz="2400" dirty="0"/>
          </a:p>
          <a:p>
            <a:pPr lvl="1"/>
            <a:r>
              <a:rPr lang="pt-BR" dirty="0"/>
              <a:t>Denominador: Número de escolares classificados com necessidade de tratamento moradores da área de abrangência.</a:t>
            </a:r>
            <a:endParaRPr lang="pt-BR" sz="2400" dirty="0"/>
          </a:p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984" y="1785927"/>
            <a:ext cx="4716016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4283968" cy="4997152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Resultados</a:t>
            </a:r>
          </a:p>
          <a:p>
            <a:pPr lvl="0"/>
            <a:r>
              <a:rPr lang="pt-BR" dirty="0" smtClean="0"/>
              <a:t>Indicador -Proporção </a:t>
            </a:r>
            <a:r>
              <a:rPr lang="pt-BR" dirty="0"/>
              <a:t>de escolares com escovação dental supervisionada com creme dental.</a:t>
            </a:r>
            <a:endParaRPr lang="pt-BR" sz="2800" dirty="0"/>
          </a:p>
          <a:p>
            <a:pPr lvl="1"/>
            <a:r>
              <a:rPr lang="pt-BR" dirty="0" err="1"/>
              <a:t>Númerador</a:t>
            </a:r>
            <a:r>
              <a:rPr lang="pt-BR" dirty="0"/>
              <a:t>: Número de escolares com escovação supervisionada com creme dental.</a:t>
            </a:r>
            <a:endParaRPr lang="pt-BR" sz="2400" dirty="0"/>
          </a:p>
          <a:p>
            <a:pPr lvl="1"/>
            <a:r>
              <a:rPr lang="pt-BR" dirty="0"/>
              <a:t>Denominador: Número de escolares frequentadores da escola foco da intervenção.</a:t>
            </a:r>
            <a:endParaRPr lang="pt-BR" sz="2400" dirty="0"/>
          </a:p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944" y="1643050"/>
            <a:ext cx="5076056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4643438" cy="5141168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Resultados</a:t>
            </a:r>
          </a:p>
          <a:p>
            <a:pPr lvl="0"/>
            <a:r>
              <a:rPr lang="pt-BR" dirty="0" smtClean="0"/>
              <a:t>Indicador - Proporção </a:t>
            </a:r>
            <a:r>
              <a:rPr lang="pt-BR" dirty="0"/>
              <a:t>de escolares com orientações sobre dieta.   	</a:t>
            </a:r>
            <a:endParaRPr lang="pt-BR" sz="2800" dirty="0"/>
          </a:p>
          <a:p>
            <a:pPr lvl="1"/>
            <a:r>
              <a:rPr lang="pt-BR" dirty="0"/>
              <a:t>Numerador: Número de escolares com orientação sobre dieta.   </a:t>
            </a:r>
            <a:endParaRPr lang="pt-BR" sz="2400" dirty="0"/>
          </a:p>
          <a:p>
            <a:pPr lvl="1"/>
            <a:r>
              <a:rPr lang="pt-BR" dirty="0"/>
              <a:t>Denominador: Número de escolares matriculados na escola foco da intervenção.</a:t>
            </a:r>
            <a:endParaRPr lang="pt-BR" sz="2400" dirty="0"/>
          </a:p>
          <a:p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785926"/>
            <a:ext cx="4714876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4820546" cy="5141168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Resultados</a:t>
            </a:r>
          </a:p>
          <a:p>
            <a:pPr lvl="0"/>
            <a:r>
              <a:rPr lang="pt-BR" dirty="0" smtClean="0"/>
              <a:t>Indicador - Proporção </a:t>
            </a:r>
            <a:r>
              <a:rPr lang="pt-BR" dirty="0"/>
              <a:t>de escolares com orientações sobre higiene bucal.</a:t>
            </a:r>
            <a:endParaRPr lang="pt-BR" sz="2800" dirty="0"/>
          </a:p>
          <a:p>
            <a:pPr lvl="1"/>
            <a:r>
              <a:rPr lang="pt-BR" dirty="0"/>
              <a:t>Numerador: Número de escolares com orientação sobre higiene bucal. </a:t>
            </a:r>
            <a:endParaRPr lang="pt-BR" sz="2400" dirty="0"/>
          </a:p>
          <a:p>
            <a:pPr lvl="1"/>
            <a:r>
              <a:rPr lang="pt-BR" dirty="0"/>
              <a:t>Denominador: Número de escolares matriculados na escola foco da intervenção.</a:t>
            </a:r>
            <a:endParaRPr lang="pt-BR" sz="2400" dirty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785927"/>
            <a:ext cx="4205280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257676" cy="4757758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Resultados</a:t>
            </a:r>
          </a:p>
          <a:p>
            <a:pPr lvl="0"/>
            <a:r>
              <a:rPr lang="pt-BR" dirty="0" smtClean="0"/>
              <a:t>Indicadores - Proporção </a:t>
            </a:r>
            <a:r>
              <a:rPr lang="pt-BR" dirty="0"/>
              <a:t>de escolares com tratamento dentário concluído.      </a:t>
            </a:r>
            <a:endParaRPr lang="pt-BR" sz="2800" dirty="0"/>
          </a:p>
          <a:p>
            <a:pPr lvl="1"/>
            <a:r>
              <a:rPr lang="pt-BR" dirty="0"/>
              <a:t>Numerador: Número de escolares moradores da área de abrangência da unidade de saúde com primeira consulta odontológica programática com tratamento dentário concluído. </a:t>
            </a:r>
            <a:endParaRPr lang="pt-BR" sz="2400" dirty="0"/>
          </a:p>
          <a:p>
            <a:pPr lvl="1"/>
            <a:r>
              <a:rPr lang="pt-BR" dirty="0"/>
              <a:t>Denominador: Número total de crianças da área de abrangência da unidade de saúde com primeira consulta odontológica programática.</a:t>
            </a:r>
            <a:endParaRPr lang="pt-BR" sz="2400" dirty="0"/>
          </a:p>
          <a:p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85927"/>
            <a:ext cx="4410070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Análise situacional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5114948"/>
          </a:xfrm>
        </p:spPr>
        <p:txBody>
          <a:bodyPr>
            <a:noAutofit/>
          </a:bodyPr>
          <a:lstStyle/>
          <a:p>
            <a:r>
              <a:rPr lang="pt-BR" sz="1800" dirty="0" smtClean="0"/>
              <a:t>UBS no município de Antonio Almeida – PI</a:t>
            </a:r>
          </a:p>
          <a:p>
            <a:endParaRPr lang="pt-BR" sz="1800" dirty="0" smtClean="0"/>
          </a:p>
          <a:p>
            <a:r>
              <a:rPr lang="pt-BR" sz="1800" dirty="0"/>
              <a:t>A USB é composta por 1 </a:t>
            </a:r>
            <a:r>
              <a:rPr lang="pt-BR" sz="1800" dirty="0" smtClean="0"/>
              <a:t>equipe </a:t>
            </a:r>
          </a:p>
          <a:p>
            <a:endParaRPr lang="pt-BR" sz="1800" dirty="0" smtClean="0"/>
          </a:p>
          <a:p>
            <a:pPr lvl="1"/>
            <a:r>
              <a:rPr lang="pt-BR" sz="1800" dirty="0" smtClean="0"/>
              <a:t>contendo </a:t>
            </a:r>
            <a:r>
              <a:rPr lang="pt-BR" sz="1800" dirty="0"/>
              <a:t>dois médicos clinico geral, </a:t>
            </a:r>
            <a:endParaRPr lang="pt-BR" sz="1800" dirty="0" smtClean="0"/>
          </a:p>
          <a:p>
            <a:pPr lvl="1"/>
            <a:r>
              <a:rPr lang="pt-BR" sz="1800" dirty="0" smtClean="0"/>
              <a:t>dois </a:t>
            </a:r>
            <a:r>
              <a:rPr lang="pt-BR" sz="1800" dirty="0"/>
              <a:t>cirurgiões dentistas, </a:t>
            </a:r>
            <a:endParaRPr lang="pt-BR" sz="1800" dirty="0" smtClean="0"/>
          </a:p>
          <a:p>
            <a:pPr lvl="1"/>
            <a:r>
              <a:rPr lang="pt-BR" sz="1800" dirty="0" smtClean="0"/>
              <a:t>1 </a:t>
            </a:r>
            <a:r>
              <a:rPr lang="pt-BR" sz="1800" dirty="0"/>
              <a:t>enfermeiro, </a:t>
            </a:r>
            <a:endParaRPr lang="pt-BR" sz="1800" dirty="0" smtClean="0"/>
          </a:p>
          <a:p>
            <a:pPr lvl="1"/>
            <a:r>
              <a:rPr lang="pt-BR" sz="1800" dirty="0" smtClean="0"/>
              <a:t>3 </a:t>
            </a:r>
            <a:r>
              <a:rPr lang="pt-BR" sz="1800" dirty="0"/>
              <a:t>auxiliares de enfermagem, </a:t>
            </a:r>
            <a:endParaRPr lang="pt-BR" sz="1800" dirty="0" smtClean="0"/>
          </a:p>
          <a:p>
            <a:pPr lvl="1"/>
            <a:r>
              <a:rPr lang="pt-BR" sz="1800" dirty="0" smtClean="0"/>
              <a:t>4 </a:t>
            </a:r>
            <a:r>
              <a:rPr lang="pt-BR" sz="1800" dirty="0"/>
              <a:t>técnicos de enfermagem </a:t>
            </a:r>
            <a:endParaRPr lang="pt-BR" sz="1800" dirty="0" smtClean="0"/>
          </a:p>
          <a:p>
            <a:pPr lvl="1"/>
            <a:r>
              <a:rPr lang="pt-BR" sz="1800" dirty="0" smtClean="0"/>
              <a:t> </a:t>
            </a:r>
            <a:r>
              <a:rPr lang="pt-BR" sz="1800" dirty="0"/>
              <a:t>7 agentes comunitários, </a:t>
            </a:r>
            <a:endParaRPr lang="pt-BR" sz="1800" dirty="0" smtClean="0"/>
          </a:p>
          <a:p>
            <a:pPr lvl="1"/>
            <a:r>
              <a:rPr lang="pt-BR" sz="1800" dirty="0" smtClean="0"/>
              <a:t>1 </a:t>
            </a:r>
            <a:r>
              <a:rPr lang="pt-BR" sz="1800" dirty="0"/>
              <a:t>administrador, </a:t>
            </a:r>
            <a:endParaRPr lang="pt-BR" sz="1800" dirty="0" smtClean="0"/>
          </a:p>
          <a:p>
            <a:pPr lvl="1"/>
            <a:r>
              <a:rPr lang="pt-BR" sz="1800" dirty="0" smtClean="0"/>
              <a:t>1 </a:t>
            </a:r>
            <a:r>
              <a:rPr lang="pt-BR" sz="1800" dirty="0"/>
              <a:t>recepcionista, </a:t>
            </a:r>
            <a:endParaRPr lang="pt-BR" sz="1800" dirty="0" smtClean="0"/>
          </a:p>
          <a:p>
            <a:pPr lvl="1"/>
            <a:endParaRPr lang="pt-BR" sz="1800" dirty="0" smtClean="0"/>
          </a:p>
          <a:p>
            <a:endParaRPr lang="pt-BR" sz="1200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029200" y="1743052"/>
            <a:ext cx="4114800" cy="5114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/>
            <a:endParaRPr lang="pt-BR" sz="2000" dirty="0" smtClean="0"/>
          </a:p>
          <a:p>
            <a:pPr lvl="1"/>
            <a:endParaRPr lang="pt-BR" sz="2000" dirty="0"/>
          </a:p>
          <a:p>
            <a:pPr lvl="1"/>
            <a:endParaRPr lang="pt-BR" sz="2000" dirty="0" smtClean="0"/>
          </a:p>
          <a:p>
            <a:pPr lvl="1"/>
            <a:endParaRPr lang="pt-BR" sz="2000" dirty="0"/>
          </a:p>
          <a:p>
            <a:pPr lvl="1"/>
            <a:r>
              <a:rPr lang="pt-BR" sz="2000" dirty="0" smtClean="0"/>
              <a:t>1 auxiliar de almoxarifado, </a:t>
            </a:r>
          </a:p>
          <a:p>
            <a:pPr lvl="1"/>
            <a:r>
              <a:rPr lang="pt-BR" sz="2000" dirty="0" smtClean="0"/>
              <a:t>1 ASB, </a:t>
            </a:r>
          </a:p>
          <a:p>
            <a:pPr lvl="1"/>
            <a:r>
              <a:rPr lang="pt-BR" sz="2000" dirty="0" smtClean="0"/>
              <a:t>3 auxiliares de enfermagem, </a:t>
            </a:r>
          </a:p>
          <a:p>
            <a:pPr lvl="1"/>
            <a:r>
              <a:rPr lang="pt-BR" sz="2000" dirty="0" smtClean="0"/>
              <a:t>1 auxiliar de farmácia,</a:t>
            </a:r>
          </a:p>
          <a:p>
            <a:pPr lvl="1"/>
            <a:r>
              <a:rPr lang="pt-BR" sz="2000" dirty="0" smtClean="0"/>
              <a:t> 5 trabalhando em serviços gerais, </a:t>
            </a:r>
          </a:p>
          <a:p>
            <a:pPr lvl="1"/>
            <a:r>
              <a:rPr lang="pt-BR" sz="2000" dirty="0" smtClean="0"/>
              <a:t>1 porteiro </a:t>
            </a:r>
          </a:p>
          <a:p>
            <a:pPr lvl="1"/>
            <a:r>
              <a:rPr lang="pt-BR" sz="2000" dirty="0" smtClean="0"/>
              <a:t>3 motorista.</a:t>
            </a:r>
            <a:endParaRPr kumimoji="0" lang="pt-B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543428" cy="492514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Resultados</a:t>
            </a:r>
          </a:p>
          <a:p>
            <a:pPr lvl="0"/>
            <a:r>
              <a:rPr lang="pt-BR" dirty="0" smtClean="0"/>
              <a:t>Indicador - Proporção </a:t>
            </a:r>
            <a:r>
              <a:rPr lang="pt-BR" dirty="0"/>
              <a:t>de buscas realizadas aos escolares com primeira consulta odontológica programática faltosa às consultas subsequentes.     </a:t>
            </a:r>
            <a:endParaRPr lang="pt-BR" sz="2800" dirty="0"/>
          </a:p>
          <a:p>
            <a:pPr lvl="1"/>
            <a:r>
              <a:rPr lang="pt-BR" dirty="0"/>
              <a:t>Numerador: Número de crianças com primeira consulta odontológica programática faltosa às consultas subsequentes e que foram buscadas.       </a:t>
            </a:r>
            <a:endParaRPr lang="pt-BR" sz="2400" dirty="0"/>
          </a:p>
          <a:p>
            <a:pPr lvl="1"/>
            <a:r>
              <a:rPr lang="pt-BR" dirty="0"/>
              <a:t>Denominador: Número de crianças faltosas às consultas subsequentes.</a:t>
            </a:r>
            <a:endParaRPr lang="pt-BR" sz="2400" dirty="0"/>
          </a:p>
          <a:p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785926"/>
            <a:ext cx="4357686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4821116" cy="514116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Resultados</a:t>
            </a:r>
          </a:p>
          <a:p>
            <a:pPr lvl="0"/>
            <a:r>
              <a:rPr lang="pt-BR" smtClean="0"/>
              <a:t>Indicador - Proporção </a:t>
            </a:r>
            <a:r>
              <a:rPr lang="pt-BR" dirty="0"/>
              <a:t>de escolares com registro atualizado.                                     </a:t>
            </a:r>
            <a:endParaRPr lang="pt-BR" sz="2800" dirty="0"/>
          </a:p>
          <a:p>
            <a:pPr lvl="1"/>
            <a:r>
              <a:rPr lang="pt-BR" dirty="0"/>
              <a:t>Numerador: Número de escolares da área de abrangência da unidade de saúde com registro atualizado. </a:t>
            </a:r>
            <a:endParaRPr lang="pt-BR" sz="2400" dirty="0"/>
          </a:p>
          <a:p>
            <a:pPr lvl="1"/>
            <a:r>
              <a:rPr lang="pt-BR" dirty="0"/>
              <a:t>Denominador: Número total de escolares com primeira consulta odontológica programática.</a:t>
            </a:r>
            <a:endParaRPr lang="pt-BR" sz="2400" dirty="0"/>
          </a:p>
          <a:p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928802"/>
            <a:ext cx="4357686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Discussão</a:t>
            </a:r>
          </a:p>
          <a:p>
            <a:pPr lvl="1"/>
            <a:r>
              <a:rPr lang="pt-BR" dirty="0"/>
              <a:t>A intervenção realizada na UBS melhorou o atendimento odontológico ao incluir o trabalho com grupos de prevenção em saúde bucal à rotina do atendimento e ao incorporar a abordagem preventiva constante nas escolas </a:t>
            </a:r>
            <a:endParaRPr lang="pt-BR" dirty="0" smtClean="0"/>
          </a:p>
          <a:p>
            <a:pPr lvl="1"/>
            <a:r>
              <a:rPr lang="pt-BR" dirty="0"/>
              <a:t>Para o serviço simboliza o início de um processo de melhora gradual e progressiva em busca de uma evolução dos resultados </a:t>
            </a:r>
            <a:endParaRPr lang="pt-BR" dirty="0" smtClean="0"/>
          </a:p>
          <a:p>
            <a:pPr lvl="1"/>
            <a:r>
              <a:rPr lang="pt-BR" dirty="0"/>
              <a:t>Para a comunidade significa melhora na qualidade dos serviços prestados na área odontológica, integrando ações curativas e preventivas em um mesmo serviço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Discussão</a:t>
            </a:r>
          </a:p>
          <a:p>
            <a:pPr lvl="1"/>
            <a:r>
              <a:rPr lang="pt-BR" dirty="0"/>
              <a:t>trabalho de atenção odontológica a crianças no município de Antônio Almeida no Piauí na creche Apolônia de Carvalho visa à manutenção da saúde bucal através da atenção precoce educativo-preventiva. </a:t>
            </a:r>
            <a:endParaRPr lang="pt-BR" dirty="0" smtClean="0"/>
          </a:p>
          <a:p>
            <a:pPr lvl="1"/>
            <a:r>
              <a:rPr lang="pt-BR" dirty="0"/>
              <a:t>A intervenção, na Unidade Básica de Saúde, propiciou a ampliação da cobertura da atenção </a:t>
            </a:r>
            <a:endParaRPr lang="pt-BR" dirty="0" smtClean="0"/>
          </a:p>
          <a:p>
            <a:pPr lvl="1"/>
            <a:r>
              <a:rPr lang="pt-BR" dirty="0"/>
              <a:t>Através da intervenção, melhorou-se quantitativamente e qualitativamente o atendimento odontológico. Favoreceu-se o processo de conscientização dos pais com relação aos filhos, dos professores com relação aos alunos, e das crianças em relação a si mesmos. 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Discussão</a:t>
            </a:r>
          </a:p>
          <a:p>
            <a:pPr lvl="1"/>
            <a:r>
              <a:rPr lang="pt-BR" dirty="0"/>
              <a:t>Antes deste trabalho raríssimas mães procuravam a unidade para atendimento odontológico. A maioria delas procurava em caso de dor. </a:t>
            </a:r>
            <a:endParaRPr lang="pt-BR" dirty="0" smtClean="0"/>
          </a:p>
          <a:p>
            <a:pPr lvl="1"/>
            <a:r>
              <a:rPr lang="pt-BR" dirty="0"/>
              <a:t>A melhoria do registro e ao agendamento além do contato dos profissionais, viabilizou a otimização da agenda para a atenção a demanda espontânea. </a:t>
            </a:r>
            <a:endParaRPr lang="pt-BR" dirty="0" smtClean="0"/>
          </a:p>
          <a:p>
            <a:pPr lvl="1"/>
            <a:r>
              <a:rPr lang="pt-BR" dirty="0"/>
              <a:t>Com o fim do </a:t>
            </a:r>
            <a:r>
              <a:rPr lang="pt-BR" dirty="0" err="1"/>
              <a:t>provab</a:t>
            </a:r>
            <a:r>
              <a:rPr lang="pt-BR" dirty="0"/>
              <a:t> farei uma reunião com a equipe para que os resultados obtidos pela intervenção sejam disseminados fazendo que a equipe realize ações em outras escolas e na para a comunidade, continuando assim sendo rotineiros os procedimentos realizados durante a intervenção. </a:t>
            </a:r>
            <a:endParaRPr lang="pt-BR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Relatórios da intervenção para </a:t>
            </a:r>
            <a:r>
              <a:rPr lang="pt-BR" dirty="0" smtClean="0"/>
              <a:t>gestores</a:t>
            </a:r>
          </a:p>
          <a:p>
            <a:pPr lvl="1"/>
            <a:r>
              <a:rPr lang="pt-BR" dirty="0"/>
              <a:t>Para a comunidade significa melhora na qualidade dos serviços prestados na área odontológica, integrando ações curativas e preventivas em um mesmo </a:t>
            </a:r>
            <a:r>
              <a:rPr lang="pt-BR" dirty="0" smtClean="0"/>
              <a:t>serviço</a:t>
            </a:r>
          </a:p>
          <a:p>
            <a:pPr lvl="1"/>
            <a:r>
              <a:rPr lang="pt-BR" dirty="0"/>
              <a:t>A comunidade em geral não reclama da priorização no atendimento das crianças, inclusive as crianças da escola municipal também já são priorizadas. A </a:t>
            </a:r>
            <a:r>
              <a:rPr lang="pt-BR" dirty="0" smtClean="0"/>
              <a:t>comunidade </a:t>
            </a:r>
            <a:r>
              <a:rPr lang="pt-BR" dirty="0"/>
              <a:t>envolvida no processo, que são os pais dos alunos se mostra muito satisfeita com o trabalho realizado.</a:t>
            </a:r>
            <a:endParaRPr lang="pt-B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Relatório da intervenção para </a:t>
            </a:r>
            <a:r>
              <a:rPr lang="pt-BR" sz="2800" dirty="0" smtClean="0"/>
              <a:t>comunidade</a:t>
            </a:r>
          </a:p>
          <a:p>
            <a:pPr lvl="1"/>
            <a:r>
              <a:rPr lang="pt-BR" dirty="0"/>
              <a:t>Para o serviço simboliza o início de um processo de melhora progressiva em busca de uma evolução dos resultados das ações adotadas como rotina na unidade</a:t>
            </a:r>
            <a:r>
              <a:rPr lang="pt-BR" dirty="0" smtClean="0"/>
              <a:t>.</a:t>
            </a:r>
          </a:p>
          <a:p>
            <a:pPr lvl="1"/>
            <a:r>
              <a:rPr lang="pt-BR" dirty="0"/>
              <a:t>Para a continuidade da intervenção foi solicitado ao meu sucessor e a equipe a seguirem o cronograma foi executado para o tratamento odontológico dos escolares, e tentar ampliar a intervenção para todas as escolas do município</a:t>
            </a:r>
            <a:endParaRPr lang="pt-B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425611" y="2967335"/>
            <a:ext cx="3379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OBRIGADO</a:t>
            </a:r>
            <a:endParaRPr lang="pt-B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Análise Estratégica – Projeto de Intervenção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/>
              <a:t>Objetivo geral</a:t>
            </a:r>
            <a:r>
              <a:rPr lang="pt-BR" b="1" dirty="0" smtClean="0"/>
              <a:t>:</a:t>
            </a:r>
            <a:endParaRPr lang="pt-BR" dirty="0"/>
          </a:p>
          <a:p>
            <a:pPr lvl="1"/>
            <a:r>
              <a:rPr lang="pt-BR" dirty="0"/>
              <a:t>Melhorar a atenção à Saúde bucal das crianças que estudam na creche Apolônia de Carvalho. </a:t>
            </a:r>
            <a:endParaRPr lang="pt-BR" dirty="0" smtClean="0"/>
          </a:p>
          <a:p>
            <a:r>
              <a:rPr lang="pt-BR" b="1" dirty="0"/>
              <a:t>Objetivos específicos </a:t>
            </a:r>
          </a:p>
          <a:p>
            <a:pPr lvl="1"/>
            <a:r>
              <a:rPr lang="pt-BR" dirty="0" smtClean="0"/>
              <a:t>Ampliar </a:t>
            </a:r>
            <a:r>
              <a:rPr lang="pt-BR" dirty="0"/>
              <a:t>a cobertura de atenção à saúde bucal da criança </a:t>
            </a:r>
          </a:p>
          <a:p>
            <a:pPr lvl="1"/>
            <a:r>
              <a:rPr lang="pt-BR" dirty="0" smtClean="0"/>
              <a:t>Melhorar </a:t>
            </a:r>
            <a:r>
              <a:rPr lang="pt-BR" dirty="0"/>
              <a:t>a qualidade da atenção à saúde bucal dos escolares </a:t>
            </a:r>
          </a:p>
          <a:p>
            <a:pPr lvl="1"/>
            <a:r>
              <a:rPr lang="pt-BR" dirty="0" smtClean="0"/>
              <a:t>Melhorar </a:t>
            </a:r>
            <a:r>
              <a:rPr lang="pt-BR" dirty="0"/>
              <a:t>a adesão ao atendimento em saúde bucal </a:t>
            </a:r>
          </a:p>
          <a:p>
            <a:pPr lvl="1"/>
            <a:r>
              <a:rPr lang="pt-BR" dirty="0" smtClean="0"/>
              <a:t>Melhorar </a:t>
            </a:r>
            <a:r>
              <a:rPr lang="pt-BR" dirty="0"/>
              <a:t>o registro das informações </a:t>
            </a:r>
          </a:p>
          <a:p>
            <a:pPr lvl="1"/>
            <a:r>
              <a:rPr lang="pt-BR" dirty="0" smtClean="0"/>
              <a:t>Promover </a:t>
            </a:r>
            <a:r>
              <a:rPr lang="pt-BR" dirty="0"/>
              <a:t>a saúde das crianças 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Análise Estratégica – Projeto de Intervenção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Metas </a:t>
            </a:r>
          </a:p>
          <a:p>
            <a:pPr lvl="1"/>
            <a:r>
              <a:rPr lang="pt-BR" dirty="0" smtClean="0"/>
              <a:t>Ampliar </a:t>
            </a:r>
            <a:r>
              <a:rPr lang="pt-BR" dirty="0"/>
              <a:t>a cobertura de ação coletiva de exame bucal com finalidade epidemiológica em 100% das crianças que estudam na creche Apolônia de Carvalho. </a:t>
            </a:r>
          </a:p>
          <a:p>
            <a:pPr lvl="1"/>
            <a:r>
              <a:rPr lang="pt-BR" dirty="0" smtClean="0"/>
              <a:t>Ampliar </a:t>
            </a:r>
            <a:r>
              <a:rPr lang="pt-BR" dirty="0"/>
              <a:t>a cobertura de primeira consulta odontológica programática para 100% das crianças que estudam na creche Apolônia de Carvalho. </a:t>
            </a:r>
          </a:p>
          <a:p>
            <a:pPr lvl="1"/>
            <a:r>
              <a:rPr lang="pt-BR" dirty="0" smtClean="0"/>
              <a:t>Ampliar </a:t>
            </a:r>
            <a:r>
              <a:rPr lang="pt-BR" dirty="0"/>
              <a:t>a cobertura de primeira consulta odontológica programática em 100% das crianças que estudam na creche Apolônia de Carvalho classificados com necessidade de tratamento (grupos C1, E ou F). </a:t>
            </a:r>
          </a:p>
          <a:p>
            <a:pPr lvl="1"/>
            <a:r>
              <a:rPr lang="pt-BR" dirty="0" smtClean="0"/>
              <a:t>Realizar </a:t>
            </a:r>
            <a:r>
              <a:rPr lang="pt-BR" dirty="0"/>
              <a:t>pelo menos uma escovação supervisionada com creme dental em 100% das crianças que estudam na creche Apolônia de Carvalho. </a:t>
            </a:r>
          </a:p>
          <a:p>
            <a:pPr lvl="1"/>
            <a:r>
              <a:rPr lang="pt-BR" dirty="0" smtClean="0"/>
              <a:t>Realizar </a:t>
            </a:r>
            <a:r>
              <a:rPr lang="pt-BR" dirty="0"/>
              <a:t>pelo menos quatro aplicações de gel </a:t>
            </a:r>
            <a:r>
              <a:rPr lang="pt-BR" dirty="0" err="1"/>
              <a:t>fluoretado</a:t>
            </a:r>
            <a:r>
              <a:rPr lang="pt-BR" dirty="0"/>
              <a:t> com escova dental em 100% das crianças que estudam na creche Apolônia de Carvalho de alto risco para doenças bucais (grupos D, E ou F).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Análise Estratégica – Projeto de Intervenção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Metas</a:t>
            </a:r>
          </a:p>
          <a:p>
            <a:pPr lvl="1"/>
            <a:r>
              <a:rPr lang="pt-BR" dirty="0" smtClean="0"/>
              <a:t>Concluir o tratamento dentário em 100% das crianças que estudam na creche Apolônia de Carvalho com primeira consulta programática. </a:t>
            </a:r>
          </a:p>
          <a:p>
            <a:pPr lvl="1"/>
            <a:r>
              <a:rPr lang="pt-BR" dirty="0" smtClean="0"/>
              <a:t>Fazer busca ativa de 100% das crianças que estudam na creche Apolônia de Carvalho com primeira consulta odontológica programática, faltosos às consultas. </a:t>
            </a:r>
          </a:p>
          <a:p>
            <a:pPr lvl="1"/>
            <a:r>
              <a:rPr lang="pt-BR" dirty="0" smtClean="0"/>
              <a:t>Manter registro atualizado em planilha e/ou prontuário de 100% das crianças que estudam na creche Apolônia de Carvalho com primeira consulta. </a:t>
            </a:r>
          </a:p>
          <a:p>
            <a:pPr lvl="1"/>
            <a:r>
              <a:rPr lang="pt-BR" dirty="0" smtClean="0"/>
              <a:t>Fornecer orientações sobre higiene bucal para 100% das crianças que estudam na creche Apolônia de Carvalho. </a:t>
            </a:r>
          </a:p>
          <a:p>
            <a:pPr lvl="1"/>
            <a:r>
              <a:rPr lang="pt-BR" dirty="0" smtClean="0"/>
              <a:t>Fornecer orientações sobre dieta para 100% das crianças que estudam na creche Apolônia de Carvalho.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Detalhamentos das ações </a:t>
            </a:r>
            <a:endParaRPr lang="pt-BR" b="1" dirty="0" smtClean="0"/>
          </a:p>
          <a:p>
            <a:r>
              <a:rPr lang="pt-BR" dirty="0" smtClean="0"/>
              <a:t>Primeiro dia – reunião com a equipe e capacitação dos Agentes de saúde</a:t>
            </a:r>
          </a:p>
          <a:p>
            <a:pPr lvl="1"/>
            <a:r>
              <a:rPr lang="pt-BR" dirty="0" smtClean="0"/>
              <a:t>Cada membro da equipe recebeu uma função</a:t>
            </a:r>
          </a:p>
          <a:p>
            <a:pPr lvl="2"/>
            <a:r>
              <a:rPr lang="pt-BR" dirty="0" smtClean="0"/>
              <a:t>Dentista</a:t>
            </a:r>
          </a:p>
          <a:p>
            <a:pPr lvl="2"/>
            <a:r>
              <a:rPr lang="pt-BR" dirty="0" smtClean="0"/>
              <a:t>Técnico em saúde bucal</a:t>
            </a:r>
          </a:p>
          <a:p>
            <a:pPr lvl="2"/>
            <a:r>
              <a:rPr lang="pt-BR" dirty="0" smtClean="0"/>
              <a:t>Agentes comunitários de saúde</a:t>
            </a:r>
          </a:p>
          <a:p>
            <a:pPr lvl="2"/>
            <a:r>
              <a:rPr lang="pt-BR" dirty="0" smtClean="0"/>
              <a:t>Enfermeira</a:t>
            </a:r>
          </a:p>
          <a:p>
            <a:pPr lvl="2"/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Detalhamentos das </a:t>
            </a:r>
            <a:r>
              <a:rPr lang="pt-BR" b="1" dirty="0" smtClean="0"/>
              <a:t>ações</a:t>
            </a:r>
          </a:p>
          <a:p>
            <a:pPr lvl="1"/>
            <a:r>
              <a:rPr lang="pt-BR" b="1" dirty="0" smtClean="0"/>
              <a:t>Ações na creche</a:t>
            </a:r>
          </a:p>
          <a:p>
            <a:pPr lvl="2"/>
            <a:r>
              <a:rPr lang="pt-BR" dirty="0" smtClean="0"/>
              <a:t>palestras sobre alimentação, escovação e higiene </a:t>
            </a:r>
            <a:r>
              <a:rPr lang="pt-BR" dirty="0" err="1" smtClean="0"/>
              <a:t>bucaL</a:t>
            </a:r>
            <a:endParaRPr lang="pt-BR" dirty="0" smtClean="0"/>
          </a:p>
          <a:p>
            <a:pPr lvl="2"/>
            <a:r>
              <a:rPr lang="pt-BR" dirty="0" smtClean="0"/>
              <a:t> escovação supervisionada </a:t>
            </a:r>
          </a:p>
          <a:p>
            <a:pPr lvl="2"/>
            <a:r>
              <a:rPr lang="pt-BR" dirty="0" smtClean="0"/>
              <a:t>Avaliação da necessidade de atendimento odontológico</a:t>
            </a:r>
          </a:p>
          <a:p>
            <a:pPr lvl="2"/>
            <a:r>
              <a:rPr lang="pt-BR" dirty="0" smtClean="0"/>
              <a:t>Aplicação tópica de Flúor</a:t>
            </a:r>
          </a:p>
          <a:p>
            <a:pPr lvl="1"/>
            <a:r>
              <a:rPr lang="pt-BR" dirty="0" smtClean="0"/>
              <a:t>Encaminhamento para o consultório para os que precisam de atendimento</a:t>
            </a:r>
          </a:p>
          <a:p>
            <a:pPr lvl="1"/>
            <a:r>
              <a:rPr lang="pt-BR" dirty="0" smtClean="0"/>
              <a:t>Busca aos faltosos pelos agentes comunitários de saúde</a:t>
            </a:r>
            <a:endParaRPr lang="pt-BR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 smtClean="0"/>
          </a:p>
          <a:p>
            <a:pPr lvl="2"/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Logistica</a:t>
            </a:r>
            <a:endParaRPr lang="pt-BR" dirty="0" smtClean="0"/>
          </a:p>
          <a:p>
            <a:pPr lvl="1"/>
            <a:r>
              <a:rPr lang="pt-BR" dirty="0"/>
              <a:t>ONDE: </a:t>
            </a:r>
            <a:endParaRPr lang="pt-BR" dirty="0" smtClean="0"/>
          </a:p>
          <a:p>
            <a:pPr lvl="2"/>
            <a:r>
              <a:rPr lang="pt-BR" dirty="0" smtClean="0"/>
              <a:t>UBS</a:t>
            </a:r>
          </a:p>
          <a:p>
            <a:pPr lvl="2"/>
            <a:r>
              <a:rPr lang="pt-BR" dirty="0" smtClean="0"/>
              <a:t>CRECHE</a:t>
            </a:r>
          </a:p>
          <a:p>
            <a:pPr lvl="2"/>
            <a:r>
              <a:rPr lang="pt-BR" dirty="0" smtClean="0"/>
              <a:t>CONSULTÓRIO ODONTOLÓGICO </a:t>
            </a:r>
            <a:endParaRPr lang="pt-B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Quem será o </a:t>
            </a:r>
            <a:r>
              <a:rPr lang="pt-BR" dirty="0" err="1" smtClean="0"/>
              <a:t>responsavel</a:t>
            </a:r>
            <a:endParaRPr lang="pt-BR" dirty="0" smtClean="0"/>
          </a:p>
          <a:p>
            <a:pPr lvl="1"/>
            <a:r>
              <a:rPr lang="pt-BR" dirty="0"/>
              <a:t>Os dentistas que atuam na UBS serão responsáveis pelo treinamento de todos os envolvidos no projeto, pela realização </a:t>
            </a:r>
            <a:r>
              <a:rPr lang="pt-BR" dirty="0" err="1"/>
              <a:t>depalestras</a:t>
            </a:r>
            <a:r>
              <a:rPr lang="pt-BR" dirty="0"/>
              <a:t> sobre saúde bucal, alimentação e orientações sobre hábitos de sucção nutritiva e não nutritiva e prevenção de </a:t>
            </a:r>
            <a:r>
              <a:rPr lang="pt-BR" dirty="0" err="1"/>
              <a:t>oclusopatias</a:t>
            </a:r>
            <a:r>
              <a:rPr lang="pt-BR" dirty="0"/>
              <a:t> para os pais e crianças, pelos atendimentos odontológicos e pelo arquivo e preenchimento das fichas de </a:t>
            </a:r>
            <a:r>
              <a:rPr lang="pt-BR" dirty="0" err="1"/>
              <a:t>anamneses</a:t>
            </a:r>
            <a:r>
              <a:rPr lang="pt-BR" dirty="0"/>
              <a:t>. </a:t>
            </a:r>
          </a:p>
          <a:p>
            <a:pPr lvl="1"/>
            <a:r>
              <a:rPr lang="pt-BR" dirty="0"/>
              <a:t>As auxiliares de saúde bucal irão ajudar os dentistas nas palestras e no atendimento odontológico</a:t>
            </a:r>
            <a:r>
              <a:rPr lang="pt-BR" dirty="0" smtClean="0"/>
              <a:t>.</a:t>
            </a:r>
          </a:p>
          <a:p>
            <a:pPr lvl="1"/>
            <a:r>
              <a:rPr lang="pt-BR" dirty="0"/>
              <a:t>Os agentes comunitários de saúde serão responsáveis pela busca ativa de crianças que faltaram as consultas odontológicas. </a:t>
            </a:r>
            <a:r>
              <a:rPr lang="pt-BR" dirty="0" smtClean="0"/>
              <a:t> 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1614</Words>
  <Application>Microsoft Office PowerPoint</Application>
  <PresentationFormat>Apresentação na tela (4:3)</PresentationFormat>
  <Paragraphs>202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  Atenção à Saúde bucal de escolares que estudam na creche Apolônia de Carvalho </vt:lpstr>
      <vt:lpstr>Análise situacional</vt:lpstr>
      <vt:lpstr>Análise Estratégica – Projeto de Intervenção </vt:lpstr>
      <vt:lpstr>Análise Estratégica – Projeto de Intervenção </vt:lpstr>
      <vt:lpstr>Análise Estratégica – Projeto de Intervenção </vt:lpstr>
      <vt:lpstr>Metodologia</vt:lpstr>
      <vt:lpstr>METODOLOGIA</vt:lpstr>
      <vt:lpstr>METODOLOGIA</vt:lpstr>
      <vt:lpstr>Metodologia</vt:lpstr>
      <vt:lpstr>METODOLOGIA</vt:lpstr>
      <vt:lpstr>Relatório da Intervenção </vt:lpstr>
      <vt:lpstr>Relatório da Intervenção</vt:lpstr>
      <vt:lpstr>Avaliação da Intervenção</vt:lpstr>
      <vt:lpstr>Avaliação da Intervenção</vt:lpstr>
      <vt:lpstr>Avaliação da Intervenção</vt:lpstr>
      <vt:lpstr>Avaliação da Intervenção</vt:lpstr>
      <vt:lpstr>Avaliação da Intervenção</vt:lpstr>
      <vt:lpstr>Avaliação da Intervenção</vt:lpstr>
      <vt:lpstr>Avaliação da Intervenção</vt:lpstr>
      <vt:lpstr>Avaliação da Intervenção</vt:lpstr>
      <vt:lpstr>Avaliação da Intervenção</vt:lpstr>
      <vt:lpstr>Avaliação da Intervenção</vt:lpstr>
      <vt:lpstr>Avaliação da Intervenção</vt:lpstr>
      <vt:lpstr>Avaliação da Intervenção</vt:lpstr>
      <vt:lpstr>Avaliação da Intervenção</vt:lpstr>
      <vt:lpstr>Avaliação da Intervenção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Atenção à Saúde bucal de escolares que estudam na creche Apolônia de Carvalho</dc:title>
  <dc:creator>gerencia comercial</dc:creator>
  <cp:lastModifiedBy>Walter</cp:lastModifiedBy>
  <cp:revision>14</cp:revision>
  <dcterms:created xsi:type="dcterms:W3CDTF">2015-01-27T20:00:26Z</dcterms:created>
  <dcterms:modified xsi:type="dcterms:W3CDTF">2015-01-29T15:26:51Z</dcterms:modified>
</cp:coreProperties>
</file>