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5" r:id="rId10"/>
    <p:sldId id="265" r:id="rId11"/>
    <p:sldId id="266" r:id="rId12"/>
    <p:sldId id="267" r:id="rId13"/>
    <p:sldId id="268" r:id="rId14"/>
    <p:sldId id="269" r:id="rId15"/>
    <p:sldId id="270" r:id="rId16"/>
    <p:sldId id="276" r:id="rId17"/>
    <p:sldId id="271" r:id="rId18"/>
    <p:sldId id="280" r:id="rId19"/>
    <p:sldId id="272" r:id="rId20"/>
    <p:sldId id="273" r:id="rId21"/>
    <p:sldId id="274" r:id="rId22"/>
    <p:sldId id="281" r:id="rId23"/>
    <p:sldId id="277" r:id="rId24"/>
    <p:sldId id="278" r:id="rId25"/>
    <p:sldId id="279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embeddedFontLst>
    <p:embeddedFont>
      <p:font typeface="Century Schoolbook" pitchFamily="18" charset="0"/>
      <p:regular r:id="rId32"/>
      <p:bold r:id="rId33"/>
      <p:italic r:id="rId34"/>
      <p:boldItalic r:id="rId35"/>
    </p:embeddedFont>
    <p:embeddedFont>
      <p:font typeface="宋体" pitchFamily="2" charset="-122"/>
      <p:regular r:id="rId36"/>
    </p:embeddedFont>
    <p:embeddedFont>
      <p:font typeface="Wingdings 2" pitchFamily="18" charset="2"/>
      <p:regular r:id="rId3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2.fntdata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1.fntdata"/><Relationship Id="rId37" Type="http://schemas.openxmlformats.org/officeDocument/2006/relationships/font" Target="fonts/font6.fnt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8DB32FF-34E7-9545-86A2-0DF334BA82C1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2D70897-D982-EA43-8318-894E8D36E19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8DB32FF-34E7-9545-86A2-0DF334BA82C1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2D70897-D982-EA43-8318-894E8D36E196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8DB32FF-34E7-9545-86A2-0DF334BA82C1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2D70897-D982-EA43-8318-894E8D36E19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DB32FF-34E7-9545-86A2-0DF334BA82C1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D70897-D982-EA43-8318-894E8D36E196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8DB32FF-34E7-9545-86A2-0DF334BA82C1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2D70897-D982-EA43-8318-894E8D36E196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DB32FF-34E7-9545-86A2-0DF334BA82C1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D70897-D982-EA43-8318-894E8D36E196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8DB32FF-34E7-9545-86A2-0DF334BA82C1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2D70897-D982-EA43-8318-894E8D36E19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177019"/>
            <a:ext cx="6172200" cy="1894362"/>
          </a:xfrm>
        </p:spPr>
        <p:txBody>
          <a:bodyPr>
            <a:normAutofit fontScale="90000"/>
          </a:bodyPr>
          <a:lstStyle/>
          <a:p>
            <a:r>
              <a:rPr sz="3700"/>
              <a:t>Melhoria da Atenção à Saúde dos Idosos na UBS José Figlioulo, Manaus/AM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441804"/>
            <a:ext cx="6172200" cy="1371600"/>
          </a:xfrm>
        </p:spPr>
        <p:txBody>
          <a:bodyPr>
            <a:normAutofit fontScale="77500" lnSpcReduction="20000"/>
          </a:bodyPr>
          <a:lstStyle/>
          <a:p>
            <a:r>
              <a:rPr sz="2600"/>
              <a:t>William Jesus Betancourt Toro</a:t>
            </a:r>
            <a:endParaRPr lang="en-US" dirty="0"/>
          </a:p>
          <a:p>
            <a:r>
              <a:rPr sz="2600"/>
              <a:t>Orientadora: Fabiana Barros Marinho Maia</a:t>
            </a:r>
          </a:p>
          <a:p>
            <a:r>
              <a:rPr sz="2600"/>
              <a:t>Apoio Pedagógico: Talita Helena Monteiro </a:t>
            </a:r>
          </a:p>
        </p:txBody>
      </p:sp>
      <p:sp>
        <p:nvSpPr>
          <p:cNvPr id="7" name="TextBox"/>
          <p:cNvSpPr txBox="1"/>
          <p:nvPr/>
        </p:nvSpPr>
        <p:spPr>
          <a:xfrm>
            <a:off x="3009647" y="5813404"/>
            <a:ext cx="3240360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>
                <a:solidFill>
                  <a:srgbClr val="000000"/>
                </a:solidFill>
              </a:rPr>
              <a:t>Manaus, 2015</a:t>
            </a:r>
            <a:endParaRPr lang="zh-CN" altLang="en-US"/>
          </a:p>
        </p:txBody>
      </p:sp>
      <p:sp>
        <p:nvSpPr>
          <p:cNvPr id="4" name="TextBox"/>
          <p:cNvSpPr txBox="1"/>
          <p:nvPr/>
        </p:nvSpPr>
        <p:spPr>
          <a:xfrm>
            <a:off x="1580519" y="502617"/>
            <a:ext cx="6176741" cy="93862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>
                <a:solidFill>
                  <a:srgbClr val="000000"/>
                </a:solidFill>
              </a:rPr>
              <a:t>	UNIVERSIDADE FEDERAL DE PELOTAS - 	Universidade Aberta do SUS - UNASUS	Especialização em Saúde da Família	Modalidade a Distância	Turma 8</a:t>
            </a:r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6" name="Imagem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248563" y="246883"/>
            <a:ext cx="1861591" cy="17067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m="http://schemas.openxmlformats.org/officeDocument/2006/math" xmlns:dgm="http://schemas.openxmlformats.org/drawingml/2006/diagram" xmlns:dsp="http://schemas.microsoft.com/office/drawing/2008/diagram"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523879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Metodologia/Ações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35502"/>
          </a:xfrm>
        </p:spPr>
        <p:txBody>
          <a:bodyPr/>
          <a:lstStyle/>
          <a:p>
            <a:pPr lvl="0">
              <a:buNone/>
            </a:pPr>
            <a:r>
              <a:rPr b="1"/>
              <a:t>Organização e gestão do </a:t>
            </a:r>
            <a:r>
              <a:rPr b="1" smtClean="0"/>
              <a:t>serviço</a:t>
            </a:r>
            <a:r>
              <a:rPr lang="pt-BR" b="1" dirty="0" smtClean="0"/>
              <a:t>:</a:t>
            </a:r>
          </a:p>
          <a:p>
            <a:pPr lvl="0">
              <a:buNone/>
            </a:pPr>
            <a:endParaRPr b="1"/>
          </a:p>
          <a:p>
            <a:pPr lvl="0"/>
            <a:r>
              <a:rPr/>
              <a:t>Cadastramento dos idosos;</a:t>
            </a:r>
          </a:p>
          <a:p>
            <a:pPr lvl="0"/>
            <a:r>
              <a:rPr/>
              <a:t>Garantir 2 vagas disponíveis para idosos em situação de emergência;</a:t>
            </a:r>
          </a:p>
          <a:p>
            <a:pPr lvl="0"/>
            <a:r>
              <a:rPr/>
              <a:t>Contato com as igrejas;</a:t>
            </a:r>
          </a:p>
          <a:p>
            <a:pPr lvl="0"/>
            <a:r>
              <a:rPr/>
              <a:t>Planejamento dos materiais necessários</a:t>
            </a:r>
          </a:p>
          <a:p>
            <a:pPr lvl="0"/>
            <a:r>
              <a:rPr/>
              <a:t>Capacitação dos profissionais</a:t>
            </a:r>
          </a:p>
          <a:p>
            <a:pPr lvl="0"/>
            <a:r>
              <a:rPr/>
              <a:t>Determinar a função de cada profissional na intervenção.</a:t>
            </a:r>
          </a:p>
        </p:txBody>
      </p:sp>
    </p:spTree>
    <p:extLst>
      <p:ext uri="{BB962C8B-B14F-4D97-AF65-F5344CB8AC3E}">
        <p14:creationId xmlns:m="http://schemas.openxmlformats.org/officeDocument/2006/math" xmlns:dgm="http://schemas.openxmlformats.org/drawingml/2006/diagram" xmlns:dsp="http://schemas.microsoft.com/office/drawing/2008/diagram"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1866996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Metodologia/Ações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b="1"/>
              <a:t>Engajamento público</a:t>
            </a:r>
            <a:r>
              <a:rPr b="1" smtClean="0"/>
              <a:t>:</a:t>
            </a:r>
            <a:endParaRPr lang="pt-BR" b="1" dirty="0" smtClean="0"/>
          </a:p>
          <a:p>
            <a:pPr lvl="0">
              <a:buNone/>
            </a:pPr>
            <a:endParaRPr b="1"/>
          </a:p>
          <a:p>
            <a:pPr lvl="0"/>
            <a:r>
              <a:rPr/>
              <a:t>Orientação aos familiares dos idosos e usuários da unidade.</a:t>
            </a:r>
          </a:p>
          <a:p>
            <a:pPr lvl="0"/>
            <a:r>
              <a:rPr/>
              <a:t> Manutenção dos registros.</a:t>
            </a:r>
          </a:p>
          <a:p>
            <a:pPr lvl="0"/>
            <a:r>
              <a:rPr/>
              <a:t>Participação da comunidade.</a:t>
            </a:r>
          </a:p>
          <a:p>
            <a:pPr lvl="0"/>
            <a:r>
              <a:rPr/>
              <a:t>Atividades de educação em saúde na sala de espera da unidade.</a:t>
            </a:r>
          </a:p>
          <a:p>
            <a:pPr lvl="0"/>
            <a:r>
              <a:rPr/>
              <a:t>Orientação a comunidade.</a:t>
            </a:r>
          </a:p>
        </p:txBody>
      </p:sp>
    </p:spTree>
    <p:extLst>
      <p:ext uri="{BB962C8B-B14F-4D97-AF65-F5344CB8AC3E}">
        <p14:creationId xmlns:m="http://schemas.openxmlformats.org/officeDocument/2006/math" xmlns:dgm="http://schemas.openxmlformats.org/drawingml/2006/diagram" xmlns:dsp="http://schemas.microsoft.com/office/drawing/2008/diagram"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1866996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Metodologia/Ações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4450" y="2052858"/>
            <a:ext cx="8229600" cy="3712100"/>
          </a:xfrm>
        </p:spPr>
        <p:txBody>
          <a:bodyPr/>
          <a:lstStyle/>
          <a:p>
            <a:pPr lvl="0">
              <a:buNone/>
            </a:pPr>
            <a:r>
              <a:rPr b="1"/>
              <a:t>Qualificação da prática </a:t>
            </a:r>
            <a:r>
              <a:rPr b="1" smtClean="0"/>
              <a:t>clínica</a:t>
            </a:r>
            <a:r>
              <a:rPr lang="pt-BR" b="1" dirty="0" smtClean="0"/>
              <a:t>:</a:t>
            </a:r>
          </a:p>
          <a:p>
            <a:pPr lvl="0">
              <a:buNone/>
            </a:pPr>
            <a:endParaRPr b="1"/>
          </a:p>
          <a:p>
            <a:pPr lvl="0"/>
            <a:r>
              <a:rPr/>
              <a:t>Qualificação  e treinamento da equipe</a:t>
            </a:r>
          </a:p>
          <a:p>
            <a:pPr lvl="0"/>
            <a:r>
              <a:rPr/>
              <a:t>Reuniões semanais da equipe</a:t>
            </a:r>
          </a:p>
          <a:p>
            <a:pPr lvl="0"/>
            <a:r>
              <a:rPr/>
              <a:t>Registros adequados</a:t>
            </a:r>
          </a:p>
          <a:p>
            <a:pPr lvl="0"/>
            <a:r>
              <a:rPr/>
              <a:t>Determinar o papel de cada integrante da equipe na intervenção</a:t>
            </a:r>
          </a:p>
        </p:txBody>
      </p:sp>
    </p:spTree>
    <p:extLst>
      <p:ext uri="{BB962C8B-B14F-4D97-AF65-F5344CB8AC3E}">
        <p14:creationId xmlns:m="http://schemas.openxmlformats.org/officeDocument/2006/math" xmlns:dgm="http://schemas.openxmlformats.org/drawingml/2006/diagram" xmlns:dsp="http://schemas.microsoft.com/office/drawing/2008/diagram"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1866996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Logística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/>
              <a:t> Protocolo do Ministério da Saúde de Atendimento à Saúde das pessoas Idosas do ano 2010, </a:t>
            </a:r>
            <a:endParaRPr lang="pt-BR" dirty="0" smtClean="0"/>
          </a:p>
          <a:p>
            <a:pPr lvl="0"/>
            <a:endParaRPr/>
          </a:p>
          <a:p>
            <a:pPr lvl="0"/>
            <a:r>
              <a:rPr/>
              <a:t>Registros nos prontuários</a:t>
            </a:r>
            <a:r>
              <a:rPr smtClean="0"/>
              <a:t>.</a:t>
            </a:r>
            <a:endParaRPr lang="pt-BR" dirty="0" smtClean="0"/>
          </a:p>
          <a:p>
            <a:pPr lvl="0"/>
            <a:endParaRPr/>
          </a:p>
          <a:p>
            <a:pPr lvl="0"/>
            <a:r>
              <a:rPr lang="pt-BR" dirty="0" smtClean="0"/>
              <a:t>F</a:t>
            </a:r>
            <a:r>
              <a:rPr smtClean="0"/>
              <a:t>ichas </a:t>
            </a:r>
            <a:r>
              <a:rPr/>
              <a:t>espelhos e planilha de coleta de dados</a:t>
            </a:r>
            <a:r>
              <a:rPr smtClean="0"/>
              <a:t>.</a:t>
            </a:r>
            <a:endParaRPr lang="pt-BR" dirty="0" smtClean="0"/>
          </a:p>
          <a:p>
            <a:pPr lvl="0"/>
            <a:endParaRPr/>
          </a:p>
          <a:p>
            <a:pPr lvl="0"/>
            <a:r>
              <a:rPr/>
              <a:t>Reprodução da ficha espelho </a:t>
            </a:r>
            <a:endParaRPr lang="pt-BR" dirty="0" smtClean="0"/>
          </a:p>
          <a:p>
            <a:pPr lvl="0"/>
            <a:endParaRPr/>
          </a:p>
          <a:p>
            <a:pPr lvl="0"/>
            <a:r>
              <a:rPr/>
              <a:t>Reunião com equipe de saúde (semanal) e reunião com a comunidade.</a:t>
            </a:r>
          </a:p>
        </p:txBody>
      </p:sp>
    </p:spTree>
    <p:extLst>
      <p:ext uri="{BB962C8B-B14F-4D97-AF65-F5344CB8AC3E}">
        <p14:creationId xmlns:m="http://schemas.openxmlformats.org/officeDocument/2006/math" xmlns:dgm="http://schemas.openxmlformats.org/drawingml/2006/diagram" xmlns:dsp="http://schemas.microsoft.com/office/drawing/2008/diagram"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1866996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Resultados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956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pt-BR" dirty="0" smtClean="0"/>
              <a:t>OBJETIVO 1. AMPLIAR A COBERTURA DO PROGRAMA DE SAÚDE DO IDOSO </a:t>
            </a:r>
          </a:p>
          <a:p>
            <a:pPr lvl="0"/>
            <a:endParaRPr/>
          </a:p>
          <a:p>
            <a:pPr lvl="0"/>
            <a:endParaRPr/>
          </a:p>
          <a:p>
            <a:pPr lvl="0"/>
            <a:endParaRPr/>
          </a:p>
          <a:p>
            <a:pPr lvl="0"/>
            <a:endParaRPr/>
          </a:p>
          <a:p>
            <a:pPr lvl="0"/>
            <a:endParaRPr/>
          </a:p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pPr lvl="0"/>
            <a:endParaRPr/>
          </a:p>
          <a:p>
            <a:pPr lvl="0" algn="ctr">
              <a:buNone/>
            </a:pPr>
            <a:r>
              <a:rPr sz="1800"/>
              <a:t>Figura </a:t>
            </a:r>
            <a:r>
              <a:rPr lang="pt-BR" sz="1800" dirty="0" smtClean="0"/>
              <a:t>1</a:t>
            </a:r>
            <a:r>
              <a:rPr sz="1800" smtClean="0"/>
              <a:t>: </a:t>
            </a:r>
            <a:r>
              <a:rPr sz="1800"/>
              <a:t>Cobertura do programa de atenção à saúde do idoso na unidade de saúde. Manaus/AM, 2015.</a:t>
            </a:r>
            <a:endParaRPr/>
          </a:p>
        </p:txBody>
      </p:sp>
      <p:pic>
        <p:nvPicPr>
          <p:cNvPr id="4" name="Image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23986" t="31339" r="55379" b="34778"/>
          <a:stretch>
            <a:fillRect/>
          </a:stretch>
        </p:blipFill>
        <p:spPr>
          <a:xfrm>
            <a:off x="1773963" y="2626189"/>
            <a:ext cx="4864554" cy="256222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949440" y="2996418"/>
            <a:ext cx="1561514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337 IDOSOS</a:t>
            </a:r>
            <a:endParaRPr lang="pt-BR" dirty="0"/>
          </a:p>
        </p:txBody>
      </p:sp>
    </p:spTree>
    <p:extLst>
      <p:ext uri="{BB962C8B-B14F-4D97-AF65-F5344CB8AC3E}">
        <p14:creationId xmlns:m="http://schemas.openxmlformats.org/officeDocument/2006/math" xmlns:dgm="http://schemas.openxmlformats.org/drawingml/2006/diagram" xmlns:dsp="http://schemas.microsoft.com/office/drawing/2008/diagram"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1866996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4172" y="1580519"/>
            <a:ext cx="8229600" cy="4965616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pt-BR" dirty="0" smtClean="0"/>
              <a:t>OBJETIVO 2. MELHORAR A QUALIDADE DA ATENÇÃO AO IDOSO NA UNIDADE DE SAÚDE</a:t>
            </a:r>
            <a:r>
              <a:rPr lang="pt-BR" dirty="0" smtClean="0"/>
              <a:t>:</a:t>
            </a:r>
          </a:p>
          <a:p>
            <a:pPr lvl="0">
              <a:buNone/>
            </a:pPr>
            <a:endParaRPr lang="pt-BR" dirty="0" smtClean="0"/>
          </a:p>
          <a:p>
            <a:r>
              <a:rPr lang="pt-BR" b="1" dirty="0" smtClean="0"/>
              <a:t>Meta</a:t>
            </a:r>
            <a:r>
              <a:rPr lang="pt-BR" b="1" dirty="0" smtClean="0"/>
              <a:t>: 2.1. </a:t>
            </a:r>
            <a:r>
              <a:rPr lang="pt-BR" dirty="0" smtClean="0"/>
              <a:t>Realizar Avaliação Multidimensional Rápida de 100% dos idosos da área de abrangência utilizando como modelo a proposta de avaliação do Ministério da Saúde.</a:t>
            </a:r>
          </a:p>
          <a:p>
            <a:r>
              <a:rPr lang="pt-BR" b="1" dirty="0" smtClean="0"/>
              <a:t>Meta: 2.2. </a:t>
            </a:r>
            <a:r>
              <a:rPr lang="pt-BR" dirty="0" smtClean="0"/>
              <a:t>Realizar exame clínico apropriado em 100% das consultas, incluindo exame físico dos pés, com palpação dos pulsos tibial posterior e pedioso e medida da sensibilidade a cada 3 meses para diabéticos.</a:t>
            </a:r>
          </a:p>
          <a:p>
            <a:r>
              <a:rPr lang="pt-BR" b="1" dirty="0" smtClean="0"/>
              <a:t>Meta: 2.3. </a:t>
            </a:r>
            <a:r>
              <a:rPr lang="pt-BR" dirty="0" smtClean="0"/>
              <a:t>Realizar a solicitação de exames complementares periódicos em 100% dos idosos hipertensos e/ou diabéticos.</a:t>
            </a:r>
          </a:p>
          <a:p>
            <a:r>
              <a:rPr lang="pt-BR" b="1" dirty="0" smtClean="0"/>
              <a:t>Meta: 2.4. </a:t>
            </a:r>
            <a:r>
              <a:rPr lang="pt-BR" dirty="0" smtClean="0"/>
              <a:t>Priorizar a prescrição de medicamentos da Farmácia Popular a 100% dos </a:t>
            </a:r>
            <a:r>
              <a:rPr lang="pt-BR" dirty="0" smtClean="0"/>
              <a:t>idosos</a:t>
            </a:r>
            <a:r>
              <a:rPr lang="pt-BR" dirty="0" smtClean="0"/>
              <a:t>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485206" y="1997612"/>
            <a:ext cx="1674056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META 100%</a:t>
            </a:r>
            <a:endParaRPr lang="pt-BR" dirty="0"/>
          </a:p>
        </p:txBody>
      </p:sp>
    </p:spTree>
    <p:extLst>
      <p:ext uri="{BB962C8B-B14F-4D97-AF65-F5344CB8AC3E}">
        <p14:creationId xmlns:m="http://schemas.openxmlformats.org/officeDocument/2006/math" xmlns:dgm="http://schemas.openxmlformats.org/drawingml/2006/diagram" xmlns:dsp="http://schemas.microsoft.com/office/drawing/2008/diagram"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1866996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RESULTADOS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4172" y="1580519"/>
            <a:ext cx="8229600" cy="4965616"/>
          </a:xfrm>
        </p:spPr>
        <p:txBody>
          <a:bodyPr/>
          <a:lstStyle/>
          <a:p>
            <a:pPr lvl="0">
              <a:buNone/>
            </a:pPr>
            <a:r>
              <a:rPr sz="2000" b="1" smtClean="0"/>
              <a:t>Meta</a:t>
            </a:r>
            <a:r>
              <a:rPr sz="2000" b="1"/>
              <a:t>: 2.5. </a:t>
            </a:r>
            <a:r>
              <a:rPr sz="2000"/>
              <a:t>Cadastrar 100% dos idosos acamados ou com problemas de locomoção (Estimativa de 8% dos idosos da área).</a:t>
            </a:r>
            <a:endParaRPr/>
          </a:p>
          <a:p>
            <a:pPr lvl="0"/>
            <a:endParaRPr/>
          </a:p>
          <a:p>
            <a:pPr lvl="0"/>
            <a:endParaRPr/>
          </a:p>
          <a:p>
            <a:pPr lvl="0"/>
            <a:endParaRPr/>
          </a:p>
          <a:p>
            <a:pPr lvl="0"/>
            <a:endParaRPr/>
          </a:p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pPr lvl="0"/>
            <a:endParaRPr/>
          </a:p>
          <a:p>
            <a:pPr lvl="0" algn="ctr">
              <a:buNone/>
            </a:pPr>
            <a:r>
              <a:rPr sz="1900"/>
              <a:t>F</a:t>
            </a:r>
            <a:r>
              <a:rPr sz="1800"/>
              <a:t>igura </a:t>
            </a:r>
            <a:r>
              <a:rPr lang="pt-BR" sz="1800" dirty="0" smtClean="0"/>
              <a:t>2</a:t>
            </a:r>
            <a:r>
              <a:rPr sz="1800" smtClean="0"/>
              <a:t>: </a:t>
            </a:r>
            <a:r>
              <a:rPr sz="1800"/>
              <a:t>Proporção de idosos acamados ou com problemas de locomoção cadastrados. Manaus/AM, 2015</a:t>
            </a:r>
            <a:endParaRPr/>
          </a:p>
        </p:txBody>
      </p:sp>
      <p:pic>
        <p:nvPicPr>
          <p:cNvPr id="4" name="Image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>
          <a:xfrm>
            <a:off x="2212643" y="2905808"/>
            <a:ext cx="4718713" cy="2481287"/>
          </a:xfrm>
          <a:prstGeom prst="rect">
            <a:avLst/>
          </a:prstGeom>
        </p:spPr>
      </p:pic>
    </p:spTree>
    <p:extLst>
      <p:ext uri="{BB962C8B-B14F-4D97-AF65-F5344CB8AC3E}">
        <p14:creationId xmlns:m="http://schemas.openxmlformats.org/officeDocument/2006/math" xmlns:dgm="http://schemas.openxmlformats.org/drawingml/2006/diagram" xmlns:dsp="http://schemas.microsoft.com/office/drawing/2008/diagram"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1866996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01949"/>
          </a:xfrm>
        </p:spPr>
        <p:txBody>
          <a:bodyPr>
            <a:normAutofit/>
          </a:bodyPr>
          <a:lstStyle/>
          <a:p>
            <a:pPr lvl="0"/>
            <a:r>
              <a:rPr sz="2000" b="1" smtClean="0"/>
              <a:t>Meta:2.6</a:t>
            </a:r>
            <a:r>
              <a:rPr sz="2000" b="1"/>
              <a:t>. </a:t>
            </a:r>
            <a:r>
              <a:rPr sz="2000"/>
              <a:t>Realizar visita domiciliar a 100% dos idosos acamados ou com problemas de locomoção</a:t>
            </a:r>
            <a:endParaRPr/>
          </a:p>
          <a:p>
            <a:pPr lvl="0"/>
            <a:endParaRPr/>
          </a:p>
          <a:p>
            <a:pPr lvl="0"/>
            <a:endParaRPr/>
          </a:p>
          <a:p>
            <a:pPr lvl="0"/>
            <a:endParaRPr/>
          </a:p>
          <a:p>
            <a:pPr lvl="0"/>
            <a:endParaRPr/>
          </a:p>
          <a:p>
            <a:pPr lvl="0"/>
            <a:endParaRPr/>
          </a:p>
          <a:p>
            <a:pPr lvl="0"/>
            <a:endParaRPr/>
          </a:p>
          <a:p>
            <a:pPr lvl="0"/>
            <a:endParaRPr/>
          </a:p>
          <a:p>
            <a:pPr lvl="0"/>
            <a:endParaRPr/>
          </a:p>
          <a:p>
            <a:pPr lvl="0" algn="ctr">
              <a:buNone/>
            </a:pPr>
            <a:r>
              <a:rPr sz="1800"/>
              <a:t>Figura </a:t>
            </a:r>
            <a:r>
              <a:rPr lang="pt-BR" sz="1800" dirty="0" smtClean="0"/>
              <a:t>3</a:t>
            </a:r>
            <a:r>
              <a:rPr sz="1800" smtClean="0"/>
              <a:t>: </a:t>
            </a:r>
            <a:r>
              <a:rPr sz="1800"/>
              <a:t>Proporção de idosos acamados ou com problema de locomoção com visita domiciliar. Manaus/AM, 2015. </a:t>
            </a:r>
            <a:endParaRPr/>
          </a:p>
        </p:txBody>
      </p:sp>
      <p:pic>
        <p:nvPicPr>
          <p:cNvPr id="4" name="Image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>
          <a:xfrm>
            <a:off x="1979590" y="2664311"/>
            <a:ext cx="4706520" cy="2542252"/>
          </a:xfrm>
          <a:prstGeom prst="rect">
            <a:avLst/>
          </a:prstGeom>
        </p:spPr>
      </p:pic>
    </p:spTree>
    <p:extLst>
      <p:ext uri="{BB962C8B-B14F-4D97-AF65-F5344CB8AC3E}">
        <p14:creationId xmlns:m="http://schemas.openxmlformats.org/officeDocument/2006/math" xmlns:dgm="http://schemas.openxmlformats.org/drawingml/2006/diagram" xmlns:dsp="http://schemas.microsoft.com/office/drawing/2008/diagram"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18669961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01949"/>
          </a:xfrm>
        </p:spPr>
        <p:txBody>
          <a:bodyPr>
            <a:normAutofit/>
          </a:bodyPr>
          <a:lstStyle/>
          <a:p>
            <a:endParaRPr lang="pt-BR" sz="2000" b="1" dirty="0" smtClean="0"/>
          </a:p>
          <a:p>
            <a:endParaRPr lang="pt-BR" sz="2000" b="1" dirty="0" smtClean="0"/>
          </a:p>
          <a:p>
            <a:endParaRPr lang="pt-BR" sz="2000" b="1" dirty="0" smtClean="0"/>
          </a:p>
          <a:p>
            <a:r>
              <a:rPr lang="pt-BR" sz="2000" b="1" dirty="0" smtClean="0"/>
              <a:t>Meta</a:t>
            </a:r>
            <a:r>
              <a:rPr lang="pt-BR" sz="2000" b="1" dirty="0" smtClean="0"/>
              <a:t>: 2.7. </a:t>
            </a:r>
            <a:r>
              <a:rPr lang="pt-BR" sz="2000" dirty="0" smtClean="0"/>
              <a:t>Rastrear 100% dos idosos para Hipertensão Arterial Sistêmica (HAS</a:t>
            </a:r>
            <a:r>
              <a:rPr lang="pt-BR" sz="2000" dirty="0" smtClean="0"/>
              <a:t>).</a:t>
            </a:r>
          </a:p>
          <a:p>
            <a:endParaRPr lang="pt-BR" sz="2000" dirty="0" smtClean="0"/>
          </a:p>
          <a:p>
            <a:r>
              <a:rPr lang="pt-BR" sz="2000" b="1" dirty="0" smtClean="0"/>
              <a:t>Meta: 2.8. </a:t>
            </a:r>
            <a:r>
              <a:rPr lang="pt-BR" sz="2000" dirty="0" smtClean="0"/>
              <a:t>Rastrear 100% dos idosos com pressão arterial sustentada maior que 135/80 </a:t>
            </a:r>
            <a:r>
              <a:rPr lang="pt-BR" sz="2000" dirty="0" err="1" smtClean="0"/>
              <a:t>mmHg</a:t>
            </a:r>
            <a:r>
              <a:rPr lang="pt-BR" sz="2000" dirty="0" smtClean="0"/>
              <a:t> ou com diagnóstico de hipertensão arterial para Diabetes </a:t>
            </a:r>
            <a:r>
              <a:rPr lang="pt-BR" sz="2000" dirty="0" err="1" smtClean="0"/>
              <a:t>Mellitus</a:t>
            </a:r>
            <a:r>
              <a:rPr lang="pt-BR" sz="2000" dirty="0" smtClean="0"/>
              <a:t> (DM).</a:t>
            </a:r>
          </a:p>
          <a:p>
            <a:pPr lvl="0"/>
            <a:endParaRPr sz="2000" b="1" smtClean="0"/>
          </a:p>
        </p:txBody>
      </p:sp>
      <p:sp>
        <p:nvSpPr>
          <p:cNvPr id="5" name="CaixaDeTexto 4"/>
          <p:cNvSpPr txBox="1"/>
          <p:nvPr/>
        </p:nvSpPr>
        <p:spPr>
          <a:xfrm>
            <a:off x="3425483" y="1979973"/>
            <a:ext cx="156854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META 100%</a:t>
            </a:r>
            <a:endParaRPr lang="pt-BR" dirty="0"/>
          </a:p>
        </p:txBody>
      </p:sp>
    </p:spTree>
    <p:extLst>
      <p:ext uri="{BB962C8B-B14F-4D97-AF65-F5344CB8AC3E}">
        <p14:creationId xmlns:m="http://schemas.openxmlformats.org/officeDocument/2006/math" xmlns:dgm="http://schemas.openxmlformats.org/drawingml/2006/diagram" xmlns:dsp="http://schemas.microsoft.com/office/drawing/2008/diagram"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18669961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RESULTADOS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71671"/>
          </a:xfrm>
        </p:spPr>
        <p:txBody>
          <a:bodyPr>
            <a:normAutofit/>
          </a:bodyPr>
          <a:lstStyle/>
          <a:p>
            <a:pPr lvl="0"/>
            <a:r>
              <a:rPr sz="2000" b="1" smtClean="0"/>
              <a:t>Meta:2</a:t>
            </a:r>
            <a:r>
              <a:rPr sz="2000" b="1"/>
              <a:t>. 9. </a:t>
            </a:r>
            <a:r>
              <a:rPr sz="2000"/>
              <a:t>Realizar avaliação da necessidade de atendimento odontológico em 100% dos idosos.</a:t>
            </a:r>
            <a:endParaRPr/>
          </a:p>
          <a:p>
            <a:pPr lvl="0"/>
            <a:endParaRPr/>
          </a:p>
          <a:p>
            <a:pPr lvl="0"/>
            <a:endParaRPr/>
          </a:p>
          <a:p>
            <a:pPr lvl="0"/>
            <a:endParaRPr/>
          </a:p>
          <a:p>
            <a:pPr lvl="0"/>
            <a:endParaRPr/>
          </a:p>
          <a:p>
            <a:pPr lvl="0"/>
            <a:endParaRPr/>
          </a:p>
          <a:p>
            <a:pPr lvl="0"/>
            <a:endParaRPr/>
          </a:p>
          <a:p>
            <a:pPr lvl="0"/>
            <a:endParaRPr/>
          </a:p>
          <a:p>
            <a:pPr lvl="0"/>
            <a:endParaRPr/>
          </a:p>
          <a:p>
            <a:pPr lvl="0" algn="ctr">
              <a:buNone/>
            </a:pPr>
            <a:r>
              <a:rPr sz="1800"/>
              <a:t>Figura </a:t>
            </a:r>
            <a:r>
              <a:rPr lang="pt-BR" sz="1800" dirty="0" smtClean="0"/>
              <a:t>4 </a:t>
            </a:r>
            <a:r>
              <a:rPr sz="1800" smtClean="0"/>
              <a:t>: </a:t>
            </a:r>
            <a:r>
              <a:rPr sz="1800"/>
              <a:t>Proporção dos idosos com avaliação da necessidade de atendimento odontológico. Manaus/AM, 2015.</a:t>
            </a:r>
            <a:endParaRPr/>
          </a:p>
        </p:txBody>
      </p:sp>
      <p:pic>
        <p:nvPicPr>
          <p:cNvPr id="4" name="Image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>
          <a:xfrm>
            <a:off x="1365533" y="2529026"/>
            <a:ext cx="4724809" cy="2566638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6435970" y="3263705"/>
            <a:ext cx="1765495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22 IDOSOS </a:t>
            </a:r>
            <a:endParaRPr lang="pt-BR" dirty="0"/>
          </a:p>
        </p:txBody>
      </p:sp>
    </p:spTree>
    <p:extLst>
      <p:ext uri="{BB962C8B-B14F-4D97-AF65-F5344CB8AC3E}">
        <p14:creationId xmlns:m="http://schemas.openxmlformats.org/officeDocument/2006/math" xmlns:dgm="http://schemas.openxmlformats.org/drawingml/2006/diagram" xmlns:dsp="http://schemas.microsoft.com/office/drawing/2008/diagram"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1866996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Análise situacional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0227" y="2809812"/>
            <a:ext cx="8226573" cy="3316351"/>
          </a:xfrm>
        </p:spPr>
        <p:txBody>
          <a:bodyPr/>
          <a:lstStyle/>
          <a:p>
            <a:pPr lvl="0"/>
            <a:r>
              <a:rPr/>
              <a:t> UBS tradicional;</a:t>
            </a:r>
          </a:p>
          <a:p>
            <a:pPr lvl="0"/>
            <a:r>
              <a:rPr/>
              <a:t>Sem equipes de agentes comunitários de saúde;</a:t>
            </a:r>
          </a:p>
          <a:p>
            <a:pPr lvl="0"/>
            <a:r>
              <a:rPr/>
              <a:t>Estrutura;</a:t>
            </a:r>
          </a:p>
          <a:p>
            <a:pPr lvl="0"/>
            <a:r>
              <a:rPr/>
              <a:t>População assistida: aproximadamente 55 mil pessoas</a:t>
            </a:r>
          </a:p>
        </p:txBody>
      </p:sp>
      <p:sp>
        <p:nvSpPr>
          <p:cNvPr id="4" name="TextBox"/>
          <p:cNvSpPr txBox="1"/>
          <p:nvPr/>
        </p:nvSpPr>
        <p:spPr>
          <a:xfrm>
            <a:off x="2167915" y="1568408"/>
            <a:ext cx="4578055" cy="81750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>
                <a:solidFill>
                  <a:srgbClr val="000000"/>
                </a:solidFill>
              </a:rPr>
              <a:t>Bairro Viver Melhor Manaus, AM</a:t>
            </a:r>
            <a:endParaRPr lang="zh-CN" altLang="en-US" dirty="0"/>
          </a:p>
          <a:p>
            <a:pPr algn="ctr"/>
            <a:r>
              <a:rPr>
                <a:solidFill>
                  <a:srgbClr val="000000"/>
                </a:solidFill>
              </a:rPr>
              <a:t>UBS José Figliuolo </a:t>
            </a:r>
            <a:endParaRPr lang="zh-CN" altLang="en-US" dirty="0"/>
          </a:p>
        </p:txBody>
      </p:sp>
    </p:spTree>
    <p:extLst>
      <p:ext uri="{BB962C8B-B14F-4D97-AF65-F5344CB8AC3E}">
        <p14:creationId xmlns:m="http://schemas.openxmlformats.org/officeDocument/2006/math" xmlns:dgm="http://schemas.openxmlformats.org/drawingml/2006/diagram" xmlns:dsp="http://schemas.microsoft.com/office/drawing/2008/diagram"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18669961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RESULTADOS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3533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sz="2000" b="1" smtClean="0"/>
              <a:t>Meta</a:t>
            </a:r>
            <a:r>
              <a:rPr sz="2000" b="1"/>
              <a:t>: 2.10</a:t>
            </a:r>
            <a:r>
              <a:rPr sz="2000"/>
              <a:t>. Realizar a primeira consulta odontológica para 100% dos idosos.</a:t>
            </a:r>
            <a:endParaRPr/>
          </a:p>
          <a:p>
            <a:pPr lvl="0"/>
            <a:endParaRPr/>
          </a:p>
          <a:p>
            <a:pPr lvl="0"/>
            <a:endParaRPr/>
          </a:p>
          <a:p>
            <a:pPr lvl="0"/>
            <a:endParaRPr/>
          </a:p>
          <a:p>
            <a:pPr lvl="0"/>
            <a:endParaRPr/>
          </a:p>
          <a:p>
            <a:pPr lvl="0"/>
            <a:endParaRPr/>
          </a:p>
          <a:p>
            <a:pPr lvl="0"/>
            <a:endParaRPr/>
          </a:p>
          <a:p>
            <a:pPr lvl="0"/>
            <a:endParaRPr/>
          </a:p>
          <a:p>
            <a:pPr lvl="0"/>
            <a:endParaRPr/>
          </a:p>
          <a:p>
            <a:pPr lvl="0"/>
            <a:endParaRPr/>
          </a:p>
          <a:p>
            <a:pPr lvl="0" algn="ctr">
              <a:buNone/>
            </a:pPr>
            <a:r>
              <a:rPr sz="1800"/>
              <a:t>Figura </a:t>
            </a:r>
            <a:r>
              <a:rPr lang="pt-BR" sz="1800" dirty="0" smtClean="0"/>
              <a:t>5</a:t>
            </a:r>
            <a:r>
              <a:rPr sz="1800" smtClean="0"/>
              <a:t>: </a:t>
            </a:r>
            <a:r>
              <a:rPr sz="1800"/>
              <a:t>Proporção dos idosos com a primeira consulta odontológica programática. Manaus/AM, 2015.</a:t>
            </a:r>
            <a:endParaRPr/>
          </a:p>
          <a:p>
            <a:pPr lvl="0"/>
            <a:endParaRPr/>
          </a:p>
          <a:p>
            <a:pPr lvl="0"/>
            <a:endParaRPr/>
          </a:p>
          <a:p>
            <a:pPr lvl="0"/>
            <a:endParaRPr/>
          </a:p>
        </p:txBody>
      </p:sp>
      <p:pic>
        <p:nvPicPr>
          <p:cNvPr id="4" name="Image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>
          <a:xfrm>
            <a:off x="1506211" y="2581779"/>
            <a:ext cx="4724809" cy="2566638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428936" y="3221502"/>
            <a:ext cx="1744393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28 IDOSOS </a:t>
            </a:r>
            <a:endParaRPr lang="pt-BR" dirty="0"/>
          </a:p>
        </p:txBody>
      </p:sp>
    </p:spTree>
    <p:extLst>
      <p:ext uri="{BB962C8B-B14F-4D97-AF65-F5344CB8AC3E}">
        <p14:creationId xmlns:m="http://schemas.openxmlformats.org/officeDocument/2006/math" xmlns:dgm="http://schemas.openxmlformats.org/drawingml/2006/diagram" xmlns:dsp="http://schemas.microsoft.com/office/drawing/2008/diagram"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18669961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RESULTADOS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5727" y="1846966"/>
            <a:ext cx="8229600" cy="468705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/>
              <a:t>OBJETIVO 3. </a:t>
            </a:r>
            <a:r>
              <a:rPr lang="pt-BR" dirty="0" smtClean="0"/>
              <a:t>MELHORAR A ADESÃO DOS IDOSOS AO PROGRAMA DE SAÚDE DO IDOSO</a:t>
            </a:r>
          </a:p>
          <a:p>
            <a:pPr>
              <a:buNone/>
            </a:pPr>
            <a:endParaRPr lang="pt-BR" dirty="0" smtClean="0"/>
          </a:p>
          <a:p>
            <a:r>
              <a:rPr lang="pt-BR" b="1" dirty="0" smtClean="0"/>
              <a:t>Meta:3</a:t>
            </a:r>
            <a:r>
              <a:rPr lang="pt-BR" b="1" dirty="0" smtClean="0"/>
              <a:t>. 1. </a:t>
            </a:r>
            <a:r>
              <a:rPr lang="pt-BR" dirty="0" smtClean="0"/>
              <a:t>Buscar 100% dos idosos faltosos às consultas programadas</a:t>
            </a:r>
            <a:r>
              <a:rPr lang="pt-BR" dirty="0" smtClean="0"/>
              <a:t>.</a:t>
            </a:r>
          </a:p>
          <a:p>
            <a:pPr>
              <a:buNone/>
            </a:pPr>
            <a:r>
              <a:rPr lang="pt-BR" dirty="0" smtClean="0"/>
              <a:t> </a:t>
            </a:r>
            <a:r>
              <a:rPr lang="pt-BR" dirty="0" smtClean="0"/>
              <a:t>                      </a:t>
            </a:r>
          </a:p>
          <a:p>
            <a:pPr algn="ctr">
              <a:buNone/>
            </a:pPr>
            <a:r>
              <a:rPr lang="pt-BR" dirty="0" smtClean="0"/>
              <a:t> </a:t>
            </a:r>
            <a:r>
              <a:rPr lang="pt-BR" dirty="0" smtClean="0"/>
              <a:t>           28 VAGAS DIARIAS</a:t>
            </a:r>
          </a:p>
          <a:p>
            <a:pPr algn="ctr">
              <a:buNone/>
            </a:pPr>
            <a:r>
              <a:rPr lang="pt-BR" dirty="0" smtClean="0"/>
              <a:t>PROCURA ESPONTANEA </a:t>
            </a:r>
            <a:endParaRPr/>
          </a:p>
        </p:txBody>
      </p:sp>
    </p:spTree>
    <p:extLst>
      <p:ext uri="{BB962C8B-B14F-4D97-AF65-F5344CB8AC3E}">
        <p14:creationId xmlns:m="http://schemas.openxmlformats.org/officeDocument/2006/math" xmlns:dgm="http://schemas.openxmlformats.org/drawingml/2006/diagram" xmlns:dsp="http://schemas.microsoft.com/office/drawing/2008/diagram"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18669961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RESULTADOS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5727" y="1846966"/>
            <a:ext cx="8229600" cy="4687057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pt-BR" dirty="0" smtClean="0"/>
              <a:t>OBJETIVO 4. MELHORAR O REGISTRO DAS INFORMAÇÕES:</a:t>
            </a:r>
          </a:p>
          <a:p>
            <a:pPr lvl="0"/>
            <a:r>
              <a:rPr sz="2000" b="1" smtClean="0"/>
              <a:t>Meta</a:t>
            </a:r>
            <a:r>
              <a:rPr sz="2000" b="1"/>
              <a:t>: 4.1. </a:t>
            </a:r>
            <a:r>
              <a:rPr sz="2000"/>
              <a:t>Manter registro específico de 100% das pessoas idosas.</a:t>
            </a:r>
            <a:endParaRPr/>
          </a:p>
          <a:p>
            <a:pPr lvl="0"/>
            <a:endParaRPr/>
          </a:p>
          <a:p>
            <a:pPr lvl="0"/>
            <a:endParaRPr/>
          </a:p>
          <a:p>
            <a:pPr lvl="0"/>
            <a:endParaRPr/>
          </a:p>
          <a:p>
            <a:pPr lvl="0"/>
            <a:endParaRPr/>
          </a:p>
          <a:p>
            <a:pPr lvl="0"/>
            <a:endParaRPr/>
          </a:p>
          <a:p>
            <a:pPr lvl="0"/>
            <a:endParaRPr/>
          </a:p>
          <a:p>
            <a:pPr lvl="0"/>
            <a:endParaRPr/>
          </a:p>
          <a:p>
            <a:pPr lvl="0" algn="ctr">
              <a:buNone/>
            </a:pPr>
            <a:r>
              <a:rPr lang="pt-BR" sz="2000" dirty="0" smtClean="0"/>
              <a:t>Figura </a:t>
            </a:r>
            <a:r>
              <a:rPr lang="pt-BR" sz="2000" dirty="0" smtClean="0"/>
              <a:t>6: </a:t>
            </a:r>
            <a:r>
              <a:rPr lang="pt-BR" sz="2000" dirty="0" smtClean="0"/>
              <a:t>Proporção de idosos com registro específico na ficha espelho em dia. Manaus/AM, 2015</a:t>
            </a:r>
            <a:endParaRPr sz="2000"/>
          </a:p>
          <a:p>
            <a:pPr lvl="0"/>
            <a:endParaRPr/>
          </a:p>
        </p:txBody>
      </p:sp>
      <p:pic>
        <p:nvPicPr>
          <p:cNvPr id="4" name="Image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>
          <a:xfrm>
            <a:off x="2246175" y="3100166"/>
            <a:ext cx="4651650" cy="2442506"/>
          </a:xfrm>
          <a:prstGeom prst="rect">
            <a:avLst/>
          </a:prstGeom>
        </p:spPr>
      </p:pic>
    </p:spTree>
    <p:extLst>
      <p:ext uri="{BB962C8B-B14F-4D97-AF65-F5344CB8AC3E}">
        <p14:creationId xmlns:m="http://schemas.openxmlformats.org/officeDocument/2006/math" xmlns:dgm="http://schemas.openxmlformats.org/drawingml/2006/diagram" xmlns:dsp="http://schemas.microsoft.com/office/drawing/2008/diagram"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18669961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RESULTADOS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5727" y="1846966"/>
            <a:ext cx="8229600" cy="4687057"/>
          </a:xfrm>
        </p:spPr>
        <p:txBody>
          <a:bodyPr>
            <a:normAutofit/>
          </a:bodyPr>
          <a:lstStyle/>
          <a:p>
            <a:r>
              <a:rPr lang="pt-BR" sz="2000" b="1" dirty="0" smtClean="0"/>
              <a:t>Meta: 4.2.</a:t>
            </a:r>
            <a:r>
              <a:rPr lang="pt-BR" sz="2000" dirty="0" smtClean="0"/>
              <a:t> Distribuir a Caderneta de Saúde da Pessoa Idosa a100% dos idosos cadastrados.</a:t>
            </a:r>
          </a:p>
          <a:p>
            <a:pPr lvl="0">
              <a:buNone/>
            </a:pPr>
            <a:endParaRPr/>
          </a:p>
          <a:p>
            <a:pPr lvl="0"/>
            <a:endParaRPr/>
          </a:p>
          <a:p>
            <a:pPr lvl="0"/>
            <a:endParaRPr/>
          </a:p>
          <a:p>
            <a:pPr lvl="0"/>
            <a:endParaRPr/>
          </a:p>
          <a:p>
            <a:pPr lvl="0"/>
            <a:endParaRPr/>
          </a:p>
          <a:p>
            <a:pPr lvl="0"/>
            <a:endParaRPr lang="pt-BR" dirty="0" smtClean="0"/>
          </a:p>
          <a:p>
            <a:pPr lvl="0"/>
            <a:endParaRPr/>
          </a:p>
          <a:p>
            <a:pPr algn="ctr">
              <a:buNone/>
            </a:pPr>
            <a:r>
              <a:rPr lang="pt-BR" sz="2000" dirty="0" smtClean="0"/>
              <a:t>Figura </a:t>
            </a:r>
            <a:r>
              <a:rPr lang="pt-BR" sz="2000" dirty="0" smtClean="0"/>
              <a:t>7: </a:t>
            </a:r>
            <a:r>
              <a:rPr lang="pt-BR" sz="2000" dirty="0" smtClean="0"/>
              <a:t>Proporção de idosos com Caderneta de Saúde da Pessoa Idosa. Manaus/AM, 2015.</a:t>
            </a:r>
          </a:p>
          <a:p>
            <a:pPr lvl="0"/>
            <a:endParaRPr/>
          </a:p>
        </p:txBody>
      </p:sp>
      <p:pic>
        <p:nvPicPr>
          <p:cNvPr id="6" name="Image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>
          <a:xfrm>
            <a:off x="2218740" y="2785403"/>
            <a:ext cx="4706520" cy="2621507"/>
          </a:xfrm>
          <a:prstGeom prst="rect">
            <a:avLst/>
          </a:prstGeom>
        </p:spPr>
      </p:pic>
    </p:spTree>
    <p:extLst>
      <p:ext uri="{BB962C8B-B14F-4D97-AF65-F5344CB8AC3E}">
        <p14:creationId xmlns:m="http://schemas.openxmlformats.org/officeDocument/2006/math" xmlns:dgm="http://schemas.openxmlformats.org/drawingml/2006/diagram" xmlns:dsp="http://schemas.microsoft.com/office/drawing/2008/diagram"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18669961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RESULTADOS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5727" y="1846966"/>
            <a:ext cx="8229600" cy="468705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000" b="1" dirty="0" smtClean="0"/>
              <a:t>OBJETIVO 5. </a:t>
            </a:r>
            <a:r>
              <a:rPr lang="pt-BR" sz="2000" dirty="0" smtClean="0"/>
              <a:t>MAPEAR OS IDOSOS DE RISCO DA ÁREA DE ABRANGÊNCIA:</a:t>
            </a:r>
          </a:p>
          <a:p>
            <a:pPr>
              <a:buNone/>
            </a:pPr>
            <a:endParaRPr lang="pt-BR" sz="2000" dirty="0" smtClean="0"/>
          </a:p>
          <a:p>
            <a:r>
              <a:rPr lang="pt-BR" sz="2000" b="1" dirty="0" smtClean="0"/>
              <a:t>Meta</a:t>
            </a:r>
            <a:r>
              <a:rPr lang="pt-BR" sz="2000" b="1" dirty="0" smtClean="0"/>
              <a:t>: 5.1</a:t>
            </a:r>
            <a:r>
              <a:rPr lang="pt-BR" sz="2000" dirty="0" smtClean="0"/>
              <a:t>. Rastrear 100% das pessoas idosas para risco de </a:t>
            </a:r>
            <a:r>
              <a:rPr lang="pt-BR" sz="2000" dirty="0" err="1" smtClean="0"/>
              <a:t>morbimortalidade</a:t>
            </a:r>
            <a:r>
              <a:rPr lang="pt-BR" sz="2000" b="1" dirty="0" smtClean="0"/>
              <a:t>.</a:t>
            </a:r>
          </a:p>
          <a:p>
            <a:endParaRPr lang="pt-BR" sz="2000" dirty="0" smtClean="0"/>
          </a:p>
          <a:p>
            <a:r>
              <a:rPr lang="pt-BR" sz="2000" b="1" dirty="0" smtClean="0"/>
              <a:t>Meta: 5.2. I</a:t>
            </a:r>
            <a:r>
              <a:rPr lang="pt-BR" sz="2000" dirty="0" smtClean="0"/>
              <a:t>nvestigar a presença de indicadores de fragilização na velhice em 100% das pessoas idosas</a:t>
            </a:r>
            <a:r>
              <a:rPr lang="pt-BR" sz="2000" dirty="0" smtClean="0"/>
              <a:t>.</a:t>
            </a:r>
          </a:p>
          <a:p>
            <a:endParaRPr lang="pt-BR" sz="2000" dirty="0" smtClean="0"/>
          </a:p>
          <a:p>
            <a:r>
              <a:rPr lang="pt-BR" sz="2000" b="1" dirty="0" smtClean="0"/>
              <a:t>Meta: 5.3. </a:t>
            </a:r>
            <a:r>
              <a:rPr lang="pt-BR" sz="2000" dirty="0" smtClean="0"/>
              <a:t>Avaliar a rede social de 100% dos idosos.</a:t>
            </a:r>
          </a:p>
          <a:p>
            <a:pPr lvl="0"/>
            <a:endParaRPr/>
          </a:p>
        </p:txBody>
      </p:sp>
      <p:sp>
        <p:nvSpPr>
          <p:cNvPr id="4" name="CaixaDeTexto 3"/>
          <p:cNvSpPr txBox="1"/>
          <p:nvPr/>
        </p:nvSpPr>
        <p:spPr>
          <a:xfrm>
            <a:off x="3615397" y="2408774"/>
            <a:ext cx="165998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META 100%</a:t>
            </a:r>
            <a:endParaRPr lang="pt-BR" dirty="0"/>
          </a:p>
        </p:txBody>
      </p:sp>
    </p:spTree>
    <p:extLst>
      <p:ext uri="{BB962C8B-B14F-4D97-AF65-F5344CB8AC3E}">
        <p14:creationId xmlns:m="http://schemas.openxmlformats.org/officeDocument/2006/math" xmlns:dgm="http://schemas.openxmlformats.org/drawingml/2006/diagram" xmlns:dsp="http://schemas.microsoft.com/office/drawing/2008/diagram"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18669961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RESULTADOS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5727" y="1846966"/>
            <a:ext cx="8229600" cy="468705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000" b="1" dirty="0" smtClean="0"/>
              <a:t>OBJETIVO 6. </a:t>
            </a:r>
            <a:r>
              <a:rPr lang="pt-BR" sz="2000" dirty="0" smtClean="0"/>
              <a:t>PROMOVER A SAÚDE DOS IDOSOS:</a:t>
            </a:r>
          </a:p>
          <a:p>
            <a:pPr>
              <a:buNone/>
            </a:pPr>
            <a:endParaRPr lang="pt-BR" sz="2000" dirty="0" smtClean="0"/>
          </a:p>
          <a:p>
            <a:r>
              <a:rPr lang="pt-BR" sz="2000" b="1" dirty="0" smtClean="0"/>
              <a:t>Meta</a:t>
            </a:r>
            <a:r>
              <a:rPr lang="pt-BR" sz="2000" b="1" dirty="0" smtClean="0"/>
              <a:t>: 6.1. </a:t>
            </a:r>
            <a:r>
              <a:rPr lang="pt-BR" sz="2000" dirty="0" smtClean="0"/>
              <a:t>Garantir orientação nutricional para hábitos alimentares saudáveis a 100% das pessoas idosas</a:t>
            </a:r>
            <a:r>
              <a:rPr lang="pt-BR" sz="2000" dirty="0" smtClean="0"/>
              <a:t>.</a:t>
            </a:r>
          </a:p>
          <a:p>
            <a:endParaRPr lang="pt-BR" sz="2000" dirty="0" smtClean="0"/>
          </a:p>
          <a:p>
            <a:r>
              <a:rPr lang="pt-BR" sz="2000" b="1" dirty="0" smtClean="0"/>
              <a:t>Meta: 6.2. </a:t>
            </a:r>
            <a:r>
              <a:rPr lang="pt-BR" sz="2000" dirty="0" smtClean="0"/>
              <a:t>Garantir orientação para a prática regular de atividade física a 100% idosos</a:t>
            </a:r>
            <a:r>
              <a:rPr lang="pt-BR" sz="2000" dirty="0" smtClean="0"/>
              <a:t>.</a:t>
            </a:r>
          </a:p>
          <a:p>
            <a:endParaRPr lang="pt-BR" sz="2000" dirty="0" smtClean="0"/>
          </a:p>
          <a:p>
            <a:r>
              <a:rPr lang="pt-BR" sz="2000" b="1" dirty="0" smtClean="0"/>
              <a:t>Meta: 6.3. </a:t>
            </a:r>
            <a:r>
              <a:rPr lang="pt-BR" sz="2000" dirty="0" smtClean="0"/>
              <a:t>Garantir orientações </a:t>
            </a:r>
            <a:r>
              <a:rPr lang="pt-BR" sz="2000" dirty="0" smtClean="0"/>
              <a:t>sobre </a:t>
            </a:r>
            <a:r>
              <a:rPr lang="pt-BR" sz="2000" dirty="0" smtClean="0"/>
              <a:t>higiene bucal (incluindo higiene de próteses dentárias) para 100% dos idosos cadastrados.</a:t>
            </a:r>
          </a:p>
          <a:p>
            <a:pPr lvl="0"/>
            <a:endParaRPr/>
          </a:p>
        </p:txBody>
      </p:sp>
      <p:sp>
        <p:nvSpPr>
          <p:cNvPr id="4" name="CaixaDeTexto 3"/>
          <p:cNvSpPr txBox="1"/>
          <p:nvPr/>
        </p:nvSpPr>
        <p:spPr>
          <a:xfrm>
            <a:off x="4757115" y="2310300"/>
            <a:ext cx="1657751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META 100%</a:t>
            </a:r>
            <a:endParaRPr lang="pt-BR" dirty="0"/>
          </a:p>
        </p:txBody>
      </p:sp>
    </p:spTree>
    <p:extLst>
      <p:ext uri="{BB962C8B-B14F-4D97-AF65-F5344CB8AC3E}">
        <p14:creationId xmlns:m="http://schemas.openxmlformats.org/officeDocument/2006/math" xmlns:dgm="http://schemas.openxmlformats.org/drawingml/2006/diagram" xmlns:dsp="http://schemas.microsoft.com/office/drawing/2008/diagram"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18669961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Importância da intervenção para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EQUIPE</a:t>
            </a:r>
          </a:p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u="sng" dirty="0" smtClean="0">
                <a:solidFill>
                  <a:schemeClr val="tx1"/>
                </a:solidFill>
              </a:rPr>
              <a:t>Discussão</a:t>
            </a:r>
            <a:endParaRPr lang="pt-BR" b="1" u="sng" dirty="0">
              <a:solidFill>
                <a:schemeClr val="tx1"/>
              </a:solidFill>
            </a:endParaRPr>
          </a:p>
        </p:txBody>
      </p:sp>
      <p:pic>
        <p:nvPicPr>
          <p:cNvPr id="6" name="Imagem 5" descr="IMG-20150427-WA00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206" y="2532184"/>
            <a:ext cx="5120640" cy="3640015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Importância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da intervenção para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SERVIÇO</a:t>
            </a:r>
          </a:p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u="sng" dirty="0" smtClean="0">
                <a:solidFill>
                  <a:schemeClr val="tx1"/>
                </a:solidFill>
              </a:rPr>
              <a:t>Discussão</a:t>
            </a:r>
            <a:endParaRPr lang="pt-BR" b="1" u="sng" dirty="0">
              <a:solidFill>
                <a:schemeClr val="tx1"/>
              </a:solidFill>
            </a:endParaRPr>
          </a:p>
        </p:txBody>
      </p:sp>
      <p:pic>
        <p:nvPicPr>
          <p:cNvPr id="4" name="Imagem 3" descr="ATT0000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6092" y="2479136"/>
            <a:ext cx="6405489" cy="3612175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Importância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da intervenção para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COMUNIDADE</a:t>
            </a:r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u="sng" dirty="0" smtClean="0">
                <a:solidFill>
                  <a:schemeClr val="tx1"/>
                </a:solidFill>
              </a:rPr>
              <a:t>Discussão</a:t>
            </a:r>
            <a:endParaRPr lang="pt-BR" b="1" u="sng" dirty="0">
              <a:solidFill>
                <a:schemeClr val="tx1"/>
              </a:solidFill>
            </a:endParaRPr>
          </a:p>
        </p:txBody>
      </p:sp>
      <p:pic>
        <p:nvPicPr>
          <p:cNvPr id="4" name="Imagem 3" descr="IMG-20150614-WA00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230" y="2093038"/>
            <a:ext cx="7227570" cy="4071425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1" dirty="0" smtClean="0">
                <a:solidFill>
                  <a:schemeClr val="tx1"/>
                </a:solidFill>
              </a:rPr>
              <a:t>Reflexão crítica sobre aprendizagem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O desenvolvimento do projeto ao longo deste período me permitiu crescer como indivíduo e profissional. </a:t>
            </a:r>
            <a:endParaRPr lang="pt-BR" dirty="0" smtClean="0"/>
          </a:p>
          <a:p>
            <a:pPr algn="just"/>
            <a:r>
              <a:rPr lang="pt-BR" dirty="0" smtClean="0"/>
              <a:t>Foram muitas ações desenvolvidas que com a participação de todos foi capaz de transformar a vida e a realidade de nossa comunidade, sendo assim, foi um continuo aprendizado mediante as diferentes experiências que tive com a equipe em interação direita com a comunidade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Para minha prática profissional posso dizer que o curso me ajudou primeiro a melhorar a língua portuguesa, que influencia diretamente na comunicação com os usuários e também na hora de escrever, facilitando a leitura dos protocolos preconizados pelo Ministério da Saúde do Brasil.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Análise situacional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4172" y="2379862"/>
            <a:ext cx="8229600" cy="2852201"/>
          </a:xfrm>
        </p:spPr>
        <p:txBody>
          <a:bodyPr/>
          <a:lstStyle/>
          <a:p>
            <a:pPr lvl="0"/>
            <a:r>
              <a:rPr/>
              <a:t> Atenção a saúde dos idosos.</a:t>
            </a:r>
          </a:p>
          <a:p>
            <a:pPr lvl="0"/>
            <a:r>
              <a:rPr/>
              <a:t> Importância da saúde dos idosos.</a:t>
            </a:r>
          </a:p>
          <a:p>
            <a:pPr lvl="0"/>
            <a:r>
              <a:rPr/>
              <a:t> Quantidade aproximada de idosos que residiam na área de abrangência da UBS: 3.323  (segun os dados da planilha de coleta de dado)</a:t>
            </a:r>
          </a:p>
        </p:txBody>
      </p:sp>
    </p:spTree>
    <p:extLst>
      <p:ext uri="{BB962C8B-B14F-4D97-AF65-F5344CB8AC3E}">
        <p14:creationId xmlns:m="http://schemas.openxmlformats.org/officeDocument/2006/math" xmlns:dgm="http://schemas.openxmlformats.org/drawingml/2006/diagram" xmlns:dsp="http://schemas.microsoft.com/office/drawing/2008/diagram"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18669961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OBRIGADO.</a:t>
            </a:r>
            <a:endParaRPr lang="pt-BR" dirty="0"/>
          </a:p>
        </p:txBody>
      </p:sp>
      <p:pic>
        <p:nvPicPr>
          <p:cNvPr id="4" name="Picture 4" descr="C:\Users\talita helena\Desktop\saude-da-famili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6258" y="2894011"/>
            <a:ext cx="5514536" cy="31128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Objetivo Geral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6561" y="3276095"/>
            <a:ext cx="8229600" cy="1568408"/>
          </a:xfrm>
        </p:spPr>
        <p:txBody>
          <a:bodyPr/>
          <a:lstStyle/>
          <a:p>
            <a:pPr lvl="0"/>
            <a:r>
              <a:rPr/>
              <a:t>Melhoria da Atenção à Saúde dos Idosos na UBS José Figlioulo, Manaus/ Am</a:t>
            </a:r>
          </a:p>
        </p:txBody>
      </p:sp>
    </p:spTree>
    <p:extLst>
      <p:ext uri="{BB962C8B-B14F-4D97-AF65-F5344CB8AC3E}">
        <p14:creationId xmlns:m="http://schemas.openxmlformats.org/officeDocument/2006/math" xmlns:dgm="http://schemas.openxmlformats.org/drawingml/2006/diagram" xmlns:dsp="http://schemas.microsoft.com/office/drawing/2008/diagram"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1866996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Metodologia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38289"/>
            <a:ext cx="8229600" cy="3724212"/>
          </a:xfrm>
        </p:spPr>
        <p:txBody>
          <a:bodyPr/>
          <a:lstStyle/>
          <a:p>
            <a:pPr lvl="0"/>
            <a:r>
              <a:rPr/>
              <a:t>As ações foram desenvolvidas nos seguintes eixos: </a:t>
            </a:r>
          </a:p>
          <a:p>
            <a:pPr lvl="0"/>
            <a:r>
              <a:rPr/>
              <a:t>Monitoramento e avaliação.</a:t>
            </a:r>
          </a:p>
          <a:p>
            <a:pPr lvl="0"/>
            <a:r>
              <a:rPr/>
              <a:t>Organização e gestão do serviço. </a:t>
            </a:r>
          </a:p>
          <a:p>
            <a:pPr lvl="0"/>
            <a:r>
              <a:rPr/>
              <a:t>Engajamento público. </a:t>
            </a:r>
          </a:p>
          <a:p>
            <a:pPr lvl="0"/>
            <a:r>
              <a:rPr/>
              <a:t>Qualificação da prática clínica. </a:t>
            </a:r>
          </a:p>
        </p:txBody>
      </p:sp>
    </p:spTree>
    <p:extLst>
      <p:ext uri="{BB962C8B-B14F-4D97-AF65-F5344CB8AC3E}">
        <p14:creationId xmlns:m="http://schemas.openxmlformats.org/officeDocument/2006/math" xmlns:dgm="http://schemas.openxmlformats.org/drawingml/2006/diagram" xmlns:dsp="http://schemas.microsoft.com/office/drawing/2008/diagram"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1866996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Metodologia/Ações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0227" y="2124222"/>
            <a:ext cx="8226573" cy="4527477"/>
          </a:xfrm>
        </p:spPr>
        <p:txBody>
          <a:bodyPr/>
          <a:lstStyle/>
          <a:p>
            <a:pPr lvl="0"/>
            <a:r>
              <a:rPr/>
              <a:t>Intervenção de 3 meses.</a:t>
            </a:r>
          </a:p>
          <a:p>
            <a:pPr lvl="0"/>
            <a:r>
              <a:rPr/>
              <a:t> População alvo: Estimativa de 3323 idosos.</a:t>
            </a:r>
          </a:p>
          <a:p>
            <a:pPr lvl="0"/>
            <a:r>
              <a:rPr/>
              <a:t>Cadastro da população alvo.</a:t>
            </a:r>
          </a:p>
          <a:p>
            <a:pPr lvl="0"/>
            <a:r>
              <a:rPr/>
              <a:t>Atendimento individual na UBS e visita domiciliar.</a:t>
            </a:r>
          </a:p>
          <a:p>
            <a:pPr lvl="0"/>
            <a:r>
              <a:rPr/>
              <a:t>Qualificação/treinamento da equipe</a:t>
            </a:r>
          </a:p>
        </p:txBody>
      </p:sp>
    </p:spTree>
    <p:extLst>
      <p:ext uri="{BB962C8B-B14F-4D97-AF65-F5344CB8AC3E}">
        <p14:creationId xmlns:m="http://schemas.openxmlformats.org/officeDocument/2006/math" xmlns:dgm="http://schemas.openxmlformats.org/drawingml/2006/diagram" xmlns:dsp="http://schemas.microsoft.com/office/drawing/2008/diagram"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1866996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Metodologia/Ações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/>
              <a:t> Agendamento de consultas;</a:t>
            </a:r>
          </a:p>
          <a:p>
            <a:pPr lvl="0"/>
            <a:r>
              <a:rPr/>
              <a:t>Identificação de faltosos e busca ativa;</a:t>
            </a:r>
          </a:p>
          <a:p>
            <a:pPr lvl="0"/>
            <a:r>
              <a:rPr/>
              <a:t>Atividade educativa com população;</a:t>
            </a:r>
          </a:p>
          <a:p>
            <a:pPr lvl="0"/>
            <a:r>
              <a:rPr/>
              <a:t>Reuniões de equipe;</a:t>
            </a:r>
          </a:p>
          <a:p>
            <a:pPr lvl="0"/>
            <a:r>
              <a:rPr/>
              <a:t>Monitoramento</a:t>
            </a:r>
          </a:p>
          <a:p>
            <a:pPr lvl="0"/>
            <a:r>
              <a:rPr/>
              <a:t>Avaliação</a:t>
            </a:r>
          </a:p>
          <a:p>
            <a:pPr lvl="0"/>
            <a:r>
              <a:rPr/>
              <a:t>Busca ativa</a:t>
            </a:r>
          </a:p>
        </p:txBody>
      </p:sp>
    </p:spTree>
    <p:extLst>
      <p:ext uri="{BB962C8B-B14F-4D97-AF65-F5344CB8AC3E}">
        <p14:creationId xmlns:m="http://schemas.openxmlformats.org/officeDocument/2006/math" xmlns:dgm="http://schemas.openxmlformats.org/drawingml/2006/diagram" xmlns:dsp="http://schemas.microsoft.com/office/drawing/2008/diagram"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1866996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Metodologia/Ações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0227" y="1598686"/>
            <a:ext cx="8229600" cy="4783947"/>
          </a:xfrm>
        </p:spPr>
        <p:txBody>
          <a:bodyPr/>
          <a:lstStyle/>
          <a:p>
            <a:pPr lvl="0">
              <a:buNone/>
            </a:pPr>
            <a:r>
              <a:rPr sz="2600" b="1"/>
              <a:t>Monitoramento e avaliação</a:t>
            </a:r>
            <a:r>
              <a:rPr sz="2600" b="1" smtClean="0"/>
              <a:t>:</a:t>
            </a:r>
            <a:endParaRPr lang="pt-BR" sz="2600" b="1" dirty="0" smtClean="0"/>
          </a:p>
          <a:p>
            <a:pPr lvl="0">
              <a:buNone/>
            </a:pPr>
            <a:endParaRPr sz="2600" b="1"/>
          </a:p>
          <a:p>
            <a:pPr lvl="0"/>
            <a:r>
              <a:rPr sz="2600"/>
              <a:t>Avaliação de ações  </a:t>
            </a:r>
            <a:r>
              <a:rPr sz="2600" smtClean="0"/>
              <a:t>desenvolvidas</a:t>
            </a:r>
            <a:endParaRPr lang="pt-BR" sz="2600" dirty="0" smtClean="0"/>
          </a:p>
          <a:p>
            <a:pPr lvl="0"/>
            <a:endParaRPr sz="2600"/>
          </a:p>
          <a:p>
            <a:pPr lvl="0"/>
            <a:r>
              <a:rPr sz="2600"/>
              <a:t>Preenchimento da caderneta do idoso</a:t>
            </a:r>
            <a:r>
              <a:rPr sz="2600" smtClean="0"/>
              <a:t>;</a:t>
            </a:r>
            <a:endParaRPr lang="pt-BR" sz="2600" dirty="0" smtClean="0"/>
          </a:p>
          <a:p>
            <a:pPr lvl="0"/>
            <a:endParaRPr sz="2600"/>
          </a:p>
          <a:p>
            <a:pPr lvl="0"/>
            <a:r>
              <a:rPr sz="2600"/>
              <a:t>Preenchimento da ficha espelho</a:t>
            </a:r>
            <a:r>
              <a:rPr sz="2600" smtClean="0"/>
              <a:t>;</a:t>
            </a:r>
            <a:endParaRPr lang="pt-BR" sz="2600" dirty="0" smtClean="0"/>
          </a:p>
          <a:p>
            <a:pPr lvl="0"/>
            <a:endParaRPr sz="2600"/>
          </a:p>
          <a:p>
            <a:pPr lvl="0"/>
            <a:r>
              <a:rPr sz="2600"/>
              <a:t>Avaliação da pressão arterial e glicosse;</a:t>
            </a:r>
            <a:endParaRPr/>
          </a:p>
          <a:p>
            <a:pPr lvl="0"/>
            <a:endParaRPr/>
          </a:p>
        </p:txBody>
      </p:sp>
    </p:spTree>
    <p:extLst>
      <p:ext uri="{BB962C8B-B14F-4D97-AF65-F5344CB8AC3E}">
        <p14:creationId xmlns:m="http://schemas.openxmlformats.org/officeDocument/2006/math" xmlns:dgm="http://schemas.openxmlformats.org/drawingml/2006/diagram" xmlns:dsp="http://schemas.microsoft.com/office/drawing/2008/diagram"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1866996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Metodologia/Ações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0227" y="1598686"/>
            <a:ext cx="8229600" cy="4783947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sz="2600" b="1"/>
              <a:t>Monitoramento e avaliação</a:t>
            </a:r>
            <a:r>
              <a:rPr sz="2600" b="1" smtClean="0"/>
              <a:t>:</a:t>
            </a:r>
            <a:endParaRPr lang="pt-BR" sz="2600" b="1" dirty="0" smtClean="0"/>
          </a:p>
          <a:p>
            <a:pPr lvl="0">
              <a:buNone/>
            </a:pPr>
            <a:endParaRPr sz="2600" b="1"/>
          </a:p>
          <a:p>
            <a:pPr lvl="0"/>
            <a:r>
              <a:rPr sz="2600" smtClean="0"/>
              <a:t>Avaliação </a:t>
            </a:r>
            <a:r>
              <a:rPr sz="2600"/>
              <a:t>da saúde bucal</a:t>
            </a:r>
            <a:r>
              <a:rPr sz="2600" smtClean="0"/>
              <a:t>;</a:t>
            </a:r>
            <a:endParaRPr lang="pt-BR" sz="2600" dirty="0" smtClean="0"/>
          </a:p>
          <a:p>
            <a:pPr lvl="0"/>
            <a:endParaRPr sz="2600"/>
          </a:p>
          <a:p>
            <a:pPr lvl="0"/>
            <a:r>
              <a:rPr sz="2600">
                <a:solidFill>
                  <a:srgbClr val="000000"/>
                </a:solidFill>
              </a:rPr>
              <a:t>Primeira Consulta</a:t>
            </a:r>
            <a:r>
              <a:rPr sz="2600" smtClean="0">
                <a:solidFill>
                  <a:srgbClr val="000000"/>
                </a:solidFill>
              </a:rPr>
              <a:t>;</a:t>
            </a:r>
            <a:endParaRPr lang="pt-BR" sz="2600" dirty="0" smtClean="0">
              <a:solidFill>
                <a:srgbClr val="000000"/>
              </a:solidFill>
            </a:endParaRPr>
          </a:p>
          <a:p>
            <a:pPr lvl="0"/>
            <a:endParaRPr lang="zh-CN" altLang="en-US" dirty="0"/>
          </a:p>
          <a:p>
            <a:pPr lvl="0"/>
            <a:r>
              <a:rPr sz="2600">
                <a:solidFill>
                  <a:srgbClr val="000000"/>
                </a:solidFill>
              </a:rPr>
              <a:t>Revisão dos prontuários </a:t>
            </a:r>
            <a:endParaRPr lang="pt-BR" sz="2600" dirty="0" smtClean="0">
              <a:solidFill>
                <a:srgbClr val="000000"/>
              </a:solidFill>
            </a:endParaRPr>
          </a:p>
          <a:p>
            <a:pPr lvl="0"/>
            <a:endParaRPr sz="2600">
              <a:solidFill>
                <a:srgbClr val="000000"/>
              </a:solidFill>
            </a:endParaRPr>
          </a:p>
          <a:p>
            <a:pPr lvl="0"/>
            <a:r>
              <a:rPr sz="2600">
                <a:solidFill>
                  <a:srgbClr val="000000"/>
                </a:solidFill>
              </a:rPr>
              <a:t>Registros atualizados</a:t>
            </a:r>
            <a:r>
              <a:rPr sz="2600" smtClean="0">
                <a:solidFill>
                  <a:srgbClr val="000000"/>
                </a:solidFill>
              </a:rPr>
              <a:t>;</a:t>
            </a:r>
            <a:endParaRPr lang="pt-BR" sz="2600" dirty="0" smtClean="0">
              <a:solidFill>
                <a:srgbClr val="000000"/>
              </a:solidFill>
            </a:endParaRPr>
          </a:p>
          <a:p>
            <a:pPr lvl="0"/>
            <a:endParaRPr sz="2600">
              <a:solidFill>
                <a:srgbClr val="000000"/>
              </a:solidFill>
            </a:endParaRPr>
          </a:p>
          <a:p>
            <a:pPr lvl="0"/>
            <a:r>
              <a:rPr sz="2600">
                <a:solidFill>
                  <a:srgbClr val="000000"/>
                </a:solidFill>
              </a:rPr>
              <a:t>Atividades de educação em saúde.</a:t>
            </a:r>
            <a:endParaRPr/>
          </a:p>
        </p:txBody>
      </p:sp>
    </p:spTree>
    <p:extLst>
      <p:ext uri="{BB962C8B-B14F-4D97-AF65-F5344CB8AC3E}">
        <p14:creationId xmlns:m="http://schemas.openxmlformats.org/officeDocument/2006/math" xmlns:dgm="http://schemas.openxmlformats.org/drawingml/2006/diagram" xmlns:dsp="http://schemas.microsoft.com/office/drawing/2008/diagram"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18669961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</TotalTime>
  <Words>1166</Words>
  <Application>WPS Office</Application>
  <PresentationFormat>Apresentação na tela (4:3)</PresentationFormat>
  <Paragraphs>228</Paragraphs>
  <Slides>30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6" baseType="lpstr">
      <vt:lpstr>Arial</vt:lpstr>
      <vt:lpstr>Century Schoolbook</vt:lpstr>
      <vt:lpstr>Wingdings</vt:lpstr>
      <vt:lpstr>宋体</vt:lpstr>
      <vt:lpstr>Wingdings 2</vt:lpstr>
      <vt:lpstr>Balcão Envidraçado</vt:lpstr>
      <vt:lpstr>Melhoria da Atenção à Saúde dos Idosos na UBS José Figlioulo, Manaus/AM</vt:lpstr>
      <vt:lpstr>Análise situacional</vt:lpstr>
      <vt:lpstr>Análise situacional</vt:lpstr>
      <vt:lpstr>Objetivo Geral</vt:lpstr>
      <vt:lpstr>Metodologia</vt:lpstr>
      <vt:lpstr>Metodologia/Ações</vt:lpstr>
      <vt:lpstr>Metodologia/Ações</vt:lpstr>
      <vt:lpstr>Metodologia/Ações</vt:lpstr>
      <vt:lpstr>Metodologia/Ações</vt:lpstr>
      <vt:lpstr>Metodologia/Ações</vt:lpstr>
      <vt:lpstr>Metodologia/Ações</vt:lpstr>
      <vt:lpstr>Metodologia/Ações</vt:lpstr>
      <vt:lpstr>Logística</vt:lpstr>
      <vt:lpstr>Resultados </vt:lpstr>
      <vt:lpstr>RESULTADOS</vt:lpstr>
      <vt:lpstr>RESULTADOS </vt:lpstr>
      <vt:lpstr>RESULTADOS</vt:lpstr>
      <vt:lpstr>RESULTADOS</vt:lpstr>
      <vt:lpstr>RESULTADOS </vt:lpstr>
      <vt:lpstr>RESULTADOS</vt:lpstr>
      <vt:lpstr>RESULTADOS </vt:lpstr>
      <vt:lpstr>RESULTADOS </vt:lpstr>
      <vt:lpstr>RESULTADOS </vt:lpstr>
      <vt:lpstr>RESULTADOS </vt:lpstr>
      <vt:lpstr>RESULTADOS </vt:lpstr>
      <vt:lpstr>Discussão</vt:lpstr>
      <vt:lpstr>Discussão</vt:lpstr>
      <vt:lpstr>Discussão</vt:lpstr>
      <vt:lpstr>Reflexão crítica sobre aprendizagem</vt:lpstr>
      <vt:lpstr>OBRIGADO.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da Atenção à Saúde dos Idosos na UBS José Figlioulo, Manaus/AM</dc:title>
  <dc:creator/>
  <cp:lastModifiedBy>usuario</cp:lastModifiedBy>
  <cp:revision>5</cp:revision>
  <dcterms:created xsi:type="dcterms:W3CDTF">2012-04-11T11:10:54Z</dcterms:created>
  <dcterms:modified xsi:type="dcterms:W3CDTF">2015-08-13T16:21:57Z</dcterms:modified>
</cp:coreProperties>
</file>