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3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2" r:id="rId3"/>
    <p:sldId id="273" r:id="rId4"/>
    <p:sldId id="297" r:id="rId5"/>
    <p:sldId id="259" r:id="rId6"/>
    <p:sldId id="274" r:id="rId7"/>
    <p:sldId id="260" r:id="rId8"/>
    <p:sldId id="263" r:id="rId9"/>
    <p:sldId id="291" r:id="rId10"/>
    <p:sldId id="293" r:id="rId11"/>
    <p:sldId id="294" r:id="rId12"/>
    <p:sldId id="295" r:id="rId13"/>
    <p:sldId id="296" r:id="rId14"/>
    <p:sldId id="271" r:id="rId15"/>
    <p:sldId id="299" r:id="rId16"/>
    <p:sldId id="300" r:id="rId17"/>
    <p:sldId id="298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bi" initials="F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05T07:36:49.431" idx="1">
    <p:pos x="10" y="10"/>
    <p:text>Neste slide colocaria um pouco mais da ESF onde foi desenvolvida a atividade e menos da rede de assitência. Equipe, desde quando existe, quais as ações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05T07:37:43.957" idx="2">
    <p:pos x="10" y="10"/>
    <p:text>neste colocar a metodologia, população-alvo ok , mas que protocolo utiliou</p:text>
  </p:cm>
  <p:cm authorId="0" dt="2014-03-05T07:41:41.800" idx="6">
    <p:pos x="1649" y="2156"/>
    <p:text>as metas devem ser citadas junto com os resultados , sem os indicadores(cÀlculo), a população-alvo somente citada uma vez na metodologia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05T07:43:27.534" idx="10">
    <p:pos x="10" y="10"/>
    <p:text>aqui deve ter a seguinte estrutura:
objetivo:
meta: 
resultados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7B-A3A0-4C5A-BB53-45B040196F27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3777AE-1E5B-4DB8-B80C-E477D93B89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7B-A3A0-4C5A-BB53-45B040196F27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77AE-1E5B-4DB8-B80C-E477D93B89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7B-A3A0-4C5A-BB53-45B040196F27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77AE-1E5B-4DB8-B80C-E477D93B89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7B-A3A0-4C5A-BB53-45B040196F27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77AE-1E5B-4DB8-B80C-E477D93B89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7B-A3A0-4C5A-BB53-45B040196F27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3777AE-1E5B-4DB8-B80C-E477D93B89A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7B-A3A0-4C5A-BB53-45B040196F27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77AE-1E5B-4DB8-B80C-E477D93B89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7B-A3A0-4C5A-BB53-45B040196F27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77AE-1E5B-4DB8-B80C-E477D93B89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7B-A3A0-4C5A-BB53-45B040196F27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77AE-1E5B-4DB8-B80C-E477D93B89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7B-A3A0-4C5A-BB53-45B040196F27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77AE-1E5B-4DB8-B80C-E477D93B89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7B-A3A0-4C5A-BB53-45B040196F27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77AE-1E5B-4DB8-B80C-E477D93B89A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7B-A3A0-4C5A-BB53-45B040196F27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3777AE-1E5B-4DB8-B80C-E477D93B89A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148757B-A3A0-4C5A-BB53-45B040196F27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F3777AE-1E5B-4DB8-B80C-E477D93B89A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558768" cy="2376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latin typeface="Times New Roman"/>
                <a:ea typeface="Times New Roman"/>
              </a:rPr>
              <a:t/>
            </a:r>
            <a:br>
              <a:rPr lang="pt-BR" sz="1200" dirty="0">
                <a:latin typeface="Times New Roman"/>
                <a:ea typeface="Times New Roman"/>
              </a:rPr>
            </a:br>
            <a:r>
              <a:rPr lang="pt-BR" sz="1800" dirty="0">
                <a:latin typeface="Arial"/>
                <a:ea typeface="Times New Roman"/>
                <a:cs typeface="Times New Roman"/>
              </a:rPr>
              <a:t> </a:t>
            </a:r>
            <a:br>
              <a:rPr lang="pt-BR" sz="1800" dirty="0">
                <a:latin typeface="Arial"/>
                <a:ea typeface="Times New Roman"/>
                <a:cs typeface="Times New Roman"/>
              </a:rPr>
            </a:br>
            <a:r>
              <a:rPr lang="pt-BR" sz="1800" b="1" dirty="0">
                <a:solidFill>
                  <a:srgbClr val="000000"/>
                </a:solidFill>
                <a:latin typeface="Arial"/>
              </a:rPr>
              <a:t>U</a:t>
            </a:r>
            <a:r>
              <a:rPr lang="x-none" sz="1800" b="1">
                <a:solidFill>
                  <a:srgbClr val="000000"/>
                </a:solidFill>
                <a:latin typeface="Arial"/>
              </a:rPr>
              <a:t>niversidade Aberta do SUS – UNASUS</a:t>
            </a:r>
            <a:r>
              <a:rPr lang="pt-BR" sz="1800" b="1" dirty="0"/>
              <a:t> </a:t>
            </a: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x-none" sz="1800" b="1" smtClean="0">
                <a:solidFill>
                  <a:srgbClr val="000000"/>
                </a:solidFill>
                <a:latin typeface="Arial"/>
                <a:ea typeface="Times New Roman"/>
              </a:rPr>
              <a:t>Universidade </a:t>
            </a:r>
            <a:r>
              <a:rPr lang="x-none" sz="1800" b="1">
                <a:solidFill>
                  <a:srgbClr val="000000"/>
                </a:solidFill>
                <a:latin typeface="Arial"/>
                <a:ea typeface="Times New Roman"/>
              </a:rPr>
              <a:t>Federal de Pelotas</a:t>
            </a:r>
            <a:r>
              <a:rPr lang="pt-BR" sz="1200" b="1" dirty="0">
                <a:latin typeface="Times New Roman"/>
                <a:ea typeface="Times New Roman"/>
              </a:rPr>
              <a:t/>
            </a:r>
            <a:br>
              <a:rPr lang="pt-BR" sz="1200" b="1" dirty="0">
                <a:latin typeface="Times New Roman"/>
                <a:ea typeface="Times New Roman"/>
              </a:rPr>
            </a:br>
            <a:r>
              <a:rPr lang="x-none" sz="1800" b="1">
                <a:solidFill>
                  <a:srgbClr val="000000"/>
                </a:solidFill>
                <a:latin typeface="Arial"/>
                <a:ea typeface="Times New Roman"/>
              </a:rPr>
              <a:t>Especialização em Saúde da Família</a:t>
            </a:r>
            <a:r>
              <a:rPr lang="pt-BR" sz="1200" b="1" dirty="0">
                <a:latin typeface="Times New Roman"/>
                <a:ea typeface="Times New Roman"/>
              </a:rPr>
              <a:t/>
            </a:r>
            <a:br>
              <a:rPr lang="pt-BR" sz="1200" b="1" dirty="0">
                <a:latin typeface="Times New Roman"/>
                <a:ea typeface="Times New Roman"/>
              </a:rPr>
            </a:br>
            <a:r>
              <a:rPr lang="x-none" sz="1800" b="1">
                <a:solidFill>
                  <a:srgbClr val="000000"/>
                </a:solidFill>
                <a:latin typeface="Arial"/>
                <a:ea typeface="Times New Roman"/>
              </a:rPr>
              <a:t>Modalidade à Distância</a:t>
            </a:r>
            <a:r>
              <a:rPr lang="pt-BR" sz="1200" b="1" dirty="0">
                <a:latin typeface="Times New Roman"/>
                <a:ea typeface="Times New Roman"/>
              </a:rPr>
              <a:t/>
            </a:r>
            <a:br>
              <a:rPr lang="pt-BR" sz="1200" b="1" dirty="0">
                <a:latin typeface="Times New Roman"/>
                <a:ea typeface="Times New Roman"/>
              </a:rPr>
            </a:br>
            <a:r>
              <a:rPr lang="x-none" sz="1800" b="1">
                <a:solidFill>
                  <a:srgbClr val="000000"/>
                </a:solidFill>
                <a:latin typeface="Arial"/>
                <a:ea typeface="Times New Roman"/>
              </a:rPr>
              <a:t>Turma 2</a:t>
            </a:r>
            <a:r>
              <a:rPr lang="pt-BR" sz="1200" b="1" dirty="0">
                <a:latin typeface="Times New Roman"/>
                <a:ea typeface="Times New Roman"/>
              </a:rPr>
              <a:t/>
            </a:r>
            <a:br>
              <a:rPr lang="pt-BR" sz="1200" b="1" dirty="0">
                <a:latin typeface="Times New Roman"/>
                <a:ea typeface="Times New Roman"/>
              </a:rPr>
            </a:br>
            <a:endParaRPr lang="pt-BR" sz="1800" b="1" dirty="0">
              <a:solidFill>
                <a:schemeClr val="tx1"/>
              </a:solidFill>
              <a:effectLst/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999650" cy="1152128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b="1" dirty="0"/>
              <a:t>ASSISTÊNCIA DE PRÉ-NATAL E PUERPÉRIO NA </a:t>
            </a:r>
            <a:r>
              <a:rPr lang="pt-BR" b="1" dirty="0" smtClean="0"/>
              <a:t>    USF </a:t>
            </a:r>
            <a:r>
              <a:rPr lang="pt-BR" b="1" dirty="0"/>
              <a:t>TAMANDUÁ DE PASSIRA, PE</a:t>
            </a:r>
            <a:endParaRPr lang="pt-BR" dirty="0"/>
          </a:p>
          <a:p>
            <a:pPr algn="ctr"/>
            <a:r>
              <a:rPr lang="pt-BR" b="1" dirty="0"/>
              <a:t> </a:t>
            </a:r>
            <a:endParaRPr lang="pt-BR" dirty="0"/>
          </a:p>
          <a:p>
            <a:pPr algn="ctr"/>
            <a:endParaRPr lang="pt-B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259632" y="4384680"/>
            <a:ext cx="741682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cs typeface="Times New Roman" pitchFamily="18" charset="0"/>
              </a:rPr>
              <a:t>	</a:t>
            </a:r>
            <a:r>
              <a:rPr lang="pt-BR" b="1" dirty="0" err="1" smtClean="0">
                <a:cs typeface="Times New Roman" pitchFamily="18" charset="0"/>
              </a:rPr>
              <a:t>Especializanda</a:t>
            </a:r>
            <a:r>
              <a:rPr lang="pt-BR" b="1" dirty="0" smtClean="0">
                <a:cs typeface="Times New Roman" pitchFamily="18" charset="0"/>
              </a:rPr>
              <a:t>:  Wilma </a:t>
            </a:r>
            <a:r>
              <a:rPr lang="pt-BR" b="1" dirty="0" err="1"/>
              <a:t>Wilma</a:t>
            </a:r>
            <a:r>
              <a:rPr lang="pt-BR" b="1" dirty="0"/>
              <a:t> Summer Rolim Fernandes </a:t>
            </a:r>
            <a:r>
              <a:rPr lang="pt-BR" b="1" dirty="0" smtClean="0"/>
              <a:t>Lira</a:t>
            </a:r>
          </a:p>
          <a:p>
            <a:pPr algn="ctr"/>
            <a:r>
              <a:rPr lang="pt-BR" b="1" dirty="0" smtClean="0">
                <a:cs typeface="Times New Roman" pitchFamily="18" charset="0"/>
              </a:rPr>
              <a:t>	Orientadora: Fabiana </a:t>
            </a:r>
            <a:r>
              <a:rPr lang="pt-BR" b="1" dirty="0" err="1" smtClean="0">
                <a:cs typeface="Times New Roman" pitchFamily="18" charset="0"/>
              </a:rPr>
              <a:t>Breitenbach</a:t>
            </a:r>
            <a:endParaRPr lang="pt-BR" b="1" dirty="0">
              <a:cs typeface="Times New Roman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555776" y="594928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Pelotas, março de 2014.</a:t>
            </a:r>
          </a:p>
          <a:p>
            <a:pPr algn="ctr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58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6710" y="116632"/>
            <a:ext cx="7962088" cy="57606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effectLst/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Espaço Reservado para Conteúdo 4" descr="grafico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340768"/>
            <a:ext cx="8056555" cy="3093444"/>
          </a:xfrm>
        </p:spPr>
      </p:pic>
      <p:sp>
        <p:nvSpPr>
          <p:cNvPr id="2" name="Retângulo 1"/>
          <p:cNvSpPr/>
          <p:nvPr/>
        </p:nvSpPr>
        <p:spPr>
          <a:xfrm>
            <a:off x="1187624" y="5013176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u="sng" dirty="0" smtClean="0"/>
              <a:t>Meta</a:t>
            </a:r>
            <a:r>
              <a:rPr lang="pt-BR" dirty="0" smtClean="0"/>
              <a:t>: </a:t>
            </a:r>
          </a:p>
          <a:p>
            <a:endParaRPr lang="pt-BR" dirty="0"/>
          </a:p>
          <a:p>
            <a:r>
              <a:rPr lang="pt-BR" dirty="0"/>
              <a:t>Organizar a agenda para realização da consulta bucal às </a:t>
            </a:r>
            <a:r>
              <a:rPr lang="pt-BR" dirty="0" smtClean="0"/>
              <a:t>gestantes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695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6710" y="116632"/>
            <a:ext cx="7962088" cy="57606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effectLst/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Espaço Reservado para Conteúdo 4" descr="grafico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124744"/>
            <a:ext cx="7598138" cy="3381477"/>
          </a:xfrm>
        </p:spPr>
      </p:pic>
      <p:sp>
        <p:nvSpPr>
          <p:cNvPr id="2" name="Retângulo 1"/>
          <p:cNvSpPr/>
          <p:nvPr/>
        </p:nvSpPr>
        <p:spPr>
          <a:xfrm>
            <a:off x="1043608" y="4567684"/>
            <a:ext cx="691276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u="sng" dirty="0" smtClean="0"/>
              <a:t>Metas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r>
              <a:rPr lang="pt-BR" sz="1600" dirty="0" smtClean="0"/>
              <a:t>- Organizar </a:t>
            </a:r>
            <a:r>
              <a:rPr lang="pt-BR" sz="1600" dirty="0"/>
              <a:t>a agenda para o atendimento prioritário das puérperas neste </a:t>
            </a:r>
            <a:r>
              <a:rPr lang="pt-BR" sz="1600" dirty="0" smtClean="0"/>
              <a:t>período; </a:t>
            </a:r>
          </a:p>
          <a:p>
            <a:r>
              <a:rPr lang="pt-BR" sz="1600" dirty="0" smtClean="0"/>
              <a:t>- Fazer </a:t>
            </a:r>
            <a:r>
              <a:rPr lang="pt-BR" sz="1600" dirty="0"/>
              <a:t>busca ativa das mulheres que fizeram </a:t>
            </a:r>
            <a:r>
              <a:rPr lang="pt-BR" sz="1600" dirty="0" err="1"/>
              <a:t>prénatal</a:t>
            </a:r>
            <a:r>
              <a:rPr lang="pt-BR" sz="1600" dirty="0"/>
              <a:t> no serviço cuja data provável do parto tenha ultrapassado 30 dias sem que tenha sido realizada a revisão de </a:t>
            </a:r>
            <a:r>
              <a:rPr lang="pt-BR" sz="1600" dirty="0" smtClean="0"/>
              <a:t>puerpério.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35695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6710" y="116632"/>
            <a:ext cx="7962088" cy="57606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effectLst/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Espaço Reservado para Conteúdo 4" descr="grafico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268760"/>
            <a:ext cx="7281252" cy="3591693"/>
          </a:xfrm>
        </p:spPr>
      </p:pic>
      <p:sp>
        <p:nvSpPr>
          <p:cNvPr id="2" name="Retângulo 1"/>
          <p:cNvSpPr/>
          <p:nvPr/>
        </p:nvSpPr>
        <p:spPr>
          <a:xfrm>
            <a:off x="1691680" y="5229200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u="sng" dirty="0" smtClean="0"/>
              <a:t>Meta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r>
              <a:rPr lang="pt-BR" dirty="0" smtClean="0"/>
              <a:t>Identifica </a:t>
            </a:r>
            <a:r>
              <a:rPr lang="pt-BR" dirty="0"/>
              <a:t>na Ficha Espelho as gestantes de alto risco gestacional. </a:t>
            </a:r>
          </a:p>
        </p:txBody>
      </p:sp>
    </p:spTree>
    <p:extLst>
      <p:ext uri="{BB962C8B-B14F-4D97-AF65-F5344CB8AC3E}">
        <p14:creationId xmlns:p14="http://schemas.microsoft.com/office/powerpoint/2010/main" xmlns="" val="35695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6710" y="116632"/>
            <a:ext cx="7962088" cy="57606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effectLst/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Espaço Reservado para Conteúdo 4" descr="grafico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268760"/>
            <a:ext cx="6884673" cy="3615625"/>
          </a:xfrm>
        </p:spPr>
      </p:pic>
      <p:sp>
        <p:nvSpPr>
          <p:cNvPr id="2" name="Retângulo 1"/>
          <p:cNvSpPr/>
          <p:nvPr/>
        </p:nvSpPr>
        <p:spPr>
          <a:xfrm>
            <a:off x="1403648" y="5013176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u="sng" dirty="0" smtClean="0"/>
              <a:t>Meta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r>
              <a:rPr lang="pt-BR" dirty="0" smtClean="0"/>
              <a:t>Propiciar </a:t>
            </a:r>
            <a:r>
              <a:rPr lang="pt-BR" dirty="0"/>
              <a:t>o encontro de gestantes e nutrizes e conversas sobre facilidades e dificuldades da </a:t>
            </a:r>
            <a:r>
              <a:rPr lang="pt-BR" dirty="0" smtClean="0"/>
              <a:t>amamentação.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695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6710" y="116632"/>
            <a:ext cx="7962088" cy="57606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effectLst/>
                <a:latin typeface="Times New Roman" pitchFamily="18" charset="0"/>
                <a:cs typeface="Times New Roman" pitchFamily="18" charset="0"/>
              </a:rPr>
              <a:t>DISCUSSÃO</a:t>
            </a:r>
            <a:endParaRPr lang="pt-BR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620688"/>
            <a:ext cx="7890080" cy="597666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b="0" dirty="0" smtClean="0"/>
              <a:t>	A </a:t>
            </a:r>
            <a:r>
              <a:rPr lang="pt-BR" b="0" dirty="0" smtClean="0"/>
              <a:t>intervenção para a equipe foi importante, pois com a sistematização das atividades pudemos organizar essa assistência de uma maneira correta, ordenando as ações e baseando-as na literatura (Ministério da saúde), assegurando ao profissional que população assistida, além de visar à redução de danos usando a prevenção como premissa.</a:t>
            </a:r>
          </a:p>
          <a:p>
            <a:pPr>
              <a:lnSpc>
                <a:spcPct val="150000"/>
              </a:lnSpc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265121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2718"/>
            <a:ext cx="5348808" cy="104403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dIFICULDADES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268760"/>
            <a:ext cx="8280920" cy="480561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b="0" dirty="0" smtClean="0"/>
              <a:t>	</a:t>
            </a:r>
            <a:r>
              <a:rPr lang="pt-BR" b="0" dirty="0" smtClean="0"/>
              <a:t>O início do pré-natal no primeiro trimestre e a avaliação de saúde bucal foram as metas mais difíceis devido a falta de conscientização da importância das duas atividades.</a:t>
            </a:r>
          </a:p>
          <a:p>
            <a:pPr>
              <a:lnSpc>
                <a:spcPct val="150000"/>
              </a:lnSpc>
            </a:pPr>
            <a:endParaRPr lang="pt-BR" b="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52718"/>
            <a:ext cx="5492824" cy="68399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Perspectiva após a intervenção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80728"/>
            <a:ext cx="7681664" cy="514543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	</a:t>
            </a:r>
            <a:r>
              <a:rPr lang="pt-BR" b="0" dirty="0" smtClean="0"/>
              <a:t>Serão intensificadas as ações de grupo e palestra nessa população alvo a fim de evitar as dificuldades encontradas durante a intervenção.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6710" y="116632"/>
            <a:ext cx="7962088" cy="57606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effectLst/>
                <a:latin typeface="Times New Roman" pitchFamily="18" charset="0"/>
                <a:cs typeface="Times New Roman" pitchFamily="18" charset="0"/>
              </a:rPr>
              <a:t>REFERÊNCIAS</a:t>
            </a:r>
            <a:endParaRPr lang="pt-BR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620688"/>
            <a:ext cx="7890080" cy="597666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BRASIL. Ministério da Saúde. Pré-natal e </a:t>
            </a:r>
            <a:r>
              <a:rPr lang="pt-BR" dirty="0" err="1" smtClean="0"/>
              <a:t>Puerpério</a:t>
            </a:r>
            <a:r>
              <a:rPr lang="pt-BR" dirty="0" smtClean="0"/>
              <a:t>: atenção qualificada e humanizada – manual técnico. Secretaria de Atenção à Saúde, Departamento de Ações Programáticas Estratégicas. Brasília, 2012.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BRASIL. Ministério da Saúde. Caderno de atenção básica: Saúde Bucal. Secretaria de Atenção à Saúde. Departamento de Atenção Básica. Brasília, 2006.&lt;http://www.saude.gov.br&gt;. Acesso em: 23 de março de 2013.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71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+mn-lt"/>
              </a:rPr>
              <a:t>Introdução</a:t>
            </a:r>
            <a:endParaRPr lang="pt-BR" sz="24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	</a:t>
            </a:r>
            <a:r>
              <a:rPr lang="pt-BR" b="0" dirty="0" smtClean="0"/>
              <a:t>Apesar </a:t>
            </a:r>
            <a:r>
              <a:rPr lang="pt-BR" b="0" dirty="0"/>
              <a:t>da redução importante da mortalidade infantil no Brasil nas últimas décadas, os indicadores de óbitos neonatais apresentaram uma velocidade de queda aquém do </a:t>
            </a:r>
            <a:r>
              <a:rPr lang="pt-BR" b="0" dirty="0" smtClean="0"/>
              <a:t>desejado.</a:t>
            </a:r>
          </a:p>
          <a:p>
            <a:pPr algn="just">
              <a:lnSpc>
                <a:spcPct val="150000"/>
              </a:lnSpc>
            </a:pPr>
            <a:r>
              <a:rPr lang="pt-BR" b="0" dirty="0" smtClean="0"/>
              <a:t>	Por </a:t>
            </a:r>
            <a:r>
              <a:rPr lang="pt-BR" b="0" dirty="0"/>
              <a:t>esta razão a intervenção no pré-natal e puerpério foram definidas como </a:t>
            </a:r>
            <a:r>
              <a:rPr lang="pt-BR" b="0" dirty="0" smtClean="0"/>
              <a:t>foco da intervenção </a:t>
            </a:r>
            <a:r>
              <a:rPr lang="pt-BR" b="0" dirty="0"/>
              <a:t>com o intuito de avaliar </a:t>
            </a:r>
            <a:r>
              <a:rPr lang="pt-BR" b="0" dirty="0" smtClean="0"/>
              <a:t>e organizar a </a:t>
            </a:r>
            <a:r>
              <a:rPr lang="pt-BR" b="0" dirty="0"/>
              <a:t>assistência realizada pelos profissionais às </a:t>
            </a:r>
            <a:r>
              <a:rPr lang="pt-BR" b="0" dirty="0" smtClean="0"/>
              <a:t>gestantes</a:t>
            </a:r>
            <a:r>
              <a:rPr lang="pt-BR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8954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21744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	</a:t>
            </a:r>
            <a:r>
              <a:rPr lang="pt-BR" b="0" dirty="0" smtClean="0"/>
              <a:t>O município de Passira se localiza no agreste do Pernambuco, tem cerca de 30.000 habitantes, pertence a Geres II do estado. Possuí 09 equipes de saúde da família, 01 NASF, 01 centro de fisioterapia, 01 unidade mista, 01 ambulatório onde há atendimento de especialidades como ginecologia,pediatria e psiquiatria, referenciadas pelas unidades de saúde, sendo as demais especialidades referenciadas para Recife.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36319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404664"/>
            <a:ext cx="7465640" cy="572149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	</a:t>
            </a:r>
            <a:r>
              <a:rPr lang="pt-BR" b="0" dirty="0" smtClean="0"/>
              <a:t>A equipe de saúde da família de Tamanduá se localiza na zona rural à 15 km da sede,  possuí 1.009 famílias e 3.250 pessoas cadastradas; a equipe consiste em 01 médico, 01 enfermeiro, 02 técnicos de enfermagem, 09 agentes de saúde, e uma equipe de saúde bucal com 01 dentista e 01 Auxiliar de saúde bucal. A equipe tem um posto âncora no distrito de Várzea da Passira, onde todos os profissionais fazem atendimentos semanais  nessa localidade. A equipe desenvolve atendimentos de pré-natal, puericultura, </a:t>
            </a:r>
            <a:r>
              <a:rPr lang="pt-BR" b="0" dirty="0" err="1" smtClean="0"/>
              <a:t>hiperdia</a:t>
            </a:r>
            <a:r>
              <a:rPr lang="pt-BR" b="0" dirty="0" smtClean="0"/>
              <a:t>, planejamento familiar, prevenção de câncer de colo uterino e de mama, consulta médica, odontológica e de enfermagem, visitas domiciliares, atividades educativas e grupos, além de procedimentos como curativos, vacinação, retirada de ponto, nebulização e contar com  o apoio dos profissionais do NASF mensalmente.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xmlns="" val="3061726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6710" y="116632"/>
            <a:ext cx="7962088" cy="57606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effectLst/>
                <a:latin typeface="Times New Roman" pitchFamily="18" charset="0"/>
                <a:cs typeface="Times New Roman" pitchFamily="18" charset="0"/>
              </a:rPr>
              <a:t>OBJETIVOS</a:t>
            </a:r>
            <a:endParaRPr lang="pt-BR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908720"/>
            <a:ext cx="8322128" cy="5760640"/>
          </a:xfrm>
        </p:spPr>
        <p:txBody>
          <a:bodyPr>
            <a:noAutofit/>
          </a:bodyPr>
          <a:lstStyle/>
          <a:p>
            <a:endParaRPr lang="pt-BR" sz="2400" b="0" dirty="0" smtClean="0"/>
          </a:p>
          <a:p>
            <a:r>
              <a:rPr lang="x-none" b="0" smtClean="0"/>
              <a:t>Objetivo Geral</a:t>
            </a:r>
            <a:endParaRPr lang="pt-BR" b="0" dirty="0" smtClean="0"/>
          </a:p>
          <a:p>
            <a:r>
              <a:rPr lang="pt-BR" b="0" dirty="0" smtClean="0"/>
              <a:t> </a:t>
            </a:r>
          </a:p>
          <a:p>
            <a:r>
              <a:rPr lang="pt-BR" b="0" dirty="0" smtClean="0"/>
              <a:t>Qualificar a atenção ao Pré-Natal e </a:t>
            </a:r>
            <a:r>
              <a:rPr lang="pt-BR" b="0" dirty="0" err="1" smtClean="0"/>
              <a:t>Puerpério</a:t>
            </a:r>
            <a:r>
              <a:rPr lang="pt-BR" b="0" dirty="0" smtClean="0"/>
              <a:t> na Unidade de Saúde Tamanduá, </a:t>
            </a:r>
            <a:r>
              <a:rPr lang="pt-BR" b="0" dirty="0" err="1" smtClean="0"/>
              <a:t>Passira</a:t>
            </a:r>
            <a:r>
              <a:rPr lang="pt-BR" b="0" dirty="0" smtClean="0"/>
              <a:t>, PE</a:t>
            </a: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849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548680"/>
            <a:ext cx="7825680" cy="5577483"/>
          </a:xfrm>
        </p:spPr>
        <p:txBody>
          <a:bodyPr/>
          <a:lstStyle/>
          <a:p>
            <a:r>
              <a:rPr lang="x-none" b="0" smtClean="0"/>
              <a:t>Objetivos Específicos</a:t>
            </a:r>
            <a:endParaRPr lang="pt-BR" b="0" dirty="0" smtClean="0"/>
          </a:p>
          <a:p>
            <a:r>
              <a:rPr lang="pt-BR" b="0" dirty="0" smtClean="0"/>
              <a:t> </a:t>
            </a:r>
          </a:p>
          <a:p>
            <a:r>
              <a:rPr lang="pt-BR" b="0" dirty="0" smtClean="0"/>
              <a:t>1. Ampliar a cobertura do pré-natal;</a:t>
            </a:r>
          </a:p>
          <a:p>
            <a:r>
              <a:rPr lang="pt-BR" b="0" dirty="0" smtClean="0"/>
              <a:t>2. Melhorar a adesão ao pré-natal;</a:t>
            </a:r>
          </a:p>
          <a:p>
            <a:r>
              <a:rPr lang="pt-BR" b="0" dirty="0" smtClean="0"/>
              <a:t>3. Melhorar a qualidade da atenção ao pré-natal e </a:t>
            </a:r>
            <a:r>
              <a:rPr lang="pt-BR" b="0" dirty="0" err="1" smtClean="0"/>
              <a:t>puerpério</a:t>
            </a:r>
            <a:r>
              <a:rPr lang="pt-BR" b="0" dirty="0" smtClean="0"/>
              <a:t> realizado na Unidade;</a:t>
            </a:r>
          </a:p>
          <a:p>
            <a:r>
              <a:rPr lang="pt-BR" b="0" dirty="0" smtClean="0"/>
              <a:t>4. Melhorar registros das informações;</a:t>
            </a:r>
          </a:p>
          <a:p>
            <a:r>
              <a:rPr lang="pt-BR" b="0" dirty="0" smtClean="0"/>
              <a:t>5. Mapear as gestantes de risco;</a:t>
            </a:r>
          </a:p>
          <a:p>
            <a:r>
              <a:rPr lang="pt-BR" b="0" dirty="0" smtClean="0"/>
              <a:t>6. Realizar promoção da saúde;</a:t>
            </a:r>
          </a:p>
          <a:p>
            <a:r>
              <a:rPr lang="pt-BR" b="0" dirty="0" smtClean="0"/>
              <a:t> 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6710" y="116632"/>
            <a:ext cx="7962088" cy="57606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effectLst/>
                <a:latin typeface="Times New Roman" pitchFamily="18" charset="0"/>
                <a:cs typeface="Times New Roman" pitchFamily="18" charset="0"/>
              </a:rPr>
              <a:t>Metodologia</a:t>
            </a:r>
            <a:endParaRPr lang="pt-BR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764704"/>
            <a:ext cx="7962088" cy="4464496"/>
          </a:xfrm>
        </p:spPr>
        <p:txBody>
          <a:bodyPr>
            <a:noAutofit/>
          </a:bodyPr>
          <a:lstStyle/>
          <a:p>
            <a:pPr lvl="0"/>
            <a:r>
              <a:rPr lang="pt-BR" b="0" dirty="0" smtClean="0"/>
              <a:t>Para </a:t>
            </a:r>
            <a:r>
              <a:rPr lang="pt-BR" b="0" dirty="0"/>
              <a:t>nortear </a:t>
            </a:r>
            <a:r>
              <a:rPr lang="pt-BR" b="0" dirty="0" smtClean="0"/>
              <a:t>as ações </a:t>
            </a:r>
            <a:r>
              <a:rPr lang="pt-BR" b="0" dirty="0"/>
              <a:t>foi usada como referência as informações do Manual de pré-natal de baixo risco e puerpério(2012)</a:t>
            </a:r>
            <a:endParaRPr lang="pt-BR" b="0" u="sng" dirty="0" smtClean="0"/>
          </a:p>
          <a:p>
            <a:pPr lvl="0"/>
            <a:endParaRPr lang="pt-BR" b="0" u="sng" dirty="0"/>
          </a:p>
          <a:p>
            <a:pPr lvl="0"/>
            <a:r>
              <a:rPr lang="pt-BR" b="0" u="sng" dirty="0" smtClean="0"/>
              <a:t>População alvo</a:t>
            </a:r>
            <a:r>
              <a:rPr lang="pt-BR" b="0" dirty="0" smtClean="0"/>
              <a:t>: Gestantes da área de abrangência da Equipe de saúde da família</a:t>
            </a:r>
          </a:p>
          <a:p>
            <a:pPr lvl="0"/>
            <a:endParaRPr lang="pt-BR" b="0" dirty="0"/>
          </a:p>
          <a:p>
            <a:pPr lvl="0"/>
            <a:r>
              <a:rPr lang="pt-BR" b="0" u="sng" dirty="0" smtClean="0"/>
              <a:t>Logística</a:t>
            </a:r>
            <a:r>
              <a:rPr lang="pt-BR" b="0" dirty="0" smtClean="0"/>
              <a:t>: Foi usada ficha-espelho a fim de unificar todas as informações necessárias para as ações.</a:t>
            </a:r>
          </a:p>
          <a:p>
            <a:pPr lvl="0"/>
            <a:endParaRPr lang="pt-BR" dirty="0" smtClean="0"/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099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6710" y="116632"/>
            <a:ext cx="7962088" cy="57606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effectLst/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Espaço Reservado para Conteúdo 4" descr="grafico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54793" y="1052736"/>
            <a:ext cx="6873591" cy="3960440"/>
          </a:xfrm>
        </p:spPr>
      </p:pic>
      <p:sp>
        <p:nvSpPr>
          <p:cNvPr id="2" name="Retângulo 1"/>
          <p:cNvSpPr/>
          <p:nvPr/>
        </p:nvSpPr>
        <p:spPr>
          <a:xfrm>
            <a:off x="1237824" y="5157192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u="sng" dirty="0" smtClean="0"/>
              <a:t>Meta</a:t>
            </a:r>
            <a:r>
              <a:rPr lang="pt-BR" dirty="0" smtClean="0"/>
              <a:t>:</a:t>
            </a:r>
            <a:endParaRPr lang="pt-BR" dirty="0"/>
          </a:p>
          <a:p>
            <a:r>
              <a:rPr lang="pt-BR" dirty="0"/>
              <a:t> </a:t>
            </a:r>
          </a:p>
          <a:p>
            <a:r>
              <a:rPr lang="pt-BR" dirty="0" smtClean="0"/>
              <a:t>Ampliar </a:t>
            </a:r>
            <a:r>
              <a:rPr lang="pt-BR" dirty="0"/>
              <a:t>a cobertura das gestantes da área com pré-natal na </a:t>
            </a:r>
            <a:r>
              <a:rPr lang="pt-BR" dirty="0" smtClean="0"/>
              <a:t>Unidade Básica </a:t>
            </a:r>
            <a:r>
              <a:rPr lang="pt-BR" dirty="0"/>
              <a:t>de Saúde (UBS) para 100</a:t>
            </a:r>
            <a:r>
              <a:rPr lang="pt-BR" dirty="0" smtClean="0"/>
              <a:t>%.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695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6710" y="116632"/>
            <a:ext cx="7962088" cy="57606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effectLst/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Espaço Reservado para Conteúdo 4" descr="grafico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2992" y="980728"/>
            <a:ext cx="7691648" cy="3840057"/>
          </a:xfrm>
        </p:spPr>
      </p:pic>
      <p:sp>
        <p:nvSpPr>
          <p:cNvPr id="2" name="Retângulo 1"/>
          <p:cNvSpPr/>
          <p:nvPr/>
        </p:nvSpPr>
        <p:spPr>
          <a:xfrm>
            <a:off x="1123792" y="5085184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u="sng" dirty="0" smtClean="0"/>
              <a:t>Meta</a:t>
            </a:r>
            <a:r>
              <a:rPr lang="pt-BR" dirty="0" smtClean="0"/>
              <a:t>: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Garantir </a:t>
            </a:r>
            <a:r>
              <a:rPr lang="pt-BR" dirty="0"/>
              <a:t>a captação de 100% das gestantes no primeiro trimestre de gestação.</a:t>
            </a:r>
          </a:p>
        </p:txBody>
      </p:sp>
    </p:spTree>
    <p:extLst>
      <p:ext uri="{BB962C8B-B14F-4D97-AF65-F5344CB8AC3E}">
        <p14:creationId xmlns:p14="http://schemas.microsoft.com/office/powerpoint/2010/main" xmlns="" val="35695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cial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455</TotalTime>
  <Words>293</Words>
  <Application>Microsoft Office PowerPoint</Application>
  <PresentationFormat>Apresentação na tela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Essencial</vt:lpstr>
      <vt:lpstr>   Universidade Aberta do SUS – UNASUS  Universidade Federal de Pelotas Especialização em Saúde da Família Modalidade à Distância Turma 2 </vt:lpstr>
      <vt:lpstr>Introdução</vt:lpstr>
      <vt:lpstr>Slide 3</vt:lpstr>
      <vt:lpstr>Slide 4</vt:lpstr>
      <vt:lpstr>OBJETIVOS</vt:lpstr>
      <vt:lpstr>Slide 6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dIFICULDADES</vt:lpstr>
      <vt:lpstr>Perspectiva após a intervenção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- UFPEL UNIVESIDADE ABERDA DO SUS – UNASUS ESPECIALIZAÇÃO EM SAÚDE PÚBLICA COM ÊNFASE EM ESTRATÉGIA DE SAÚDE DA FAMÍLIA</dc:title>
  <dc:creator>Meus Documentos</dc:creator>
  <cp:lastModifiedBy>SUMMER</cp:lastModifiedBy>
  <cp:revision>54</cp:revision>
  <dcterms:created xsi:type="dcterms:W3CDTF">2012-10-03T18:39:49Z</dcterms:created>
  <dcterms:modified xsi:type="dcterms:W3CDTF">2014-03-06T00:32:16Z</dcterms:modified>
</cp:coreProperties>
</file>