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84" r:id="rId11"/>
    <p:sldId id="285" r:id="rId12"/>
    <p:sldId id="264" r:id="rId13"/>
    <p:sldId id="267" r:id="rId14"/>
    <p:sldId id="287" r:id="rId15"/>
    <p:sldId id="268" r:id="rId16"/>
    <p:sldId id="269" r:id="rId17"/>
    <p:sldId id="288" r:id="rId18"/>
    <p:sldId id="270" r:id="rId19"/>
    <p:sldId id="289" r:id="rId20"/>
    <p:sldId id="272" r:id="rId21"/>
    <p:sldId id="274" r:id="rId22"/>
    <p:sldId id="275" r:id="rId23"/>
    <p:sldId id="276" r:id="rId24"/>
    <p:sldId id="278" r:id="rId25"/>
    <p:sldId id="279" r:id="rId26"/>
    <p:sldId id="280" r:id="rId27"/>
    <p:sldId id="283" r:id="rId28"/>
    <p:sldId id="282" r:id="rId29"/>
    <p:sldId id="281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esktop\ead%20saude%20da%20fam&#237;lia%20ufpel\Turma%208\Wilmer\PCD%20Final%20Wilmer%20orient%20Mateus%2025072015%20versao%20para%20o%20TCC%20com%203%20mes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us\Desktop\ead%20saude%20da%20fam&#237;lia%20ufpel\Turma%208\Wilmer\PCD%20Final%20Wilmer%20orient%20Mateus%2025072015%20versao%20para%20o%20TCC%20com%203%20mes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5682841964276"/>
          <c:y val="0.25185595550177053"/>
          <c:w val="0.8584915546823807"/>
          <c:h val="0.62254752951820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6.2084257206208429E-2</c:v>
                </c:pt>
                <c:pt idx="1">
                  <c:v>0.13082039911308205</c:v>
                </c:pt>
                <c:pt idx="2">
                  <c:v>0.25055432372505543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07040"/>
        <c:axId val="51009760"/>
      </c:barChart>
      <c:catAx>
        <c:axId val="5100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009760"/>
        <c:crosses val="autoZero"/>
        <c:auto val="1"/>
        <c:lblAlgn val="ctr"/>
        <c:lblOffset val="100"/>
        <c:noMultiLvlLbl val="0"/>
      </c:catAx>
      <c:valAx>
        <c:axId val="51009760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00704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54381354929345"/>
          <c:y val="6.1738913067630165E-2"/>
          <c:w val="0.81065306902693535"/>
          <c:h val="0.86138074030421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7.6923076923076927E-2</c:v>
                </c:pt>
                <c:pt idx="1">
                  <c:v>0.1396011396011396</c:v>
                </c:pt>
                <c:pt idx="2">
                  <c:v>0.22507122507122507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06496"/>
        <c:axId val="51005952"/>
      </c:barChart>
      <c:catAx>
        <c:axId val="5100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005952"/>
        <c:crosses val="autoZero"/>
        <c:auto val="1"/>
        <c:lblAlgn val="ctr"/>
        <c:lblOffset val="100"/>
        <c:noMultiLvlLbl val="0"/>
      </c:catAx>
      <c:valAx>
        <c:axId val="5100595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006496"/>
        <c:crosses val="autoZero"/>
        <c:crossBetween val="between"/>
        <c:majorUnit val="0.1"/>
        <c:minorUnit val="4.0000000000000008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2B5-2268-457F-97DD-A6F09DF147DA}" type="datetimeFigureOut">
              <a:rPr lang="pt-BR" smtClean="0"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1E0-EFCF-471D-A981-1834633701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36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2B5-2268-457F-97DD-A6F09DF147DA}" type="datetimeFigureOut">
              <a:rPr lang="pt-BR" smtClean="0"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1E0-EFCF-471D-A981-1834633701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98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2B5-2268-457F-97DD-A6F09DF147DA}" type="datetimeFigureOut">
              <a:rPr lang="pt-BR" smtClean="0"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1E0-EFCF-471D-A981-1834633701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09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2B5-2268-457F-97DD-A6F09DF147DA}" type="datetimeFigureOut">
              <a:rPr lang="pt-BR" smtClean="0"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1E0-EFCF-471D-A981-1834633701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7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2B5-2268-457F-97DD-A6F09DF147DA}" type="datetimeFigureOut">
              <a:rPr lang="pt-BR" smtClean="0"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1E0-EFCF-471D-A981-1834633701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11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2B5-2268-457F-97DD-A6F09DF147DA}" type="datetimeFigureOut">
              <a:rPr lang="pt-BR" smtClean="0"/>
              <a:t>08/09/2015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1E0-EFCF-471D-A981-1834633701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85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2B5-2268-457F-97DD-A6F09DF147DA}" type="datetimeFigureOut">
              <a:rPr lang="pt-BR" smtClean="0"/>
              <a:t>08/09/2015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1E0-EFCF-471D-A981-1834633701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95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2B5-2268-457F-97DD-A6F09DF147DA}" type="datetimeFigureOut">
              <a:rPr lang="pt-BR" smtClean="0"/>
              <a:t>08/09/2015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1E0-EFCF-471D-A981-1834633701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38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2B5-2268-457F-97DD-A6F09DF147DA}" type="datetimeFigureOut">
              <a:rPr lang="pt-BR" smtClean="0"/>
              <a:t>08/09/2015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1E0-EFCF-471D-A981-1834633701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59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2B5-2268-457F-97DD-A6F09DF147DA}" type="datetimeFigureOut">
              <a:rPr lang="pt-BR" smtClean="0"/>
              <a:t>08/09/2015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1E0-EFCF-471D-A981-1834633701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25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2B5-2268-457F-97DD-A6F09DF147DA}" type="datetimeFigureOut">
              <a:rPr lang="pt-BR" smtClean="0"/>
              <a:t>08/09/2015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21E0-EFCF-471D-A981-1834633701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82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87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E22B5-2268-457F-97DD-A6F09DF147DA}" type="datetimeFigureOut">
              <a:rPr lang="pt-BR" smtClean="0"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321E0-EFCF-471D-A981-1834633701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36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3993" y="2130425"/>
            <a:ext cx="8544255" cy="1470025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Qualificação do Programa de Prevenção do câncer de colo de útero e do câncer de mama na USF Navegantes, Encantado/RS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1752600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dirty="0"/>
              <a:t> </a:t>
            </a:r>
            <a:r>
              <a:rPr lang="pt-BR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Wilmer Olivera Lastre</a:t>
            </a:r>
            <a:endParaRPr lang="pt-BR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 Mateus Casanova Dos Santos</a:t>
            </a:r>
            <a:endParaRPr lang="pt-BR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Pelotas, </a:t>
            </a:r>
            <a:r>
              <a:rPr lang="pt-BR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pt-BR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3616"/>
            <a:ext cx="1621953" cy="108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data:image/jpeg;base64,/9j/4AAQSkZJRgABAQAAAQABAAD/2wCEAAkGBxQTEhQUExQWFBQXFxQWFBgXGRgXGxwfGhwaHRUXHBwcHCggHhwlHhgYITEiJSkrLy4uGB8zODMsNygtLisBCgoKDg0OGhAQGy4kICYsLDQsLSwsLCwsLCwsLCwsLCwsLywsLCwsLCwsLCwsLCwsLCwsLCwsLCwsLCwsLCwsLP/AABEIAOEA4AMBEQACEQEDEQH/xAAcAAABBQEBAQAAAAAAAAAAAAAAAwQFBgcCAQj/xABIEAACAQIDAwkFBQYFAwIHAAABAgMAEQQSIQUxQQYTIjJRYXGBkQdCobHRFCNicsEzUoKS4fBDU7LC0hUk8RbiRFRjc4OTov/EABsBAAIDAQEBAAAAAAAAAAAAAAAEAQIDBQYH/8QAOxEAAQMCAwQIBQMDAwUAAAAAAQACAwQREiExE0FRYQUiMnGBkaHRFLHB4fAGI0IVUpJicvEWJDND0v/aAAwDAQACEQMRAD8A3GhCKEIoQihCKEIoQihCKEIoQo3G7chjYoWzSDekYLv4WXd51uymkeL2sOJyCWkqomHDe54DM+iW2djGkBLRPEL9EPa5HbYE28DVZYww2Dge5Xikc8XLSO9Q2zziMQZb4jmgkrx5URb2W1jma+8GmZNlEG2Ze4BzKUi20xdd9rEiwA+t1MbOwXN5vvJJCbXLte1uwWAFLSSY7ZAdybiiwX6xPeoLB7NSfE4vnc5yyIFtI6gAoCdFYCm3zOjijw2zB3A7+aSjgbLNJjvkRvI3cil3hOEnhCO5hmbmijsXytYlWUtqNxFqqHbeN2IDE0XuMslYt+GlbhJwuNrE3sd1rpTlC7NNhYVkaPO0jOUNjlRfqRVaYARveRe1teZV6ol0kcYJFySbcAEt/wBOxK9TFFh2Sxq3xWxqu1hd2meRI91bYzt7MnmAflZOdsbT5hUOUyM7qiqtgST2X03Cs4YdqTnYAXutZ59kBlck2ASeG27EzBGzROdAsqlCT2AnRvImrOpngXGY4jNVZVxk2d1TwOX28lKUumUUIRQhFCEUIRQhFCEUIRQhFCEUIRQhFCEUIRQhFCFHxbXjaXmkJdhfMVF1W3Bm3A91bGB7WY3Zd+pWAqWOfgbmd9tB3lSFYrdViec4bGSZY2k+0IGVUtfOmjakgAWsafa3bQC5thO/gVzXO2FQ6wvjGg4hTGzpp2JMsaRLboqGzt/EQLelLStiAswknusE3C6V2b2gDvuVBxbNV8Zikd5FU83KFR2QG4sxNjrqKbMxbAxwA3jMXSQha6oka4nccjb5KWwUOFgeyFFkey9a7NvIGpJPGlpHTSNu69hyyCbjbBE6zbXPPMqLwm1IYMVixLIqZmjIzG1+hrTD4ZJIY8Avr80qyeOKeTG4DT5JSbFLjJ4BFdooX515LELcAhFUnebm+nZVWsNPG4v1IsBv5qzniplZgza03J3cguMfDDNj8k2W0cIygm2rtw1BuAPjVo3Pjp8TN5+SiVsctVhfub81KYPYyRsGjklA35TIzKfJr0u+oc4WcB5ZpmOmaw4mk+dwozacskmNXmkWQYdMzKzZelJoLGxGYKOPbW8TWNgOM2xHvyH3S0znvqBgF8A42zP1skdq7RbFQyQJhpOdvkOYLljbQ5i17abxbfV4YhA8SF4tr3juVJ5jURujaw4tM9x71aIFyooJuQoBPbYamue43JIXTaLNAKYYLbkcsxjQMRYkPboNlIDBTxsSBetpKZzGYneW9YR1TJJMDfPcVKUumUUIRQhFCEUIRQhFCEUIRQhFCEUIRQhFCFXuVysFjcs3MBwMQqnLdTpmJGtgd47Kdo7XIHat1TzSFcCA1xPVv1hpl+arpNqIo5nBRiUjTo9GJPzPuv3C5qDC49ec279T3BSJ2D9unbfu0HeVOx3sM1r2F7br8bd1KG18k6L2zUVt/Bu3MyRi7xSqwGgup6LjXuPwpinka3E12hHruStVG52F7Bm0+mhUqWAFzoO+lk2qlt7aezOczzzIzgBLKzNoCTYhPE76dh+Ja3CwZfnFIzMpnPxv1/OCiBy+2ZCbwwMT+8sar8WINamnqH9t3qqNkp2G7G+iSl9rEHDDOfEoPrUCgf8A3K/xbOC6i9rcPHDSDwZT9Kg9Hu/uUisbwSje0LZ037aB+Grxo/xBJqW01QzsO9VR01PJ22+YUrsXamzC4eGZUbUZS7oDf8LEA76pL8SW4Xi/gPmrRMpw7Ew28T8lYtm4FYzK6tmMr5ydOwAAW4C1LSSl4aCLWFkxFCGFzgb3N0wZDFjS9iIpYum3uho9xJ3Dok7+ytgQ+nw7wcu4/dYEGOpxbnDPhcfZR+0MZLiheONzhA1nKELJKBvyA+58TwreONkHaIx7r6Dv5peWSSo7AOz321d3cvml9j4qOTGERCyR4dVAylcpLm6lSLg6CqTMcyDr6l3ffJaU8jH1HU0DRytnopLau0yjxxRKHlkO43sqjru1twtoO+sIYQ5rnuNmj57gmJ5yxzWMF3H5bypSl0yihCKEIoQihCKEIoQihCKEIoQo3bu1Rh0DZSzMwRBuFzuzNuUd9b08O1da9ra/ZL1M+xbe1ych38zuTNdgvIM02Il506jm2KIvYFUb7dp31r8S1uTGi3MXJWIpHP60jzfkbAeHuvNnTuWkwmKs7ZSVe1hIh0On7w3GiVrQBNFlnpwKInOJME2ZtrxHuE02XjZMMGwoheV42+6yiylDqrM24W3HibVrLG2YiYuAB1435BYwyvhBgDSSNOFtxJ3KQhd4iZcTOLkWWJBZR4e8zab6wcGvGCJvidfYLcOdGccz/Aae571HbV5RSMrCABGscrMM2vA23VtHSAdsrCSucewPNZBtnauJmYriJXdgSCrGwBH4RZfhXQZGxnZFkuZHSC5N1EsK0VVyaEBeChSg0IXooUFdKKFClNkbUxELAYeR0YkAKp0JP4TofMVm+Nj+0Lq4kMYuDZa/sjlDIEVcQA7WGdlAGvHTd8q58lINWGy3jrnfzCsmCxccg+7IsOG63lwpOSNzT1l0IpWPHVKh5X+zzYvEyi0ZWER2tdrA3XxzG1MgbWOOJmtzfl+BKH9mSWZ+lhbnl7pxyfwLDNPN+2lsW/Avuxjw499UqZAbRs7I9TvK0pYnC8r+070G4KZpVOIoQihCKEIoQihCKEIoQihCaYvaUUTKskiozdUMbXrRkL3glovZZPmjYQHEAld4rDpNGUcBkYWPEGoY90bg4ZEKXsbI0tdmCofZWMbDyfZp2uLEwSn3lHusf31+IpqaMSt2sY7xwPsUpDIYXbGQ/wC08RwPMIwswxGJE6aQRJIqyHQOWtmy/hXLv40PbsYtm7tEjLh9yiN23mEjey0EX4nlyCrnKz2iKmaPCWd9xlI6I/KPe8d3jVoKMnN/kpmqwMmeaqmxuVDM2XEuWJOkjb/Bu7vp/ZgDqrlvJviOatIqqhVrldsnMvPIOko6YHEdviPl4Vdh3IBwnkqU9arVc0IXIoUoNCF1QoXSUIVy5IbJsOfcakfdjsH73ifl41k87lkTiPJWiqIVY21ynZGy4diGG+Rfkv1q2AEdZSwm9xkrHyc5epMvMY9V6WnOW6J/OOHiNPCkpKVzDjiK6TKhsgwShXLZ2CkidRHIJMObkBySyadHI3vLu0O7tpeSRkjbuFnctD381rFE+J1mm7Oeo7uIUsTSybVdnx8uKYphGyRqenORcEj3EHHvNPNiZAMUwudzfqVz3SyVBwwmwGrvoPdSGxtoNIGSQZZoyBIOB7HX8Lb/AIVhPEGWc3Np09u8JinmL7tfk4a+45FSdYJhFCEUIRQhFCEUIUHynwnRWcKHMVy6kXzRn9otvDUd4pulfmYybX05HckqyPISAXw68xvCisPgFklBwMjQxqLyMpJjJI6KKh6JI49m6mHSFjP+4GI7hv7yfklWRB8n/bHCN5GncBp3qSkwbNG4x5heJLOrjMu7eWvoPLfel9q1rgYLgnX7JnYve0tqbEDQjLzWdcsuWLYj7mG8eHGlhoX8exfw+vYHIKcM6zsysJp8XVbkFUKbSymZeScwwYxnR5s2OXXNlJsH3Wtx8Kx+IbtNnvWpgds9oveT/KAx2jlN49ynivj+H5Vo5t0qRbMK5KwIBFiDqOIIrNGRVB5T7I5l7qPu36vceK/T+latN1LTuKgqutF4KFKDQhe0KFN8m9k8+/SH3a6t39i/3wqrjZUcdwWgEgDsA8gKxVcgFT+UHKHPeOI2Tczfvdw7vnWjWoAvqoGCFm6qlvygn5VYkDVaAEpd8K43o4HerD5ioxA71ax4K08iuWb4UiOS74fs3snevd3enerUUwkzGqYgqCzI6K/8pJOdjicPmwZIM3N9YqdxuPc7QNaWpLNLhbr7r6f88FrW3cGknqfytr/xxU/AY1jGTKIwuhFgoHb2WpR2Iuz1TrcDWdXT0UNsmbn8VJOn7JUEKtuzkNdmHao3A+NNTN2UIjdre/ck4HbaZ0reyBbvU8HBJFxcb+6k7FPXC6qFKKEIoQgmhCgBiMRiWYwSLDCpKq5QOZCN5AJAC3077U5hihAEgxO4Xtb7pDHNOSYnYWjfa9/svItozQuseLCsjnKkyCykncrr7pPbuoMUcjS6HUag/MIE0kTgyfMHRw0vwI3JxsTCtAZoyAIVbPE2gsGuWU/lPHvqlQ9sga8drf4b/FaU0boi5h7Oo8d3gs25d8qjiX5qM2gU/wA5HvHu7B5+DtNT4Bc6paonxmw0VSIppLJxsjZrYieOFd8jAX7BvY+QBPlUPeGNLuCljMTg3itmmxkBm/6bYWOHJtwA6oTxy6+VccNdh23NdYubi2XJYftLBNBLJE/WRip77bj5ix867LHBzQ4b1x3tLXFpUhsHbphOR7tF8V7x3d1SW3WZbvCt+KgTERFbhlYXBGvgw8KzBsVXXRZrjsI0UjRvvU+vYR3GtwbrVpuE2oVl6RrY6GoBBFwpILTY6pfCYZpHVEF2Y2H6nwFSTZUcbC60rA4VMPEFuAqi7MdLnixrAm5WWmZVcxmOlxsow+GUkMfDN2s3Yo/vsqSWxtxOWkcbnutvV62RyEwmEjMuLKysozMz6Rr4Lx87+ArnPqpJDhZl811GUscYxPz+Sidpe0jISmDgRUGgZxa/gi2sPE+VbMor5vKydWWyYEzw3tLxV+mkTrxFmX43Pyqxoo9xKqKx+8BWTZ52ftRSDEI5wLkDouO8MLZh4jxFLu20B1uFu3ZT7s0jg8PNsp8rsZsDIbFraxk8WHZ220PcdDLi2oFxk4eqhrXQGxzafRT03J/CBc7EiHrZecYRdt8t7WqraqcnCNe4XVX0VO0YnZN4XNvLRMcftqRox9mQw4ZSqtPlGi7s0aH3R+931tHTtDv3Dd/9vPmfosJal5Z+0MLP7rbuQ4c04fAjBFZ4yzRmy4nMxYkE6TX7RxtwNUEhqQY3ZH+Pt4rQxClIkZcj+X/14fJWZWBFxqDupDRdEG69oUooQm+Pw3ORvHmZcylbroRfsq8b8Dg617KkrMbC29r8FBYfGyYILHiFDQKAqTRjcNwEijd+YaU46NlQS6M9beD9CkWSvpRglHVGjh9R9UvyjnWWOOKMh2nZchGoCqQWkv2AD1tVKZpY8vdkG6+yvVPD2NY3MuOXdvPgq37SeUWUfZIzqQDMe7gnnvPd41ekhv1z4IqpbDAPFZsRXRSK5oUK/wDst2cBz2Lk0VAUQnwvI3pYetIVj9GBO0jNXlVZOULf9QGLP+bmI/Buy/yU1sRstny9UttTtcfP0U97WdlASx4lOrKMrEfvKOifNf8ATWFDJdpYdy2rGWIeN6z808k1I7E202Ha2rRnrL2d69/zqCLqrm3zCn+UOBXFQiaLpMoJFveHFT3js8e2qtNjYqgNjfzVGSMswUbyQB51aSQRsLzoBdNRRmV7WN1Jt5qw8qdn5QslrEhb94PVb9K81+n6wlxgceY5HePqvVfqOkYWCoj1Bwu+nlp4qW5NbPXDxGeboswvr7q8B4n6CvSONzYLxZdc38lCbc2405sOjENw7e9vpwqQ2yuG2zK1f2ccnRhsOJGH30oDMeIXeielie891cirmxvsNAuxTRYG3OpVR9p+3zLP9nQ/dxHpge8/G/bl3eN6co4cLcZ1PyStXLidhGgVJApxKJUCqqUtgsU8UiyRnK6m6n++HA1DmhwsVLSQbhbrsrFpjMMrlQUkWzqdRfc6+t64j2mN9uC7DHCRl+KruyCIpZdmT9KNgThid5RrnJftXW35T3Uy4kgTs13pYNGcD9DoprYspIfCzWZ4xl1/xIzoj+mh7xVZ25iZmh9DvHsincbGGTUeo3H3TvZezzHEYnbnEBYJffkO5W7bDTwrKWUPfjaLH68VtDCWM2bjcbu7gU9ijCgKoAAAAA3ADcKyJJNytmtDRYLuoUooQoraWyOcfnEleKUCwZTcW3gMh0I1piKfAMLmgj83pWanxuxtcWu5fUaJodp4iDTExc4m4ywgsLfiTePK4rXYxSZxOseB+hWW3miymbccW/UIw+Gw0CPiYFA5xRl3213ZQdwJ1PhQ580rhFIdFAbDC0zRjXRZ3jOT7yOzmW7MSxJU6k7+NdAWAsFzjI8m5/PRM35NS8GQ+ZH6VbEjaHgkDyenvYKCToLMKMQCkSXNrFXzlPh2wuzEwsSlncBHKi/4pW8zp/FXOg/dmLzu/AujUOEMIZx/CswkwjjejjxVh+ldJc7G07wtK2bGcfscxHWWIFRf96PWP1Ww8zXOedjUX3H6rpM/egtvH0WUOK6a5yTYVKlSXJ/HSRygJqGPSU7iO3uI7aXq5mwwukdu/At6WkdVTtibqT6b1ZNn8mudn5xEIzEm9jkU+8wNvHSvH13Tck0WzIAG+2p+y9lS9FUvRrzK5+Ijsg2y8PqrBy3hij5kuLoq2tvJyWKC3HWlOgnH4oHv+RS1S50tBODmSR5krOdubUkmkIfoqpsqdnee017+JzXsD25gryD4HRPLH9oZHkjk5ghNioIjueRQ3he7D0BoldhYXK0bcTwF9DTyBUZuCgn0F64IFzZdomwXzrNKZHZ95dmY/wARufnXoAMIsuE51zcpaLByHdG58Fb6VF1XGwbwnKbInP8AhMPHT51F0bRv4CnKcn5j7oHiw/Si4RtBwK0j2b4d4oJI3INnzLbWwYC43doPrXNrR1gV0qF+JpC95d7KzmCZWKPGxAIF+wr6FfjRRu7TSorsQDXNU/s10lVJbAyBSpNtRuzDwJF6wlDoyWXyW8LmygSWz0T5mtv0rFMXsofG8p8NHcc5nI6wjGe3exGgHiaaZRzP3W78knJXQM337s1MK1xcUqnFHcoMU0cJKaOzJGp7C7BQ3le/lW9MwPk62gufLNLVUhZGS3U2A8clG4lFwahIQZMTOQq52ZixG92udAASTW7Sag3fk1vD5LB+GmAbHm92lzrz8EthpMRDNEk0omWXML5QhVlF9Lb1tequEUjHOY2xHO9x7qzDNFI1sjsQdytY+yZcqMXdxGNy6nxP9PnWtIyzcR3patmBfgvooMyjtHqKbSWNvFcHFIPfX+YfWiyMYUtyWjWWXMCGEdibEHU9X9T5UtVPwstxTlEwPkvwTTlHt2Fp2BkXoXTfxHW+Pyq1NGWs71SrlxyEC+WWhUSdtwD/ABB6N9KYsUtnwKnORnKCFpjEr3Li40YarrxHZf0pSsjJaHcE9QPLXltrXUTywXDYfEMskQ6Y5xfuwb3Jvr43rameXxjksKqHBIbDXPW31VYmxmBP+C3kLf7qYs5L2dz803w+Lwocc2kiMdLsQRr5muf0rBJNSuDdRn5Ls9A1AgrWuk0NxfhfTctc5OAfZorfu6+Nzevm03bK9DX3+IffikeUOzUkUyOTaNHIHAm1xf0FWieWmw3rSiqXMOzaO0Qsnknwmds8cjNfpEMLX421FfTOj2ubSxg8AvJdLFzq2Yt0xH24KwcjsXg/tkASJlctZSdbHKfxGtakHZOS1KHbZt/mtX2kwEMpO4I5P8prkR9sd67MvYPcVlke3cMNzW/gYfIV27FeeDbfx+SXG24D/iD0b6VFipz4FdjasP8AmLRYovyPkUou0Ij/AIifzCiyMQ/AVZuRsysZcrA6LuIPbSNbuXR6PIJd4J7ysYCJb/vi3oayo+34LWvIEYvxUfyWxlnMd9G1HiP6VvVx3bi4JahmAfgvqn8/JxZSxnlllBLZVLZUUHcMq2vbvrFtWWABjQPn6pp1EHkmRxPLQDwCS5PrH9laJwimMPFMLBd1xmPiLHzq1SX7YPFzexCrShmwMbrC1wffxTvktMXwsROtgVB7QpKhvMAGs6tobM781WtE7FC380T3H4RJUaN+q3fYjsIPAg61jHI5jg5q2ljbI0tdoo/C7HEGeUGTETZbKZGBNh7oNgBftrZ85kszJreXzWDKYRXfcudbefRJYeKVpDicSFjWNGEcYOa19XdjuvYW04VZ7mNZsoze5zPyAVY2SOk2suVhkPmSslx+KaWR5G3uxb14V0WtDQAkXdYlyalasoXJWhF1rXJHZTwYDoAc/IrOM2guR92CewC3xrlTyB8uegXThYWxZalVB/Z5jDqTCSdT02/4U58ZHzSvwknJcH2c4zth/nb/AIUfGR80fCScvP7JfZnITGwzRyqYbo6t124HUdTiLjzqr6qJzS3NSymla4HJT/tT2TzuGEwHThNz+VrBvQ2PkawopML8PFb1cd2YuCx9xXWXLUnsrYoco0ziKJmVQWNs1zbyUbyf/NUkeWtJAuoZ13hgOu9atsbBrh1Kri4WQm6qbdHwPOV5Gr6OhqJDJ2SdbaL0rZn7NrHHERlc6258bcdUvtOITJk+1QKCRmtbUDh+03VjD0RCxwcSTyV46l0ZJbrbI8Ofesq5RcneZkkMMizxqRmKG5W4vrYn1vXsIJcbMxZecnGzfhJvz91GbLxRhljlG9HVvQ3I861e3E0tVWOwkFfQxKyxaG6umh7Qw+hrg5tK7eTgvn6WAozKd6kqfEGx+Vd0G4uuLaxsgLUqF2FqFNl7UKVo3sogISd+1kX0BJ/1CufWnMBPUYyJSPtTxoLQwjhmkbz0X/dVqJuRcq1jsw1UrBYhopEkXerBh5U44BwsUm3qkFbrh5w6K4PRYBh4EXriEEGy7QNxdQe2YsAz55zFn49KxNuBAOvnTkDqoNwx3t3JGdtIXYpCL96d7K23BK3NQk9FbgZSq5RYaXA7RurOanlYMb+PFawVUMhwR7hwsmUuzUxc83PXaOIrHGuYgZsoZ26JGvSA8q1EzoI24NTmfoFi6BtTK7aZhuQF+Vyck12ViMUyNDBbLHJInPy69EHohQNWI3XNaTMhDg+TeAcI/MllC+ctMcW4kYj9OK75TF8Ps+QPKZZHIUsQB1iLgAaAWBrGMtkmBa2wG5Mua6KEhzrnisrropFFCFJ8mdl/aMTHHbo3zP8AlXU+ug86zmkwMJWkUeN4CtHtE246yJDC7JkGZ8pI1bqrp2DW3eKVpIgQXOCYqpCCGtKp52zif8+X+dvrTmyZwCU2r+JXJ21if8+X+dvrRsmcAp2r+JXJ21if/mJf52+tGyZwCjaP4laRyDx/2rBvHMS7KWjfMbkqwuD6Ejyrn1LNnJdqfpn7RliqJLsFMIztiSGKMQi/vW6p7yRrbcK6TH42ghciUODiz8P2Vb2vjmmfM27cq8FHZWoFkNbZaD7K9rGbPh5mdjGqtEc7LZBZSllI0HR9a5VZCGEObvXVpJi8FrtylvaPtP7Jh15pnEsrZVOdzlAF2axJHYP4qzpYRI+x0C0qZTGzLUrKdm494pOcU3JJzg7mubm/zrsYRay47xizKncRsxJ153D6N76d/HwPwNVvbIqjSW5H8+yt/s15QdH7JKbMt+avpcbzH4jh3eFc+shzxjxXVpJgRgPgoT2jbH5nE84B0Jrt/EOuPPQ+ZrakkxMtwWVVHhffiquBTKWXoWhCViiLEKoJJIAA3kncKgkBSAStc2fHHs7BDnDqozNb3nb3R8AO4VynEzyZLqNAhjzWWbSxzTyvK/Wc38OAA7gLCumxga0NC5znFxuU2qyqtCwj89spc3S5p1DDtCOLg2/AaUj6lTlvB9R7racY6XPcR6H2UvtbZcMKRSRRIuSaJjYDcxym58GqkM0kjnNe45g+6vPBFE1rmNGRHsnm1BkxOFfgTJEf4luvxUVlD1opG9x8v+VrMMM0bu8eY+yRGy8TG0hhnQh3ZysicTwzA34CrbaF4Ae05C2RVdhOwkxuGZvYhN9nti8MgQ4ZZQCxLRyAEliSTlYDtq8ggmdiD7ciPZZxGogbhLLjiD9CmHtLm+4hXdmfMR4L/wC6qUg6xK2qj1As75uuhdIrzIam6Fons+2cIYJMTILZgbfkXW/mQfQVz6p+JwYPwp6mZhaXlUDaGLM0rytvdix/QeQsPKnmtDWhoSTnYiSm9qsoXmWhRZdQYVnbKouf71NTdVccKv3IWBcNLkLXaUW7rqCQAPDNSlW3Ey/BbUcp2tjvTT2rbJOaPEC5Ujm37jqVPnqPIVWikyLCt6uKxxjxWcSJXQBSJCsvsq02iO+KX/bSld/4h3+6aov/ACeHspj2zftcMPwSn4pWXR/8vBa138VQo0roEpABT3JqJrzMpsY4WktwbKyXB7rE+dqykdhtzNlcRh9+QupdoUxAEkZySKQQw0II3X/Q1PIpcEtOWqsaS/8AUMM2GmsuKQBkPBrbnHcdxHC9IOaYH4houoyQVEeE6hZ5NAUYqwIZSQwPAjeKfBuLhKYbGxXNqEK68hNloitjZ7KiX5sn0Z/0HffupOpeSdm1N07ABtHKH5U7ffFyXsViX9mv+495+FbQRCMc1jNKZDyUdgsEXWVuEcZfzzKo/wBXwq7n2I5lUa24PJN+bq11VXzkBEJcNiYGOjfDMtifhSVQ4ska8bk3CwSROYd/1VhbbGDEYjknicAKpuRra28eVZ7CoxY2tIVviabBgc8HxXbcpMGbDno21GXedeFtN9Ao6gZ4Sg11LcAuCNmY9mwrysbsPtBBP4WfKPKwqJYmiYMGnV9QEQyu2BeTn1vQle43HOuAaa9pOZz3A4lb3t40MjaagM3YreqmSV4pTJvw38bKr+0hyRhr78rE/wD81rSjNypU3s26pVOJSyndibMwrBXxGJC9sYBB0O4nv7u2sJHyDJrfFbxxsObneCvcm3sE0Zj55MhUpYXGlrWGnZSQilBvZOmWMi11nm19mwRgtDiVlFwAtiGt233U/G9xyc2yQexo7LrqIy1qsk5wWzzIdNBxP97zU3VHPtlvU5aPDpoPqxoWOZPNSOwfsqSjET4lGcD7tBmAS41vpqdSKUndI8YWtyXRp444+sXZqxY3buBljaOSZGRhYjX6b6VbFK03ATbpYnCxKzDlBsmGMgwTiZSTpYhl7Lncf6V0opHO7QsufIxo7Junns1httBT/wDTl/Ss60/t+PutKQfueHspb2txZpsP+ST5rWVCbYvD6rWtHZ8VSUgp66SsrPyEMSzyc+VWNoXQ5yADcpp6XpapxFow63W9PhDji0srbhtn7LjN0kjB/wDvH/lS20qPwLcxU51+afQw4EkMkiZkN1ZZNQfXy76gunIsR6IEdM1wINj3qA5f7PhcDERumcWDqGHSHAj8Q+XhWtMXt6rgbKlRs3dZpF1UtlYNZJUR2WNCekzEAAcd/Hspl7i1txml2NDnWOS0XHpgJUSN505tAAqLKFXTQGwOprnt2zSSBmeSfdsnAAnLvTE7F2X/AJq//u/rV9rPw9FTZwcfVJbTgwUOExC4eRC7qo/aZ2NmFgNfGpYZXSNLgoeImsOEqiU8kldvZm2s4/Ch/wBX1pOr/inKTerFyUwafZYropNmBJUX0Zh2VSse7bOz/LKaKNmwbkPLmppYFG5VHkKUxHimw1o3KsQ7OxiQNAogKkSDMWcHpliTu/FXQdLTukEhvfLhuXNbDUtiMYDbG/Hff3XmKwmNfDnDmKHKUEeYSNewAF7Fe6hj6dsu0udb6fdEkdU+ExYW6W1Pso32kx2+z/lcf6arSHtLaqHZVKtTaVRahQi1CEWoQpDAbMLdJ9F7OJ+gqVk6Tc3zUtNKsS9gGgA+VSsgNwVfxMxdrt5Dsqt0wxmEJLJQr2XojouhKLBUYlNlZORGGtikb8Lj4UrVO6tkzTDrJ/7RIc0kXcjfMVnSm11eqF7KmPBT2JJ2SZjqbqF5koQlcNKUbMv/AJ7qLqrmBwVgw86yr8CDVksRbIqKx+yyvSTVeI4j6ioWjZLZO81HWqFsi1CEWoQi1ClXT2Zr0pz+FB8TSdZoE3SalWE7YkckYXD84ikjOzCNCRvC6XOt9ar8Oxucz7Hha58VBqXuyhZcDfew8OKVwW2mzrHiIWgduoSQ6MewMOPcaq+nGEvjdiA13EeCtHVOxBkrcJOm8HxXs2HxasTHLG6k3CSqRYdgZT8xUNfARZzSOYP0KlzKhpJY4HkR9QuTteWMXmwzAC92jZZF8eB+FTsGO7D/AAIsj4iRg/cZ4ggj6KB5eusuHw8yG6kmx3aMLjTyrSnaWPcx2qpO9skbXt0Ko9qcSqLVCF6q30AuaFBIAuVL4DZtuk+p4DgPqatZYOeXZblYcDhlZSTvvbf4V479Q9NVlFVNjhIsW3zF95XV6Po4poy54zvxTfGbJiY3IJP5jXEH6n6RP8m/4rot6MpxoD5pjJsqIcD6mtm/qSvO8f4rT+nQcD5ps+BjHD4mth+oK47x/ip/ptPwPmm7xKOFajp2tO8eSsOjYOB80i0lq1HTNWd48lb+mU/A+aVw22JIyChCkX1sOItxvQek6l2pHkrtoIW6A+a9xe25ZSDI2YgWGgHyAob0nUs0I8lLqCF2oPmkVkvQemasbx5LP+mU/A+aWSJTwrI9O1o3jyVT0bT8D5pwmBjPD4msj+oK4bx/iq/02n4HzTmPZUR4H1NYu/UleN4/xUf06DgfNPsJsiJTcAg/mNYn9T9Ij+Tf8Qs3dGU51B804xuFVUuN97b67HQHTdZW1eymIw4Schbh7rn19FDDFiaM78VX8ds0N0k0PEcD9DXtCFyGvLe5Q7JY2IsaqmAQRcLy1CleWqUK78gcOTBiSu9uiviFNviRSdQ4Y23TUDSWOsrJyXnRsNEEt0VCMvFWXRgRwN71jVtcJXX3n0WlG9roWhu4WPIpPlSwMcaD9o0sXNjjcMCSPBQatSAhxduAN/JVrbFobvJFvP2Sm0dpyB+aghaR7Alm6Ma33Xbie4VEcLC3HI6w4byplneHYI23PHQDxScOwy5D4p+eYG4S2WJfBOPi16k1OEWiGEcd/n7KG0pccUxxHhoB4e6R5a4XNhHsOoVYW7jY/AmqU7rSd61nbeNZhaukuelYIS5so/p40Krnhuqm8Hggg7W4n6VayWcS43KUxM4QXPkO2gmyACTYJxybxZbnATxDD5foK8H+sYjjhl5EfIj6r0HRIDWub4qQnNeQauwFHzGmWBXTCY001SmMzUywK4TCV6Za1WCavLW4ar2QktBaiydRPWDmqhT+FqWeFUp9CaWcqJ/CaVeFCkIDSzlQphykxRVYwN+YnyAt+ter/R8R28svAAeZv9FyOlbOY1vP8+abYbEBxcb+I7K+gA3XniCDYrjGYNXHYeBqbIBLTcKDngKGzD6GqJlrw7RJWoVlp3IbDZMIp4uWf42HwArm1JvIuhTizE6x3J2GRzJ045D1mjYoT420NWjqpGNw5EcCLrOSiie7HmDxBsutnbFhhfMMzykWzSOXa3EC+4eFRJUSSNtoOAFgpipY4nXGZ4k3KW2piJlyiCISE3uWcIF7zpc+VVibG6+N1vC91ed8rbbNt/G1kwOAxkn7TELEP3YV1/nb6VttIGdll+8/QLAxVL+0/CP9I+pXuBiw45zDrMZXdWL5nLt2E9g37qiUykCQtsBpYWVodk0mIOuTrc3WeR7MbOynTKSpPgbG1PN6wukJHlpw71LwQhRYC1XS/MrnE4gILnyHbUE2UgEmwUNLIXNzVCU0xgaLBPdiTZJRfc3RPnu+Nq4X6hpDU0LsOresPDX0unaKTBKL78lYp6+asXoQmE1NMV0wnplqsFHzUyxXCj5qbYrBMZqZYrohoehPoaWeqFSENKvVSpCClXKhT+GlnqqkIKVcqFV7bs2eUgbl6I/X4/Kvo/6bpTT0TS4ZvzPdu9M/FcCukxykDdko+NypuNDXfBSDmhwsVM4XEhx38RWgN0qQWmxXc0IYWIuKlRzURLs1swVdcxAB7zoL1Q5ZreN5ccO9aXPs4NGkKTPE0YWxjIB3EC4O8HWuayQtJeWgg8V1JIg8BgcQRwTbmMdH1ZIsQOx15tvVbj4Vripn6gt7swscNUzRwd35H0SWyZpJsWzyx80YYxHlzBxmc3JBHcBVpmtjhDWm+I34aKsDnyzlz22wi1r3zKnMZzmRuay57dHPfLfvtrSbMOIY9OSdkx4TgtfdfRQOP2eRG0uNxDMii5jj+7TwsOk19BqadjlGIMgZY8TmfYJGSE4S+oeSBuGQ9ylOSuxxGGmaNUeTcoFsie6njxJ7arVzl9mA3A38Tx9laipgwGQixO7gOHumXKXC5Zc43Pr5jf8AWtaV+JluCWrI8Ml+KgsTiAg7+ApkmyVDS42CiJGLG7amsybptrA0WC8AqFZdAUIVkwmJ5xAeI0bx7a+XdLdHmiqSwdk5t7uHhp5L0dLPtY7796SmFJsKbTCZaaaVKYTLTDCrhMZUplrlYJq0VbhytdCxUFyLp1ElYOcqlPoVpZ5VSn8K0u4qifwilXlQlsViObQnjuXxpnougNbUiP8AiM3d330StTMIoy7fuVaI9a+pgACwXm1yRUoQhKm6mxqQbKrmBwsVL4bEBx2HiK0BulXNLTYqe5NYXNLmO5NfM7vrS9U/Cy3FNUceJ9+Ce8p8NlMc0PRxJdY4yNz33o/atgT3WrGlfcFj82WueXMc1vWMsWyR5PvYc+R5J/sraolujrzcydeM/wCpT7yntrGaDB1m5tOh9+aYgqNpdrhZw1HtyS2z8AIjKbljJIZCT3gADwAAFVklxho4CytFEIy48TdPKyWyqu2jiJcUqJAXiiswzNlRnIBVid5C9g410YNkyEkusT4kD7rl1G2knDWsu1vHIE/ZPG2TLJc4nEHLxji+7UeLdY+orLbsZlEzPicz5aLb4eR+cz8uAyHnqutoxpLhnTDlJGjW8ah76qOipOpF916qxz45MUgIvrkrvZHLHgYRlpndYvPyinZj/wBuQ17G+bTu3Cuk4QjN0g9EkMLBa6RabFyb2ES/hAv+p+IrB9ZTR9kFx/PzRVdM0aIWTFxdVxKvYwF/jr8aGVtPJ2xhPp+eCgTNOuSUHKKdeth7+Gb6GtwIHaSD0Woe3il8NytnU3TD799y1vkKQ6R6No6yLBNIBY3BFrhbQ1WxdiBC8xG1cdNvdYF7EAv66n4iubD0Z0TS5tYZHf6ibeWQ9CrS9KyOyB8kjHi8bF1ZBMvY4F/Xf8a0kouiqnNzCx3Fpy8tPRRF0rK3U+ef3XR5SzjrYb0LfQ1j/wBN0js45/O3uE83pjkPNJNt+Zurhz55v+Iq7f09Ss7c/lb3Kl3TPBo80mTipOswiXsUa/qfjTDKbo2nza0vPPT6D0KSm6XldkDbuy9dUD7VH1WEq9jDX6/Gh8HRtRm9hYeWnt6Ih6WmbkT55/dKLt+Zethz5ZvoaXd+n6V/Yn87e4TremTvA80qvKaY9XDepb/iKp/03SjN9R5W9yod0xyHmvHxuNl3uIV7EAv66n4ito6HoqnzawyH/UcvLIeiSl6VldofLL7pTD7Tx0HVkEy9jgE+uh+NUl6O6Jqs3sMbuLSbeWY9FEXSkjcifPP7rrFcrcQxGfD7t1s1vka6HRvRlHRxlsUl7m5JIufloier2xuSEgeUczdXDnzzfQV0CIG6yD0WBe3ik3lxcvWcRL2KBf6/GsH1tNH2RiPp+eCzMzRpmvFlxcXVcSr2MBf6/GhlZTSdoYT+fmiGzNOqWh5RTqw/7c5r6Wza9241uBAc2yDzCscLxa62fBQvFhFBeOCZgpYtZlVja41te26uc5wklvYkDgnGx7KLCHAHiU3fY+Ldkc4uMlLlLQi3SFietrpVxPA0FoYc9c/ssjT1DnBxkGWnV+6Uk2FO7xvJiFJRgQyxBWtxUMG3Hcd9QKmNrS1rNedx8lY0sr3BznjLg2x+e9WKkk+ihCb4/EGONmVGkI3Ktrnhxq8bQ5wBNuazleWNLgL8goZNkS4g5sY1l4YdD0B2Zz75+FNGdkWUIz/uOvhwSgp5JutOcv7Rp48VxtzBR4YJPCqxOjopCAKHViAUIG/fcd4qaeR8xMbzcEHXceKrUxMgAkjAaQRplccFXPaDsHI32iMdBj94Oxjubz+fjXNeN6zrYLHGNN6pyITuF6hrHO0CQDSdEPGRvBFDmObqEFpGq5qqhFCF3FEzdUE+FWa0u0ClrSdF7NAy9ZSPGhzHN1CHNLdQk6qoRQhOMFgZJjaJGc/hFx67hUgEqzI3P7IuvcbgJYTaWNk/MNPXdQQQpfG5naFk2vUKiKEJSGFm6qk+FWa0u0ClrS7QLyWJl6wI8aHNLdQhzS3VcVVQihC6RCdwJqzWOdoFIaToh0I3i1DmOb2ggtI1Vw9n+wc7faJB0EP3Y7WHHwHz8Kljd6eooLnGdBorFs/BRYhXxOJCvcuED6rGikgAA6X0uT3105JHxERRZaXtqStYomTAzTZ62voAPzNert9ghkhw98LGOvmCkqN7IltVA9aPhWl2F7+ud2ufMqPi3BuONnUG/TLkOCsUUgYBhuIBHnupEixsV0Qbi4XdQpRQhFCFGbW2oYiqRxPLK98qqLLpvLMdAK3hhDwXOcAB+ZBLTzmMhrWkk6cPEptg9jO7rNinEki6oi6RxntA3lu81o+oa1pZELDed5WcdM5zhJMbkaDcPzipiaFXUqwDKRYg7jSicIBFisx5W4VcC13a0bE82bE/w6cRXTpyZRZuqRkjwHkoXBbYgk3SKD2Mcp9DWz4nt1CyUhzKn3QfIUsY2nUKCxp3LpMOv7oHkKBGwaAIDG8FxiNs4eEdOVAR7oOY+grVsL3aBaCwTrZe38NNbLKlz7rnIfRqrJBI3UK4IKnI9nxNqY0bvyg0o5reCnZsO4J/htmQrrzUY78o+lUwjgrtiYNwXWO5WYLDD7zERgj3EIdv5Vua0ZTSydlq12jW71zgOWGCxIHN4iO59xyEb+VrXofSyx9pqNo129e4jZsLa81Ge/Kv0rPCN4WbomHcFHybOiXURoP4RV2tbwWezYNAFC7T27hob55UuPdUhj6LTccMjtAoJATLD7bw83UlW591jlPoas6F7dQqEgpRsOv7oPkKz2bDqAsyxvBc8wo90DyFQI2jcgMbwTDG7Wgi60i+CnMfQUwyJ7tApUxySw645robxqRzhsRb8OvE1lOTELO1WkceM8lp8EKooVQFUCwA4VzE+AALBRE3JeBmJOfIzZ2iDkRlt9yvjrTbayQDK19L2z80m6gicc72ve18r9yTxqzz3gEPMxXyu5ZTdB7qKvEjTXcKlhji/cxXO4c+arIJZf2g3C3ectOXep1FAAA3AWFKE3zTwFhYLqoUooQihCKEIoQq9t7lbDhn5shpH94LbTsuTx7qdp6F8wxaBIVPSEcDsNrnklMPicNtKBlK51uMyMNVPunx7CKymhkp3WPmFpDPFVMNvEb1l/KzkUIH6S3jJ6Mi6X7mA0B+dVjrJ4sg6455pCaOSE8Qq4NiW6krr/fcRTI6Wd/JgP54rMVB4IOxb9aV2/vvJoPSzv4sA/PBSag8E5w+yok3Lc9p1/pSstfPJkTYcslmZXFGJ2XE+9bHtGn9KiKunjyDsueahsrgm67HK9SaRPA/Qimx0q49pgP54rUVB4L1tkM3XmkcdhJPzJoPSpHZYB+dwQag8EvhtkxJuW579fhupWWvnkyJsOWSzdK4oxOyon3rY9o0/pRFXTx5B1xzzQ2VwSC7HK9SaRB2AkfIimh0qT2mA/nitBUHgvG2OW680j+JP6k0HpUjssA/PBBqDwTjDbKiTctz2nX+lKy188mRdYcslmZXFGJ2VE+9bHtGn9KIq6ePIOuOeaGyuCbDYlupK6/33EU0OlnfyYD+eK0+IPBH/RL9eV2/vvJoPSzv4sA/PBQag8FYuSfIkTv0VsgPSkbW3co3FvlS0lbPLkXWHLJaxMkmPALWAMPgMPoBHEvADUk/NjURsfM4NGZXSe+OnjucgFGbL5cQSyCMq0ZY2UtaxPAaHSm5ejpGNxAgpOHpSKR+EgjhdWmueumihCKEIoQihCKEIoQihCyflpsqVMTI5UlJGzKwBI14HsIr0VFMx8QaDmNy8t0hA9kznEZHerD7N9mSIJJXBVXCqoOl7a5rdlJdJTNdZgzsuh0TA9uJ7hYHRXLE4dZFKOoZSLEHUGuUuw5ocLFUPbXIMgloGJXfkOpHgeI+PjUNjadTZc2Sgzu0qATYOurkeX9a2FKOKwFLxKkMLsOIbwW/Mf0FXEDBzWzaZg5pzLyehfgUP4Tb4G4qroWFWdTRu5JH/wBHA9WU+ag/I1kYOaz+CG4peDkMD1pj5KP1NV2XNWFAN7lObM5GYVLFlaU/jNx6AAetGABMR0cTdc+9e7T5G4V7kKYj+A2HoQRRgBRJRxO0Fu5QWI5DAdWY/wASj9CKNlzS5oBuckP/AEcBvlPktvmasIOar8EN5S0XJ6FOBc/iP6CwrVsLAtG0sbeabYvYkR3Ar+U/odKsYGFVdTsPJMH2D2OfT+tUNKOKxNLwKndi8gyxDTsQu/KNCfHsHx8KxdG0aG63joM7uKvuGw6xqERQqgWAGgqV0mtDRYKv8vdmyTYcc2CxRw5UbyLEG3aRenuj5WxydbeFz+k4XyxDBnYrO9kbKlmlVERhqMxsQFF9SSd1duaZkbC5x+64EED5JA1o+y2hRpXll7AL2hCKEIoQihCKEIoQihCKEIoQihCr02LnmnYYZ1WOHosWF1dzvS+8BRxG4mnQyOOMGUXLvMDj4pB0ksspERsG630J4eC6Ro53Mc0ZixAF7fvDdmRtzL8RVHMdG3Gw3b+a8FoyQSOwPGF3z5g7wkJ9hOvV6Q9D6VAlB1VzGQkVjI3gg9+lTdRZO4hVFYJ5DVSrhPYazKuETUBBTKYVoFQpnKKsqFNGjJ3Anw1q91WyVh2G7dboDv3+lQZQFIjJTy+Hwq599mVHYdIqWt1rdUaj1qAySU4Rwv3+6h0kUQxHjY77d/BTQNLple0IRQhFCEUIRQhFCEUIRQhFCEUIRQhFCEUIUZt/FukdowTLIRHHpoC3vHsA3+Vb08bXPu7QZlLVUjmMsztHIe/gobF4B8DCJYJCbFOeWQko5YgM/apub6U0yVtS/A8cbW1HLmlJInUkeON3C4OhvlfklcZDiSzYl0RTDFJzSIS+ZiNWJsNLDdVWGGwiaT1iLk5Kz2z3MzgOqDYDO5/Ny9weGlMInhxbyMVzEPlaNjvK2ABXs0OlD3sDzG+MActfuiNkhjEjJCTztY+ymNm4hcRDHIVtnUNY627RSsrDFIWX0TkMglja+2oShwKcBaqYytMIXowgHGjEjClUjtUXUodL0XQkjhAeNTiUYU3k5lHRHYB36ik6m2+1XDXuaXAZDVZufG1wa45nRe7Vxgw8eZUBYsqIo0uzGygngLmphj2r7E9/cFE8ohZiAz0HeUzeDGgBxLEzaXiyWXvGe9799q1DqY9XCbcb5+SxLaoDEHAnhbLzTbHYcR4mzgczi15txwEgGh8xp4itI3F0Vx2mZjuWcjAyazuy8WP+77pzycxDKXwspvJDbKx9+M9RvLcfCs6lgNpmaO9DvC0pHlt4X6t9RuP0T+DasbymJDmZR0ioJVe4tuv3Vi6B7WY3ZD1W7ahjnljcyNeHmntZLZFCEUIRQhFCEUIRQhFCEUIRQhFCEUIRQhRnKXAtPhpYktmYC1zYaEH9K3pZBHK17tAlquJ0sLmN1KQx20Ghmh5whYHQoxI0EmmW54Ai4q8cQkjdh7QPoqSTOjkZiyaRn3pltKAYaSOaBrc7IiSRDqvmNsyjgw33FaxOMzSyQaA2O8W48ljM0QPEkR1IBG433jmrK7BQSSABqTuApEAk2C6JIAuVzDOri6sGHaCCPhQ5pabEKGua4XBuoLlky83CrNlVp4gxvl01J14aCnKIHE4jUNKSryMLWu0LgmO04ooY8+EmbnbrzaLKZA5JHRKEm4tfwraIySOwzN6u82tbxWE7Y424oXdbcL3vytdKjDJJi8Ss7tlUQsq84yqLrroGA3iqY3MhYYxx3A71cMY+eQSE7t5A071w0cUeKw4wrksWImVXLrksek2pAINrVa73wvMwy3G1jfkqkRsnYITnfMA3Fuac7Twaz4p0Y2C4dbHcVZnJVgeBGUVnFIYoQ4b3eYtp6rSaNss5a7c3yJOvovdnYpMXDJBOVMkekhRtNOrKpG7t7jRKx0DxJHodL/IqYZG1EZjkOY1sfULqLYSSKGGLxLqdVKy2FvEDWodUuYbGNoPchtI14uJHEf7vZNsNhWxEGIh5wyCOS0Eram6gMOlxs2l60c8RSMfa1xmPzis2RmaJ8eK9j1T3exUhidijECF5sySKtn5trXBHSQke7fWsG1BiLgzMHS/zTD6YTBrpMiNbH07lKYXDJGoRFCqNwAsKXe9zzdxuUyxjWDC0WCWqquihCKEIoQihCKEIoQihCKEIoQihCKEIoQihC4liDAqwDA7wRcGpBINwoc0OFimOE2Hh4mDpEqsNx7O2193lWz6mV4wudksI6WGN2JrQCpBlBFiLg7xWANluRfIpnhNlQxOXjjVGYWJUWvx3DStXzyPbhcbhZR08Ubi5jQCeCiOVkiCXCc7YRiV2a4uNENr+ZFM0YcWSYdbD5pSuc0Pix6XN/JMNuT4Ro74UocTcczzNs97j93ha976VtTtnDrS3wb76LCpfTuZeG2Pdh1/4TyTZ8cm0GE0aPfDowzAHUMQbXrMSuZTAsJHWPyWphY+rIkaD1Rr3rrE4U4KQSwr/ANuxAnjUXy30EiDf4gVDX/ENwPPWGh48irPjNK7HGOqdQN3MeyINmRz4rESSx51AiVM18p6NzpuO8VDpnRQsa02Od0NgZNM9zxcZWvpon2M2KM8UkOWJ0NjZeiyHrIQLeRrJlR1XNfmD6HitpKbrNfHkR6jguG5L4e5IDqrG7IsjqhPHog2qRWS23d9hdQaCG51z3Am3kpbDwKihUUKo0AAsBS7nFxu45ppjGsGFosEpVVZFCEUIRQhFCEUIRQhFCEUIRQhFCEUIRQhFCEUIRQhFCEUIRQhFCEhit3rVmKj0wwH7TyNbSdlYx9spf/4n/wDH/uqv/q8forf+7w+qfGsVugUIXtCEUIRQhFCEUIRQhFCEUIRQhFCEU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TEhQUExQWFBQXFxQWFBgXGRgXGxwfGhwaHRUXHBwcHCggHhwlHhgYITEiJSkrLy4uGB8zODMsNygtLisBCgoKDg0OGhAQGy4kICYsLDQsLSwsLCwsLCwsLCwsLCwsLywsLCwsLCwsLCwsLCwsLCwsLCwsLCwsLCwsLCwsLP/AABEIAOEA4AMBEQACEQEDEQH/xAAcAAABBQEBAQAAAAAAAAAAAAAAAwQFBgcCAQj/xABIEAACAQIDAwkFBQYFAwIHAAABAgMAEQQSIQUxQQYTIjJRYXGBkQdCobHRFCNicsEzUoKS4fBDU7LC0hUk8RbiRFRjc4OTov/EABsBAAIDAQEBAAAAAAAAAAAAAAAEAQIDBQYH/8QAOxEAAQMCAwQIBQMDAwUAAAAAAQACAwQREiExE0FRYQUiMnGBkaHRFLHB4fAGI0IVUpJicvEWJDND0v/aAAwDAQACEQMRAD8A3GhCKEIoQihCKEIoQihCKEIoQo3G7chjYoWzSDekYLv4WXd51uymkeL2sOJyCWkqomHDe54DM+iW2djGkBLRPEL9EPa5HbYE28DVZYww2Dge5Xikc8XLSO9Q2zziMQZb4jmgkrx5URb2W1jma+8GmZNlEG2Ze4BzKUi20xdd9rEiwA+t1MbOwXN5vvJJCbXLte1uwWAFLSSY7ZAdybiiwX6xPeoLB7NSfE4vnc5yyIFtI6gAoCdFYCm3zOjijw2zB3A7+aSjgbLNJjvkRvI3cil3hOEnhCO5hmbmijsXytYlWUtqNxFqqHbeN2IDE0XuMslYt+GlbhJwuNrE3sd1rpTlC7NNhYVkaPO0jOUNjlRfqRVaYARveRe1teZV6ol0kcYJFySbcAEt/wBOxK9TFFh2Sxq3xWxqu1hd2meRI91bYzt7MnmAflZOdsbT5hUOUyM7qiqtgST2X03Cs4YdqTnYAXutZ59kBlck2ASeG27EzBGzROdAsqlCT2AnRvImrOpngXGY4jNVZVxk2d1TwOX28lKUumUUIRQhFCEUIRQhFCEUIRQhFCEUIRQhFCEUIRQhFCFHxbXjaXmkJdhfMVF1W3Bm3A91bGB7WY3Zd+pWAqWOfgbmd9tB3lSFYrdViec4bGSZY2k+0IGVUtfOmjakgAWsafa3bQC5thO/gVzXO2FQ6wvjGg4hTGzpp2JMsaRLboqGzt/EQLelLStiAswknusE3C6V2b2gDvuVBxbNV8Zikd5FU83KFR2QG4sxNjrqKbMxbAxwA3jMXSQha6oka4nccjb5KWwUOFgeyFFkey9a7NvIGpJPGlpHTSNu69hyyCbjbBE6zbXPPMqLwm1IYMVixLIqZmjIzG1+hrTD4ZJIY8Avr80qyeOKeTG4DT5JSbFLjJ4BFdooX515LELcAhFUnebm+nZVWsNPG4v1IsBv5qzniplZgza03J3cguMfDDNj8k2W0cIygm2rtw1BuAPjVo3Pjp8TN5+SiVsctVhfub81KYPYyRsGjklA35TIzKfJr0u+oc4WcB5ZpmOmaw4mk+dwozacskmNXmkWQYdMzKzZelJoLGxGYKOPbW8TWNgOM2xHvyH3S0znvqBgF8A42zP1skdq7RbFQyQJhpOdvkOYLljbQ5i17abxbfV4YhA8SF4tr3juVJ5jURujaw4tM9x71aIFyooJuQoBPbYamue43JIXTaLNAKYYLbkcsxjQMRYkPboNlIDBTxsSBetpKZzGYneW9YR1TJJMDfPcVKUumUUIRQhFCEUIRQhFCEUIRQhFCEUIRQhFCFXuVysFjcs3MBwMQqnLdTpmJGtgd47Kdo7XIHat1TzSFcCA1xPVv1hpl+arpNqIo5nBRiUjTo9GJPzPuv3C5qDC49ec279T3BSJ2D9unbfu0HeVOx3sM1r2F7br8bd1KG18k6L2zUVt/Bu3MyRi7xSqwGgup6LjXuPwpinka3E12hHruStVG52F7Bm0+mhUqWAFzoO+lk2qlt7aezOczzzIzgBLKzNoCTYhPE76dh+Ja3CwZfnFIzMpnPxv1/OCiBy+2ZCbwwMT+8sar8WINamnqH9t3qqNkp2G7G+iSl9rEHDDOfEoPrUCgf8A3K/xbOC6i9rcPHDSDwZT9Kg9Hu/uUisbwSje0LZ037aB+Grxo/xBJqW01QzsO9VR01PJ22+YUrsXamzC4eGZUbUZS7oDf8LEA76pL8SW4Xi/gPmrRMpw7Ew28T8lYtm4FYzK6tmMr5ydOwAAW4C1LSSl4aCLWFkxFCGFzgb3N0wZDFjS9iIpYum3uho9xJ3Dok7+ytgQ+nw7wcu4/dYEGOpxbnDPhcfZR+0MZLiheONzhA1nKELJKBvyA+58TwreONkHaIx7r6Dv5peWSSo7AOz321d3cvml9j4qOTGERCyR4dVAylcpLm6lSLg6CqTMcyDr6l3ffJaU8jH1HU0DRytnopLau0yjxxRKHlkO43sqjru1twtoO+sIYQ5rnuNmj57gmJ5yxzWMF3H5bypSl0yihCKEIoQihCKEIoQihCKEIoQo3bu1Rh0DZSzMwRBuFzuzNuUd9b08O1da9ra/ZL1M+xbe1ych38zuTNdgvIM02Il506jm2KIvYFUb7dp31r8S1uTGi3MXJWIpHP60jzfkbAeHuvNnTuWkwmKs7ZSVe1hIh0On7w3GiVrQBNFlnpwKInOJME2ZtrxHuE02XjZMMGwoheV42+6yiylDqrM24W3HibVrLG2YiYuAB1435BYwyvhBgDSSNOFtxJ3KQhd4iZcTOLkWWJBZR4e8zab6wcGvGCJvidfYLcOdGccz/Aae571HbV5RSMrCABGscrMM2vA23VtHSAdsrCSucewPNZBtnauJmYriJXdgSCrGwBH4RZfhXQZGxnZFkuZHSC5N1EsK0VVyaEBeChSg0IXooUFdKKFClNkbUxELAYeR0YkAKp0JP4TofMVm+Nj+0Lq4kMYuDZa/sjlDIEVcQA7WGdlAGvHTd8q58lINWGy3jrnfzCsmCxccg+7IsOG63lwpOSNzT1l0IpWPHVKh5X+zzYvEyi0ZWER2tdrA3XxzG1MgbWOOJmtzfl+BKH9mSWZ+lhbnl7pxyfwLDNPN+2lsW/Avuxjw499UqZAbRs7I9TvK0pYnC8r+070G4KZpVOIoQihCKEIoQihCKEIoQihCaYvaUUTKskiozdUMbXrRkL3glovZZPmjYQHEAld4rDpNGUcBkYWPEGoY90bg4ZEKXsbI0tdmCofZWMbDyfZp2uLEwSn3lHusf31+IpqaMSt2sY7xwPsUpDIYXbGQ/wC08RwPMIwswxGJE6aQRJIqyHQOWtmy/hXLv40PbsYtm7tEjLh9yiN23mEjey0EX4nlyCrnKz2iKmaPCWd9xlI6I/KPe8d3jVoKMnN/kpmqwMmeaqmxuVDM2XEuWJOkjb/Bu7vp/ZgDqrlvJviOatIqqhVrldsnMvPIOko6YHEdviPl4Vdh3IBwnkqU9arVc0IXIoUoNCF1QoXSUIVy5IbJsOfcakfdjsH73ifl41k87lkTiPJWiqIVY21ynZGy4diGG+Rfkv1q2AEdZSwm9xkrHyc5epMvMY9V6WnOW6J/OOHiNPCkpKVzDjiK6TKhsgwShXLZ2CkidRHIJMObkBySyadHI3vLu0O7tpeSRkjbuFnctD381rFE+J1mm7Oeo7uIUsTSybVdnx8uKYphGyRqenORcEj3EHHvNPNiZAMUwudzfqVz3SyVBwwmwGrvoPdSGxtoNIGSQZZoyBIOB7HX8Lb/AIVhPEGWc3Np09u8JinmL7tfk4a+45FSdYJhFCEUIRQhFCEUIUHynwnRWcKHMVy6kXzRn9otvDUd4pulfmYybX05HckqyPISAXw68xvCisPgFklBwMjQxqLyMpJjJI6KKh6JI49m6mHSFjP+4GI7hv7yfklWRB8n/bHCN5GncBp3qSkwbNG4x5heJLOrjMu7eWvoPLfel9q1rgYLgnX7JnYve0tqbEDQjLzWdcsuWLYj7mG8eHGlhoX8exfw+vYHIKcM6zsysJp8XVbkFUKbSymZeScwwYxnR5s2OXXNlJsH3Wtx8Kx+IbtNnvWpgds9oveT/KAx2jlN49ynivj+H5Vo5t0qRbMK5KwIBFiDqOIIrNGRVB5T7I5l7qPu36vceK/T+latN1LTuKgqutF4KFKDQhe0KFN8m9k8+/SH3a6t39i/3wqrjZUcdwWgEgDsA8gKxVcgFT+UHKHPeOI2Tczfvdw7vnWjWoAvqoGCFm6qlvygn5VYkDVaAEpd8K43o4HerD5ioxA71ax4K08iuWb4UiOS74fs3snevd3enerUUwkzGqYgqCzI6K/8pJOdjicPmwZIM3N9YqdxuPc7QNaWpLNLhbr7r6f88FrW3cGknqfytr/xxU/AY1jGTKIwuhFgoHb2WpR2Iuz1TrcDWdXT0UNsmbn8VJOn7JUEKtuzkNdmHao3A+NNTN2UIjdre/ck4HbaZ0reyBbvU8HBJFxcb+6k7FPXC6qFKKEIoQgmhCgBiMRiWYwSLDCpKq5QOZCN5AJAC3077U5hihAEgxO4Xtb7pDHNOSYnYWjfa9/svItozQuseLCsjnKkyCykncrr7pPbuoMUcjS6HUag/MIE0kTgyfMHRw0vwI3JxsTCtAZoyAIVbPE2gsGuWU/lPHvqlQ9sga8drf4b/FaU0boi5h7Oo8d3gs25d8qjiX5qM2gU/wA5HvHu7B5+DtNT4Bc6paonxmw0VSIppLJxsjZrYieOFd8jAX7BvY+QBPlUPeGNLuCljMTg3itmmxkBm/6bYWOHJtwA6oTxy6+VccNdh23NdYubi2XJYftLBNBLJE/WRip77bj5ix867LHBzQ4b1x3tLXFpUhsHbphOR7tF8V7x3d1SW3WZbvCt+KgTERFbhlYXBGvgw8KzBsVXXRZrjsI0UjRvvU+vYR3GtwbrVpuE2oVl6RrY6GoBBFwpILTY6pfCYZpHVEF2Y2H6nwFSTZUcbC60rA4VMPEFuAqi7MdLnixrAm5WWmZVcxmOlxsow+GUkMfDN2s3Yo/vsqSWxtxOWkcbnutvV62RyEwmEjMuLKysozMz6Rr4Lx87+ArnPqpJDhZl811GUscYxPz+Sidpe0jISmDgRUGgZxa/gi2sPE+VbMor5vKydWWyYEzw3tLxV+mkTrxFmX43Pyqxoo9xKqKx+8BWTZ52ftRSDEI5wLkDouO8MLZh4jxFLu20B1uFu3ZT7s0jg8PNsp8rsZsDIbFraxk8WHZ220PcdDLi2oFxk4eqhrXQGxzafRT03J/CBc7EiHrZecYRdt8t7WqraqcnCNe4XVX0VO0YnZN4XNvLRMcftqRox9mQw4ZSqtPlGi7s0aH3R+931tHTtDv3Dd/9vPmfosJal5Z+0MLP7rbuQ4c04fAjBFZ4yzRmy4nMxYkE6TX7RxtwNUEhqQY3ZH+Pt4rQxClIkZcj+X/14fJWZWBFxqDupDRdEG69oUooQm+Pw3ORvHmZcylbroRfsq8b8Dg617KkrMbC29r8FBYfGyYILHiFDQKAqTRjcNwEijd+YaU46NlQS6M9beD9CkWSvpRglHVGjh9R9UvyjnWWOOKMh2nZchGoCqQWkv2AD1tVKZpY8vdkG6+yvVPD2NY3MuOXdvPgq37SeUWUfZIzqQDMe7gnnvPd41ekhv1z4IqpbDAPFZsRXRSK5oUK/wDst2cBz2Lk0VAUQnwvI3pYetIVj9GBO0jNXlVZOULf9QGLP+bmI/Buy/yU1sRstny9UttTtcfP0U97WdlASx4lOrKMrEfvKOifNf8ATWFDJdpYdy2rGWIeN6z808k1I7E202Ha2rRnrL2d69/zqCLqrm3zCn+UOBXFQiaLpMoJFveHFT3js8e2qtNjYqgNjfzVGSMswUbyQB51aSQRsLzoBdNRRmV7WN1Jt5qw8qdn5QslrEhb94PVb9K81+n6wlxgceY5HePqvVfqOkYWCoj1Bwu+nlp4qW5NbPXDxGeboswvr7q8B4n6CvSONzYLxZdc38lCbc2405sOjENw7e9vpwqQ2yuG2zK1f2ccnRhsOJGH30oDMeIXeielie891cirmxvsNAuxTRYG3OpVR9p+3zLP9nQ/dxHpge8/G/bl3eN6co4cLcZ1PyStXLidhGgVJApxKJUCqqUtgsU8UiyRnK6m6n++HA1DmhwsVLSQbhbrsrFpjMMrlQUkWzqdRfc6+t64j2mN9uC7DHCRl+KruyCIpZdmT9KNgThid5RrnJftXW35T3Uy4kgTs13pYNGcD9DoprYspIfCzWZ4xl1/xIzoj+mh7xVZ25iZmh9DvHsincbGGTUeo3H3TvZezzHEYnbnEBYJffkO5W7bDTwrKWUPfjaLH68VtDCWM2bjcbu7gU9ijCgKoAAAAA3ADcKyJJNytmtDRYLuoUooQoraWyOcfnEleKUCwZTcW3gMh0I1piKfAMLmgj83pWanxuxtcWu5fUaJodp4iDTExc4m4ywgsLfiTePK4rXYxSZxOseB+hWW3miymbccW/UIw+Gw0CPiYFA5xRl3213ZQdwJ1PhQ580rhFIdFAbDC0zRjXRZ3jOT7yOzmW7MSxJU6k7+NdAWAsFzjI8m5/PRM35NS8GQ+ZH6VbEjaHgkDyenvYKCToLMKMQCkSXNrFXzlPh2wuzEwsSlncBHKi/4pW8zp/FXOg/dmLzu/AujUOEMIZx/CswkwjjejjxVh+ldJc7G07wtK2bGcfscxHWWIFRf96PWP1Ww8zXOedjUX3H6rpM/egtvH0WUOK6a5yTYVKlSXJ/HSRygJqGPSU7iO3uI7aXq5mwwukdu/At6WkdVTtibqT6b1ZNn8mudn5xEIzEm9jkU+8wNvHSvH13Tck0WzIAG+2p+y9lS9FUvRrzK5+Ijsg2y8PqrBy3hij5kuLoq2tvJyWKC3HWlOgnH4oHv+RS1S50tBODmSR5krOdubUkmkIfoqpsqdnee017+JzXsD25gryD4HRPLH9oZHkjk5ghNioIjueRQ3he7D0BoldhYXK0bcTwF9DTyBUZuCgn0F64IFzZdomwXzrNKZHZ95dmY/wARufnXoAMIsuE51zcpaLByHdG58Fb6VF1XGwbwnKbInP8AhMPHT51F0bRv4CnKcn5j7oHiw/Si4RtBwK0j2b4d4oJI3INnzLbWwYC43doPrXNrR1gV0qF+JpC95d7KzmCZWKPGxAIF+wr6FfjRRu7TSorsQDXNU/s10lVJbAyBSpNtRuzDwJF6wlDoyWXyW8LmygSWz0T5mtv0rFMXsofG8p8NHcc5nI6wjGe3exGgHiaaZRzP3W78knJXQM337s1MK1xcUqnFHcoMU0cJKaOzJGp7C7BQ3le/lW9MwPk62gufLNLVUhZGS3U2A8clG4lFwahIQZMTOQq52ZixG92udAASTW7Sag3fk1vD5LB+GmAbHm92lzrz8EthpMRDNEk0omWXML5QhVlF9Lb1tequEUjHOY2xHO9x7qzDNFI1sjsQdytY+yZcqMXdxGNy6nxP9PnWtIyzcR3patmBfgvooMyjtHqKbSWNvFcHFIPfX+YfWiyMYUtyWjWWXMCGEdibEHU9X9T5UtVPwstxTlEwPkvwTTlHt2Fp2BkXoXTfxHW+Pyq1NGWs71SrlxyEC+WWhUSdtwD/ABB6N9KYsUtnwKnORnKCFpjEr3Li40YarrxHZf0pSsjJaHcE9QPLXltrXUTywXDYfEMskQ6Y5xfuwb3Jvr43rameXxjksKqHBIbDXPW31VYmxmBP+C3kLf7qYs5L2dz803w+Lwocc2kiMdLsQRr5muf0rBJNSuDdRn5Ls9A1AgrWuk0NxfhfTctc5OAfZorfu6+Nzevm03bK9DX3+IffikeUOzUkUyOTaNHIHAm1xf0FWieWmw3rSiqXMOzaO0Qsnknwmds8cjNfpEMLX421FfTOj2ubSxg8AvJdLFzq2Yt0xH24KwcjsXg/tkASJlctZSdbHKfxGtakHZOS1KHbZt/mtX2kwEMpO4I5P8prkR9sd67MvYPcVlke3cMNzW/gYfIV27FeeDbfx+SXG24D/iD0b6VFipz4FdjasP8AmLRYovyPkUou0Ij/AIifzCiyMQ/AVZuRsysZcrA6LuIPbSNbuXR6PIJd4J7ysYCJb/vi3oayo+34LWvIEYvxUfyWxlnMd9G1HiP6VvVx3bi4JahmAfgvqn8/JxZSxnlllBLZVLZUUHcMq2vbvrFtWWABjQPn6pp1EHkmRxPLQDwCS5PrH9laJwimMPFMLBd1xmPiLHzq1SX7YPFzexCrShmwMbrC1wffxTvktMXwsROtgVB7QpKhvMAGs6tobM781WtE7FC380T3H4RJUaN+q3fYjsIPAg61jHI5jg5q2ljbI0tdoo/C7HEGeUGTETZbKZGBNh7oNgBftrZ85kszJreXzWDKYRXfcudbefRJYeKVpDicSFjWNGEcYOa19XdjuvYW04VZ7mNZsoze5zPyAVY2SOk2suVhkPmSslx+KaWR5G3uxb14V0WtDQAkXdYlyalasoXJWhF1rXJHZTwYDoAc/IrOM2guR92CewC3xrlTyB8uegXThYWxZalVB/Z5jDqTCSdT02/4U58ZHzSvwknJcH2c4zth/nb/AIUfGR80fCScvP7JfZnITGwzRyqYbo6t124HUdTiLjzqr6qJzS3NSymla4HJT/tT2TzuGEwHThNz+VrBvQ2PkawopML8PFb1cd2YuCx9xXWXLUnsrYoco0ziKJmVQWNs1zbyUbyf/NUkeWtJAuoZ13hgOu9atsbBrh1Kri4WQm6qbdHwPOV5Gr6OhqJDJ2SdbaL0rZn7NrHHERlc6258bcdUvtOITJk+1QKCRmtbUDh+03VjD0RCxwcSTyV46l0ZJbrbI8Ofesq5RcneZkkMMizxqRmKG5W4vrYn1vXsIJcbMxZecnGzfhJvz91GbLxRhljlG9HVvQ3I861e3E0tVWOwkFfQxKyxaG6umh7Qw+hrg5tK7eTgvn6WAozKd6kqfEGx+Vd0G4uuLaxsgLUqF2FqFNl7UKVo3sogISd+1kX0BJ/1CufWnMBPUYyJSPtTxoLQwjhmkbz0X/dVqJuRcq1jsw1UrBYhopEkXerBh5U44BwsUm3qkFbrh5w6K4PRYBh4EXriEEGy7QNxdQe2YsAz55zFn49KxNuBAOvnTkDqoNwx3t3JGdtIXYpCL96d7K23BK3NQk9FbgZSq5RYaXA7RurOanlYMb+PFawVUMhwR7hwsmUuzUxc83PXaOIrHGuYgZsoZ26JGvSA8q1EzoI24NTmfoFi6BtTK7aZhuQF+Vyck12ViMUyNDBbLHJInPy69EHohQNWI3XNaTMhDg+TeAcI/MllC+ctMcW4kYj9OK75TF8Ps+QPKZZHIUsQB1iLgAaAWBrGMtkmBa2wG5Mua6KEhzrnisrropFFCFJ8mdl/aMTHHbo3zP8AlXU+ug86zmkwMJWkUeN4CtHtE246yJDC7JkGZ8pI1bqrp2DW3eKVpIgQXOCYqpCCGtKp52zif8+X+dvrTmyZwCU2r+JXJ21if8+X+dvrRsmcAp2r+JXJ21if/mJf52+tGyZwCjaP4laRyDx/2rBvHMS7KWjfMbkqwuD6Ejyrn1LNnJdqfpn7RliqJLsFMIztiSGKMQi/vW6p7yRrbcK6TH42ghciUODiz8P2Vb2vjmmfM27cq8FHZWoFkNbZaD7K9rGbPh5mdjGqtEc7LZBZSllI0HR9a5VZCGEObvXVpJi8FrtylvaPtP7Jh15pnEsrZVOdzlAF2axJHYP4qzpYRI+x0C0qZTGzLUrKdm494pOcU3JJzg7mubm/zrsYRay47xizKncRsxJ153D6N76d/HwPwNVvbIqjSW5H8+yt/s15QdH7JKbMt+avpcbzH4jh3eFc+shzxjxXVpJgRgPgoT2jbH5nE84B0Jrt/EOuPPQ+ZrakkxMtwWVVHhffiquBTKWXoWhCViiLEKoJJIAA3kncKgkBSAStc2fHHs7BDnDqozNb3nb3R8AO4VynEzyZLqNAhjzWWbSxzTyvK/Wc38OAA7gLCumxga0NC5znFxuU2qyqtCwj89spc3S5p1DDtCOLg2/AaUj6lTlvB9R7racY6XPcR6H2UvtbZcMKRSRRIuSaJjYDcxym58GqkM0kjnNe45g+6vPBFE1rmNGRHsnm1BkxOFfgTJEf4luvxUVlD1opG9x8v+VrMMM0bu8eY+yRGy8TG0hhnQh3ZysicTwzA34CrbaF4Ae05C2RVdhOwkxuGZvYhN9nti8MgQ4ZZQCxLRyAEliSTlYDtq8ggmdiD7ciPZZxGogbhLLjiD9CmHtLm+4hXdmfMR4L/wC6qUg6xK2qj1As75uuhdIrzIam6Fons+2cIYJMTILZgbfkXW/mQfQVz6p+JwYPwp6mZhaXlUDaGLM0rytvdix/QeQsPKnmtDWhoSTnYiSm9qsoXmWhRZdQYVnbKouf71NTdVccKv3IWBcNLkLXaUW7rqCQAPDNSlW3Ey/BbUcp2tjvTT2rbJOaPEC5Ujm37jqVPnqPIVWikyLCt6uKxxjxWcSJXQBSJCsvsq02iO+KX/bSld/4h3+6aov/ACeHspj2zftcMPwSn4pWXR/8vBa138VQo0roEpABT3JqJrzMpsY4WktwbKyXB7rE+dqykdhtzNlcRh9+QupdoUxAEkZySKQQw0II3X/Q1PIpcEtOWqsaS/8AUMM2GmsuKQBkPBrbnHcdxHC9IOaYH4houoyQVEeE6hZ5NAUYqwIZSQwPAjeKfBuLhKYbGxXNqEK68hNloitjZ7KiX5sn0Z/0HffupOpeSdm1N07ABtHKH5U7ffFyXsViX9mv+495+FbQRCMc1jNKZDyUdgsEXWVuEcZfzzKo/wBXwq7n2I5lUa24PJN+bq11VXzkBEJcNiYGOjfDMtifhSVQ4ska8bk3CwSROYd/1VhbbGDEYjknicAKpuRra28eVZ7CoxY2tIVviabBgc8HxXbcpMGbDno21GXedeFtN9Ao6gZ4Sg11LcAuCNmY9mwrysbsPtBBP4WfKPKwqJYmiYMGnV9QEQyu2BeTn1vQle43HOuAaa9pOZz3A4lb3t40MjaagM3YreqmSV4pTJvw38bKr+0hyRhr78rE/wD81rSjNypU3s26pVOJSyndibMwrBXxGJC9sYBB0O4nv7u2sJHyDJrfFbxxsObneCvcm3sE0Zj55MhUpYXGlrWGnZSQilBvZOmWMi11nm19mwRgtDiVlFwAtiGt233U/G9xyc2yQexo7LrqIy1qsk5wWzzIdNBxP97zU3VHPtlvU5aPDpoPqxoWOZPNSOwfsqSjET4lGcD7tBmAS41vpqdSKUndI8YWtyXRp444+sXZqxY3buBljaOSZGRhYjX6b6VbFK03ATbpYnCxKzDlBsmGMgwTiZSTpYhl7Lncf6V0opHO7QsufIxo7Junns1httBT/wDTl/Ss60/t+PutKQfueHspb2txZpsP+ST5rWVCbYvD6rWtHZ8VSUgp66SsrPyEMSzyc+VWNoXQ5yADcpp6XpapxFow63W9PhDji0srbhtn7LjN0kjB/wDvH/lS20qPwLcxU51+afQw4EkMkiZkN1ZZNQfXy76gunIsR6IEdM1wINj3qA5f7PhcDERumcWDqGHSHAj8Q+XhWtMXt6rgbKlRs3dZpF1UtlYNZJUR2WNCekzEAAcd/Hspl7i1txml2NDnWOS0XHpgJUSN505tAAqLKFXTQGwOprnt2zSSBmeSfdsnAAnLvTE7F2X/AJq//u/rV9rPw9FTZwcfVJbTgwUOExC4eRC7qo/aZ2NmFgNfGpYZXSNLgoeImsOEqiU8kldvZm2s4/Ch/wBX1pOr/inKTerFyUwafZYropNmBJUX0Zh2VSse7bOz/LKaKNmwbkPLmppYFG5VHkKUxHimw1o3KsQ7OxiQNAogKkSDMWcHpliTu/FXQdLTukEhvfLhuXNbDUtiMYDbG/Hff3XmKwmNfDnDmKHKUEeYSNewAF7Fe6hj6dsu0udb6fdEkdU+ExYW6W1Pso32kx2+z/lcf6arSHtLaqHZVKtTaVRahQi1CEWoQpDAbMLdJ9F7OJ+gqVk6Tc3zUtNKsS9gGgA+VSsgNwVfxMxdrt5Dsqt0wxmEJLJQr2XojouhKLBUYlNlZORGGtikb8Lj4UrVO6tkzTDrJ/7RIc0kXcjfMVnSm11eqF7KmPBT2JJ2SZjqbqF5koQlcNKUbMv/AJ7qLqrmBwVgw86yr8CDVksRbIqKx+yyvSTVeI4j6ioWjZLZO81HWqFsi1CEWoQi1ClXT2Zr0pz+FB8TSdZoE3SalWE7YkckYXD84ikjOzCNCRvC6XOt9ar8Oxucz7Hha58VBqXuyhZcDfew8OKVwW2mzrHiIWgduoSQ6MewMOPcaq+nGEvjdiA13EeCtHVOxBkrcJOm8HxXs2HxasTHLG6k3CSqRYdgZT8xUNfARZzSOYP0KlzKhpJY4HkR9QuTteWMXmwzAC92jZZF8eB+FTsGO7D/AAIsj4iRg/cZ4ggj6KB5eusuHw8yG6kmx3aMLjTyrSnaWPcx2qpO9skbXt0Ko9qcSqLVCF6q30AuaFBIAuVL4DZtuk+p4DgPqatZYOeXZblYcDhlZSTvvbf4V479Q9NVlFVNjhIsW3zF95XV6Po4poy54zvxTfGbJiY3IJP5jXEH6n6RP8m/4rot6MpxoD5pjJsqIcD6mtm/qSvO8f4rT+nQcD5ps+BjHD4mth+oK47x/ip/ptPwPmm7xKOFajp2tO8eSsOjYOB80i0lq1HTNWd48lb+mU/A+aVw22JIyChCkX1sOItxvQek6l2pHkrtoIW6A+a9xe25ZSDI2YgWGgHyAob0nUs0I8lLqCF2oPmkVkvQemasbx5LP+mU/A+aWSJTwrI9O1o3jyVT0bT8D5pwmBjPD4msj+oK4bx/iq/02n4HzTmPZUR4H1NYu/UleN4/xUf06DgfNPsJsiJTcAg/mNYn9T9Ij+Tf8Qs3dGU51B804xuFVUuN97b67HQHTdZW1eymIw4Schbh7rn19FDDFiaM78VX8ds0N0k0PEcD9DXtCFyGvLe5Q7JY2IsaqmAQRcLy1CleWqUK78gcOTBiSu9uiviFNviRSdQ4Y23TUDSWOsrJyXnRsNEEt0VCMvFWXRgRwN71jVtcJXX3n0WlG9roWhu4WPIpPlSwMcaD9o0sXNjjcMCSPBQatSAhxduAN/JVrbFobvJFvP2Sm0dpyB+aghaR7Alm6Ma33Xbie4VEcLC3HI6w4byplneHYI23PHQDxScOwy5D4p+eYG4S2WJfBOPi16k1OEWiGEcd/n7KG0pccUxxHhoB4e6R5a4XNhHsOoVYW7jY/AmqU7rSd61nbeNZhaukuelYIS5so/p40Krnhuqm8Hggg7W4n6VayWcS43KUxM4QXPkO2gmyACTYJxybxZbnATxDD5foK8H+sYjjhl5EfIj6r0HRIDWub4qQnNeQauwFHzGmWBXTCY001SmMzUywK4TCV6Za1WCavLW4ar2QktBaiydRPWDmqhT+FqWeFUp9CaWcqJ/CaVeFCkIDSzlQphykxRVYwN+YnyAt+ter/R8R28svAAeZv9FyOlbOY1vP8+abYbEBxcb+I7K+gA3XniCDYrjGYNXHYeBqbIBLTcKDngKGzD6GqJlrw7RJWoVlp3IbDZMIp4uWf42HwArm1JvIuhTizE6x3J2GRzJ045D1mjYoT420NWjqpGNw5EcCLrOSiie7HmDxBsutnbFhhfMMzykWzSOXa3EC+4eFRJUSSNtoOAFgpipY4nXGZ4k3KW2piJlyiCISE3uWcIF7zpc+VVibG6+N1vC91ed8rbbNt/G1kwOAxkn7TELEP3YV1/nb6VttIGdll+8/QLAxVL+0/CP9I+pXuBiw45zDrMZXdWL5nLt2E9g37qiUykCQtsBpYWVodk0mIOuTrc3WeR7MbOynTKSpPgbG1PN6wukJHlpw71LwQhRYC1XS/MrnE4gILnyHbUE2UgEmwUNLIXNzVCU0xgaLBPdiTZJRfc3RPnu+Nq4X6hpDU0LsOresPDX0unaKTBKL78lYp6+asXoQmE1NMV0wnplqsFHzUyxXCj5qbYrBMZqZYrohoehPoaWeqFSENKvVSpCClXKhT+GlnqqkIKVcqFV7bs2eUgbl6I/X4/Kvo/6bpTT0TS4ZvzPdu9M/FcCukxykDdko+NypuNDXfBSDmhwsVM4XEhx38RWgN0qQWmxXc0IYWIuKlRzURLs1swVdcxAB7zoL1Q5ZreN5ccO9aXPs4NGkKTPE0YWxjIB3EC4O8HWuayQtJeWgg8V1JIg8BgcQRwTbmMdH1ZIsQOx15tvVbj4Vripn6gt7swscNUzRwd35H0SWyZpJsWzyx80YYxHlzBxmc3JBHcBVpmtjhDWm+I34aKsDnyzlz22wi1r3zKnMZzmRuay57dHPfLfvtrSbMOIY9OSdkx4TgtfdfRQOP2eRG0uNxDMii5jj+7TwsOk19BqadjlGIMgZY8TmfYJGSE4S+oeSBuGQ9ylOSuxxGGmaNUeTcoFsie6njxJ7arVzl9mA3A38Tx9laipgwGQixO7gOHumXKXC5Zc43Pr5jf8AWtaV+JluCWrI8Ml+KgsTiAg7+ApkmyVDS42CiJGLG7amsybptrA0WC8AqFZdAUIVkwmJ5xAeI0bx7a+XdLdHmiqSwdk5t7uHhp5L0dLPtY7796SmFJsKbTCZaaaVKYTLTDCrhMZUplrlYJq0VbhytdCxUFyLp1ElYOcqlPoVpZ5VSn8K0u4qifwilXlQlsViObQnjuXxpnougNbUiP8AiM3d330StTMIoy7fuVaI9a+pgACwXm1yRUoQhKm6mxqQbKrmBwsVL4bEBx2HiK0BulXNLTYqe5NYXNLmO5NfM7vrS9U/Cy3FNUceJ9+Ce8p8NlMc0PRxJdY4yNz33o/atgT3WrGlfcFj82WueXMc1vWMsWyR5PvYc+R5J/sraolujrzcydeM/wCpT7yntrGaDB1m5tOh9+aYgqNpdrhZw1HtyS2z8AIjKbljJIZCT3gADwAAFVklxho4CytFEIy48TdPKyWyqu2jiJcUqJAXiiswzNlRnIBVid5C9g410YNkyEkusT4kD7rl1G2knDWsu1vHIE/ZPG2TLJc4nEHLxji+7UeLdY+orLbsZlEzPicz5aLb4eR+cz8uAyHnqutoxpLhnTDlJGjW8ah76qOipOpF916qxz45MUgIvrkrvZHLHgYRlpndYvPyinZj/wBuQ17G+bTu3Cuk4QjN0g9EkMLBa6RabFyb2ES/hAv+p+IrB9ZTR9kFx/PzRVdM0aIWTFxdVxKvYwF/jr8aGVtPJ2xhPp+eCgTNOuSUHKKdeth7+Gb6GtwIHaSD0Woe3il8NytnU3TD799y1vkKQ6R6No6yLBNIBY3BFrhbQ1WxdiBC8xG1cdNvdYF7EAv66n4iubD0Z0TS5tYZHf6ibeWQ9CrS9KyOyB8kjHi8bF1ZBMvY4F/Xf8a0kouiqnNzCx3Fpy8tPRRF0rK3U+ef3XR5SzjrYb0LfQ1j/wBN0js45/O3uE83pjkPNJNt+Zurhz55v+Iq7f09Ss7c/lb3Kl3TPBo80mTipOswiXsUa/qfjTDKbo2nza0vPPT6D0KSm6XldkDbuy9dUD7VH1WEq9jDX6/Gh8HRtRm9hYeWnt6Ih6WmbkT55/dKLt+Zethz5ZvoaXd+n6V/Yn87e4TremTvA80qvKaY9XDepb/iKp/03SjN9R5W9yod0xyHmvHxuNl3uIV7EAv66n4ito6HoqnzawyH/UcvLIeiSl6VldofLL7pTD7Tx0HVkEy9jgE+uh+NUl6O6Jqs3sMbuLSbeWY9FEXSkjcifPP7rrFcrcQxGfD7t1s1vka6HRvRlHRxlsUl7m5JIufloier2xuSEgeUczdXDnzzfQV0CIG6yD0WBe3ik3lxcvWcRL2KBf6/GsH1tNH2RiPp+eCzMzRpmvFlxcXVcSr2MBf6/GhlZTSdoYT+fmiGzNOqWh5RTqw/7c5r6Wza9241uBAc2yDzCscLxa62fBQvFhFBeOCZgpYtZlVja41te26uc5wklvYkDgnGx7KLCHAHiU3fY+Ldkc4uMlLlLQi3SFietrpVxPA0FoYc9c/ssjT1DnBxkGWnV+6Uk2FO7xvJiFJRgQyxBWtxUMG3Hcd9QKmNrS1rNedx8lY0sr3BznjLg2x+e9WKkk+ihCb4/EGONmVGkI3Ktrnhxq8bQ5wBNuazleWNLgL8goZNkS4g5sY1l4YdD0B2Zz75+FNGdkWUIz/uOvhwSgp5JutOcv7Rp48VxtzBR4YJPCqxOjopCAKHViAUIG/fcd4qaeR8xMbzcEHXceKrUxMgAkjAaQRplccFXPaDsHI32iMdBj94Oxjubz+fjXNeN6zrYLHGNN6pyITuF6hrHO0CQDSdEPGRvBFDmObqEFpGq5qqhFCF3FEzdUE+FWa0u0ClrSdF7NAy9ZSPGhzHN1CHNLdQk6qoRQhOMFgZJjaJGc/hFx67hUgEqzI3P7IuvcbgJYTaWNk/MNPXdQQQpfG5naFk2vUKiKEJSGFm6qk+FWa0u0ClrS7QLyWJl6wI8aHNLdQhzS3VcVVQihC6RCdwJqzWOdoFIaToh0I3i1DmOb2ggtI1Vw9n+wc7faJB0EP3Y7WHHwHz8Kljd6eooLnGdBorFs/BRYhXxOJCvcuED6rGikgAA6X0uT3105JHxERRZaXtqStYomTAzTZ62voAPzNert9ghkhw98LGOvmCkqN7IltVA9aPhWl2F7+ud2ufMqPi3BuONnUG/TLkOCsUUgYBhuIBHnupEixsV0Qbi4XdQpRQhFCFGbW2oYiqRxPLK98qqLLpvLMdAK3hhDwXOcAB+ZBLTzmMhrWkk6cPEptg9jO7rNinEki6oi6RxntA3lu81o+oa1pZELDed5WcdM5zhJMbkaDcPzipiaFXUqwDKRYg7jSicIBFisx5W4VcC13a0bE82bE/w6cRXTpyZRZuqRkjwHkoXBbYgk3SKD2Mcp9DWz4nt1CyUhzKn3QfIUsY2nUKCxp3LpMOv7oHkKBGwaAIDG8FxiNs4eEdOVAR7oOY+grVsL3aBaCwTrZe38NNbLKlz7rnIfRqrJBI3UK4IKnI9nxNqY0bvyg0o5reCnZsO4J/htmQrrzUY78o+lUwjgrtiYNwXWO5WYLDD7zERgj3EIdv5Vua0ZTSydlq12jW71zgOWGCxIHN4iO59xyEb+VrXofSyx9pqNo129e4jZsLa81Ge/Kv0rPCN4WbomHcFHybOiXURoP4RV2tbwWezYNAFC7T27hob55UuPdUhj6LTccMjtAoJATLD7bw83UlW591jlPoas6F7dQqEgpRsOv7oPkKz2bDqAsyxvBc8wo90DyFQI2jcgMbwTDG7Wgi60i+CnMfQUwyJ7tApUxySw645robxqRzhsRb8OvE1lOTELO1WkceM8lp8EKooVQFUCwA4VzE+AALBRE3JeBmJOfIzZ2iDkRlt9yvjrTbayQDK19L2z80m6gicc72ve18r9yTxqzz3gEPMxXyu5ZTdB7qKvEjTXcKlhji/cxXO4c+arIJZf2g3C3ectOXep1FAAA3AWFKE3zTwFhYLqoUooQihCKEIoQq9t7lbDhn5shpH94LbTsuTx7qdp6F8wxaBIVPSEcDsNrnklMPicNtKBlK51uMyMNVPunx7CKymhkp3WPmFpDPFVMNvEb1l/KzkUIH6S3jJ6Mi6X7mA0B+dVjrJ4sg6455pCaOSE8Qq4NiW6krr/fcRTI6Wd/JgP54rMVB4IOxb9aV2/vvJoPSzv4sA/PBSag8E5w+yok3Lc9p1/pSstfPJkTYcslmZXFGJ2XE+9bHtGn9KiKunjyDsueahsrgm67HK9SaRPA/Qimx0q49pgP54rUVB4L1tkM3XmkcdhJPzJoPSpHZYB+dwQag8EvhtkxJuW579fhupWWvnkyJsOWSzdK4oxOyon3rY9o0/pRFXTx5B1xzzQ2VwSC7HK9SaRB2AkfIimh0qT2mA/nitBUHgvG2OW680j+JP6k0HpUjssA/PBBqDwTjDbKiTctz2nX+lKy188mRdYcslmZXFGJ2VE+9bHtGn9KIq6ePIOuOeaGyuCbDYlupK6/33EU0OlnfyYD+eK0+IPBH/RL9eV2/vvJoPSzv4sA/PBQag8FYuSfIkTv0VsgPSkbW3co3FvlS0lbPLkXWHLJaxMkmPALWAMPgMPoBHEvADUk/NjURsfM4NGZXSe+OnjucgFGbL5cQSyCMq0ZY2UtaxPAaHSm5ejpGNxAgpOHpSKR+EgjhdWmueumihCKEIoQihCKEIoQihCyflpsqVMTI5UlJGzKwBI14HsIr0VFMx8QaDmNy8t0hA9kznEZHerD7N9mSIJJXBVXCqoOl7a5rdlJdJTNdZgzsuh0TA9uJ7hYHRXLE4dZFKOoZSLEHUGuUuw5ocLFUPbXIMgloGJXfkOpHgeI+PjUNjadTZc2Sgzu0qATYOurkeX9a2FKOKwFLxKkMLsOIbwW/Mf0FXEDBzWzaZg5pzLyehfgUP4Tb4G4qroWFWdTRu5JH/wBHA9WU+ag/I1kYOaz+CG4peDkMD1pj5KP1NV2XNWFAN7lObM5GYVLFlaU/jNx6AAetGABMR0cTdc+9e7T5G4V7kKYj+A2HoQRRgBRJRxO0Fu5QWI5DAdWY/wASj9CKNlzS5oBuckP/AEcBvlPktvmasIOar8EN5S0XJ6FOBc/iP6CwrVsLAtG0sbeabYvYkR3Ar+U/odKsYGFVdTsPJMH2D2OfT+tUNKOKxNLwKndi8gyxDTsQu/KNCfHsHx8KxdG0aG63joM7uKvuGw6xqERQqgWAGgqV0mtDRYKv8vdmyTYcc2CxRw5UbyLEG3aRenuj5WxydbeFz+k4XyxDBnYrO9kbKlmlVERhqMxsQFF9SSd1duaZkbC5x+64EED5JA1o+y2hRpXll7AL2hCKEIoQihCKEIoQihCKEIoQihCr02LnmnYYZ1WOHosWF1dzvS+8BRxG4mnQyOOMGUXLvMDj4pB0ksspERsG630J4eC6Ro53Mc0ZixAF7fvDdmRtzL8RVHMdG3Gw3b+a8FoyQSOwPGF3z5g7wkJ9hOvV6Q9D6VAlB1VzGQkVjI3gg9+lTdRZO4hVFYJ5DVSrhPYazKuETUBBTKYVoFQpnKKsqFNGjJ3Anw1q91WyVh2G7dboDv3+lQZQFIjJTy+Hwq599mVHYdIqWt1rdUaj1qAySU4Rwv3+6h0kUQxHjY77d/BTQNLple0IRQhFCEUIRQhFCEUIRQhFCEUIRQhFCEUIUZt/FukdowTLIRHHpoC3vHsA3+Vb08bXPu7QZlLVUjmMsztHIe/gobF4B8DCJYJCbFOeWQko5YgM/apub6U0yVtS/A8cbW1HLmlJInUkeON3C4OhvlfklcZDiSzYl0RTDFJzSIS+ZiNWJsNLDdVWGGwiaT1iLk5Kz2z3MzgOqDYDO5/Ny9weGlMInhxbyMVzEPlaNjvK2ABXs0OlD3sDzG+MActfuiNkhjEjJCTztY+ymNm4hcRDHIVtnUNY627RSsrDFIWX0TkMglja+2oShwKcBaqYytMIXowgHGjEjClUjtUXUodL0XQkjhAeNTiUYU3k5lHRHYB36ik6m2+1XDXuaXAZDVZufG1wa45nRe7Vxgw8eZUBYsqIo0uzGygngLmphj2r7E9/cFE8ohZiAz0HeUzeDGgBxLEzaXiyWXvGe9799q1DqY9XCbcb5+SxLaoDEHAnhbLzTbHYcR4mzgczi15txwEgGh8xp4itI3F0Vx2mZjuWcjAyazuy8WP+77pzycxDKXwspvJDbKx9+M9RvLcfCs6lgNpmaO9DvC0pHlt4X6t9RuP0T+DasbymJDmZR0ioJVe4tuv3Vi6B7WY3ZD1W7ahjnljcyNeHmntZLZFCEUIRQhFCEUIRQhFCEUIRQhFCEUIRQhRnKXAtPhpYktmYC1zYaEH9K3pZBHK17tAlquJ0sLmN1KQx20Ghmh5whYHQoxI0EmmW54Ai4q8cQkjdh7QPoqSTOjkZiyaRn3pltKAYaSOaBrc7IiSRDqvmNsyjgw33FaxOMzSyQaA2O8W48ljM0QPEkR1IBG433jmrK7BQSSABqTuApEAk2C6JIAuVzDOri6sGHaCCPhQ5pabEKGua4XBuoLlky83CrNlVp4gxvl01J14aCnKIHE4jUNKSryMLWu0LgmO04ooY8+EmbnbrzaLKZA5JHRKEm4tfwraIySOwzN6u82tbxWE7Y424oXdbcL3vytdKjDJJi8Ss7tlUQsq84yqLrroGA3iqY3MhYYxx3A71cMY+eQSE7t5A071w0cUeKw4wrksWImVXLrksek2pAINrVa73wvMwy3G1jfkqkRsnYITnfMA3Fuac7Twaz4p0Y2C4dbHcVZnJVgeBGUVnFIYoQ4b3eYtp6rSaNss5a7c3yJOvovdnYpMXDJBOVMkekhRtNOrKpG7t7jRKx0DxJHodL/IqYZG1EZjkOY1sfULqLYSSKGGLxLqdVKy2FvEDWodUuYbGNoPchtI14uJHEf7vZNsNhWxEGIh5wyCOS0Eram6gMOlxs2l60c8RSMfa1xmPzis2RmaJ8eK9j1T3exUhidijECF5sySKtn5trXBHSQke7fWsG1BiLgzMHS/zTD6YTBrpMiNbH07lKYXDJGoRFCqNwAsKXe9zzdxuUyxjWDC0WCWqquihCKEIoQihCKEIoQihCKEIoQihCKEIoQihC4liDAqwDA7wRcGpBINwoc0OFimOE2Hh4mDpEqsNx7O2193lWz6mV4wudksI6WGN2JrQCpBlBFiLg7xWANluRfIpnhNlQxOXjjVGYWJUWvx3DStXzyPbhcbhZR08Ubi5jQCeCiOVkiCXCc7YRiV2a4uNENr+ZFM0YcWSYdbD5pSuc0Pix6XN/JMNuT4Ro74UocTcczzNs97j93ha976VtTtnDrS3wb76LCpfTuZeG2Pdh1/4TyTZ8cm0GE0aPfDowzAHUMQbXrMSuZTAsJHWPyWphY+rIkaD1Rr3rrE4U4KQSwr/ANuxAnjUXy30EiDf4gVDX/ENwPPWGh48irPjNK7HGOqdQN3MeyINmRz4rESSx51AiVM18p6NzpuO8VDpnRQsa02Od0NgZNM9zxcZWvpon2M2KM8UkOWJ0NjZeiyHrIQLeRrJlR1XNfmD6HitpKbrNfHkR6jguG5L4e5IDqrG7IsjqhPHog2qRWS23d9hdQaCG51z3Am3kpbDwKihUUKo0AAsBS7nFxu45ppjGsGFosEpVVZFCEUIRQhFCEUIRQhFCEUIRQhFCEUIRQhFCEUIRQhFCEUIRQhFCEhit3rVmKj0wwH7TyNbSdlYx9spf/4n/wDH/uqv/q8forf+7w+qfGsVugUIXtCEUIRQhFCEUIRQhFCEUIRQhFCEUIX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3" name="Picture 9" descr="C:\Users\pc01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4" y="246279"/>
            <a:ext cx="1328783" cy="13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642777" y="178108"/>
            <a:ext cx="52955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 algn="ctr"/>
            <a:r>
              <a:rPr lang="pt-BR" dirty="0"/>
              <a:t> </a:t>
            </a:r>
            <a:r>
              <a:rPr lang="pt-BR" b="1" dirty="0"/>
              <a:t>UNIVERSIDADE FEDERAL DE </a:t>
            </a:r>
            <a:r>
              <a:rPr lang="pt-BR" b="1" dirty="0" smtClean="0"/>
              <a:t>PELOTAS</a:t>
            </a:r>
          </a:p>
          <a:p>
            <a:pPr algn="ctr"/>
            <a:r>
              <a:rPr lang="pt-BR" b="1" dirty="0" smtClean="0"/>
              <a:t>Faculdade </a:t>
            </a:r>
            <a:r>
              <a:rPr lang="pt-BR" b="1" dirty="0"/>
              <a:t>de </a:t>
            </a:r>
            <a:r>
              <a:rPr lang="pt-BR" b="1" dirty="0" smtClean="0"/>
              <a:t>Medicina</a:t>
            </a:r>
          </a:p>
          <a:p>
            <a:pPr algn="ctr"/>
            <a:r>
              <a:rPr lang="pt-BR" b="1" dirty="0" smtClean="0"/>
              <a:t>Departamento </a:t>
            </a:r>
            <a:r>
              <a:rPr lang="pt-BR" b="1" dirty="0"/>
              <a:t>de Medicina </a:t>
            </a:r>
            <a:r>
              <a:rPr lang="pt-BR" b="1" dirty="0" smtClean="0"/>
              <a:t>Social</a:t>
            </a:r>
          </a:p>
          <a:p>
            <a:pPr algn="ctr"/>
            <a:r>
              <a:rPr lang="pt-BR" b="1" dirty="0" smtClean="0"/>
              <a:t>Curso </a:t>
            </a:r>
            <a:r>
              <a:rPr lang="pt-BR" b="1" dirty="0"/>
              <a:t>de Especialização em Saúde da Família -UnaSUS</a:t>
            </a:r>
            <a:endParaRPr lang="pt-BR" dirty="0"/>
          </a:p>
        </p:txBody>
      </p:sp>
      <p:pic>
        <p:nvPicPr>
          <p:cNvPr id="1034" name="Picture 10" descr="C:\Users\pc01\Desktop\cancerdemam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96" y="5517232"/>
            <a:ext cx="1700808" cy="10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Este projeto </a:t>
            </a:r>
            <a:r>
              <a:rPr lang="pt-BR" dirty="0" smtClean="0"/>
              <a:t>foi </a:t>
            </a:r>
            <a:r>
              <a:rPr lang="pt-BR" dirty="0"/>
              <a:t>estruturado para ser desenvolvido no período de </a:t>
            </a:r>
            <a:r>
              <a:rPr lang="pt-BR" dirty="0" smtClean="0"/>
              <a:t>12</a:t>
            </a:r>
            <a:r>
              <a:rPr lang="pt-BR" b="1" dirty="0" smtClean="0"/>
              <a:t> </a:t>
            </a:r>
            <a:r>
              <a:rPr lang="pt-BR" dirty="0" smtClean="0"/>
              <a:t> semanas presenciais </a:t>
            </a:r>
            <a:r>
              <a:rPr lang="pt-BR" dirty="0"/>
              <a:t>na </a:t>
            </a:r>
            <a:r>
              <a:rPr lang="pt-BR" dirty="0" smtClean="0"/>
              <a:t>Estratégia </a:t>
            </a:r>
            <a:r>
              <a:rPr lang="pt-BR" dirty="0"/>
              <a:t>de Saúde da Família </a:t>
            </a:r>
            <a:r>
              <a:rPr lang="pt-BR" dirty="0" smtClean="0"/>
              <a:t>(ESF</a:t>
            </a:r>
            <a:r>
              <a:rPr lang="pt-BR" dirty="0"/>
              <a:t>) Navegantes, no </a:t>
            </a:r>
            <a:r>
              <a:rPr lang="pt-BR" dirty="0" smtClean="0"/>
              <a:t>Município </a:t>
            </a:r>
            <a:r>
              <a:rPr lang="pt-BR" dirty="0"/>
              <a:t>Encantado/RS, Brasil. Participarão da intervenção 902 mulheres entre 25 e 64 anos e 351 mulheres entre 50 e 69 anos.</a:t>
            </a:r>
          </a:p>
        </p:txBody>
      </p:sp>
    </p:spTree>
    <p:extLst>
      <p:ext uri="{BB962C8B-B14F-4D97-AF65-F5344CB8AC3E}">
        <p14:creationId xmlns:p14="http://schemas.microsoft.com/office/powerpoint/2010/main" val="7857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Focamos as ações da intervenção nas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semanas de duração, nos quatro eixos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Monitoramento e avaliação;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Organização e gestão do serviço;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Engajamento público;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Qualificação da prática clínica.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0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LOGÍSTICA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25658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Normas </a:t>
            </a:r>
            <a:r>
              <a:rPr lang="pt-BR" dirty="0"/>
              <a:t>expressadas no caderno de Atenção </a:t>
            </a:r>
            <a:r>
              <a:rPr lang="pt-BR" dirty="0" smtClean="0"/>
              <a:t>  Básica </a:t>
            </a:r>
            <a:r>
              <a:rPr lang="pt-BR" dirty="0"/>
              <a:t>nº 13, “Controle dos Cânceres do Colo do </a:t>
            </a:r>
            <a:r>
              <a:rPr lang="pt-BR" dirty="0" smtClean="0"/>
              <a:t>Útero </a:t>
            </a:r>
            <a:r>
              <a:rPr lang="pt-BR" dirty="0"/>
              <a:t>e da Mama” </a:t>
            </a:r>
            <a:r>
              <a:rPr lang="pt-BR" dirty="0" smtClean="0"/>
              <a:t>Ministério </a:t>
            </a:r>
            <a:r>
              <a:rPr lang="pt-BR" dirty="0"/>
              <a:t>da Saúde, 2013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Ficha </a:t>
            </a:r>
            <a:r>
              <a:rPr lang="pt-BR" dirty="0"/>
              <a:t>espelho (anexo </a:t>
            </a:r>
            <a:r>
              <a:rPr lang="pt-BR" dirty="0" smtClean="0"/>
              <a:t>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Planilha </a:t>
            </a:r>
            <a:r>
              <a:rPr lang="pt-BR" dirty="0"/>
              <a:t>de coleta de dados (anexo </a:t>
            </a:r>
            <a:r>
              <a:rPr lang="pt-BR" dirty="0" smtClean="0"/>
              <a:t>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Busca </a:t>
            </a:r>
            <a:r>
              <a:rPr lang="pt-BR" dirty="0"/>
              <a:t>ativa das mulheres da área </a:t>
            </a:r>
            <a:r>
              <a:rPr lang="pt-BR" dirty="0" smtClean="0"/>
              <a:t>adstrita com exames pendentes de citopatológico de colo de útero e mamografia.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Capacitação </a:t>
            </a:r>
            <a:r>
              <a:rPr lang="pt-BR" dirty="0"/>
              <a:t>da </a:t>
            </a:r>
            <a:r>
              <a:rPr lang="pt-BR" dirty="0" smtClean="0"/>
              <a:t>equipe.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Monitoramento semanal.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24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OBJETIVOS, METAS E RESULTADOS</a:t>
            </a:r>
          </a:p>
        </p:txBody>
      </p:sp>
      <p:pic>
        <p:nvPicPr>
          <p:cNvPr id="7170" name="Picture 2" descr="C:\Users\pc01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9478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7"/>
            <a:ext cx="8715320" cy="1234440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/>
              <a:t>Meta 1.1: </a:t>
            </a:r>
            <a:r>
              <a:rPr lang="pt-BR" sz="2800" dirty="0" smtClean="0"/>
              <a:t>Ampliar </a:t>
            </a:r>
            <a:r>
              <a:rPr lang="pt-BR" sz="2800" dirty="0"/>
              <a:t>a cobertura de detecção precoce do câncer de colo de útero das mulheres na faixa etária entre 25 e 64 anos de idade para 100%.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628800"/>
            <a:ext cx="5544616" cy="5229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Das 262 mulheres com exame pendente de citopatológico de colo de útero 226 realizaram o exame.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56 mulheres (6,2%) </a:t>
            </a:r>
            <a:r>
              <a:rPr lang="pt-BR" dirty="0"/>
              <a:t>no mês 1;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118 mulheres (13,1%) </a:t>
            </a:r>
            <a:r>
              <a:rPr lang="pt-BR" dirty="0"/>
              <a:t>no mês 2;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226 mulheres (25,1%) </a:t>
            </a:r>
            <a:r>
              <a:rPr lang="pt-BR" dirty="0"/>
              <a:t>no mês </a:t>
            </a:r>
            <a:r>
              <a:rPr lang="pt-BR" dirty="0" smtClean="0"/>
              <a:t>3.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dirty="0"/>
              <a:t>denominador utilizado foi o total de 902 mulheres, quando são somadas as mulheres com exame citopatológico em dia 71%(640) com o resultado obtido ao final da intervenção foi atingido o 96%(866).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357129582"/>
              </p:ext>
            </p:extLst>
          </p:nvPr>
        </p:nvGraphicFramePr>
        <p:xfrm>
          <a:off x="5724128" y="1628800"/>
          <a:ext cx="3386728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8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/>
              <a:t>Meta 1.2: </a:t>
            </a:r>
            <a:r>
              <a:rPr lang="pt-BR" sz="2800" dirty="0" smtClean="0"/>
              <a:t>Ampliar </a:t>
            </a:r>
            <a:r>
              <a:rPr lang="pt-BR" sz="2800" dirty="0"/>
              <a:t>a cobertura de detecção precoce do câncer de mama das mulheres na faixa etária entre 50 e 69 anos de idade para 100%.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72816"/>
            <a:ext cx="5652120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Das 133 mulheres com exame pendente de mamografia 79 realizaram o exame.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27 mulheres (7,7%) no mês 1;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50 mulheres (14%) no mês 2;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79 mulheres (22,5%) no mês 3.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O denominador utilizado foi o total de 351 mulheres, quando são somadas as mulheres com mamografia em dia 62%(218) com o resultado obtido ao final da intervenção foi atingido o 84%(297).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73054221"/>
              </p:ext>
            </p:extLst>
          </p:nvPr>
        </p:nvGraphicFramePr>
        <p:xfrm>
          <a:off x="5724128" y="1844824"/>
          <a:ext cx="329567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09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/>
              <a:t>Meta 2.1: Obter 100% de coleta de amostras satisfatórias do exame citopatológico de colo de útero.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É necessário dizer que antes de dar início ao projeto de intervenção os resultados tinham o mesmo valor de 100% de amostras satisfatórias, motivo pelo qual não tivemos dificuldades a serem atendidas para atingir a meta proposta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56 mulheres (6,2%) no mês 1;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118 mulheres (13,1%) no mês 2;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226 mulheres (25,1%) no mês 3.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86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688" y="764704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/>
              <a:t>Meta 3.1</a:t>
            </a:r>
            <a:r>
              <a:rPr lang="pt-BR" sz="2800" dirty="0" smtClean="0"/>
              <a:t>: Identificar </a:t>
            </a:r>
            <a:r>
              <a:rPr lang="pt-BR" sz="2800" dirty="0"/>
              <a:t>100% das mulheres com exame citopatológico alterado sem acompanhamento pela unidade de </a:t>
            </a:r>
            <a:r>
              <a:rPr lang="pt-BR" sz="2800" dirty="0" smtClean="0"/>
              <a:t>saúde</a:t>
            </a:r>
            <a:r>
              <a:rPr lang="pt-BR" sz="2800" dirty="0"/>
              <a:t>.</a:t>
            </a:r>
            <a:br>
              <a:rPr lang="pt-BR" sz="2800" dirty="0"/>
            </a:br>
            <a:r>
              <a:rPr lang="pt-BR" sz="2800" b="1" dirty="0"/>
              <a:t>Meta 3.2: </a:t>
            </a:r>
            <a:r>
              <a:rPr lang="pt-BR" sz="2800" dirty="0"/>
              <a:t>Identificar 100% das mulheres com mamografia alterada sem acompanhamento pela unidade de saúde.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799357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Não houve mulheres com exame de citopatológico de colo de útero e mamografia alterado sem acompanhamento pela unidade de saúde durante os três meses.</a:t>
            </a:r>
            <a:endParaRPr lang="pt-BR" dirty="0"/>
          </a:p>
        </p:txBody>
      </p:sp>
      <p:pic>
        <p:nvPicPr>
          <p:cNvPr id="8194" name="Picture 2" descr="C:\Users\pc01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59" y="4799199"/>
            <a:ext cx="2738239" cy="21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c01\Desktop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64" y="4799199"/>
            <a:ext cx="2736304" cy="19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686800" cy="1138138"/>
          </a:xfrm>
        </p:spPr>
        <p:txBody>
          <a:bodyPr>
            <a:noAutofit/>
          </a:bodyPr>
          <a:lstStyle/>
          <a:p>
            <a:pPr algn="l"/>
            <a:r>
              <a:rPr lang="pt-BR" sz="2800" b="1" dirty="0"/>
              <a:t>Meta 3.3: </a:t>
            </a:r>
            <a:r>
              <a:rPr lang="pt-BR" sz="2800" dirty="0"/>
              <a:t>Realizar busca ativa em 100% de mulheres com exame citopatológico alterado sem acompanhamento pela unidade de saúde</a:t>
            </a:r>
            <a:r>
              <a:rPr lang="pt-BR" sz="2800" dirty="0" smtClean="0"/>
              <a:t>.</a:t>
            </a:r>
            <a:br>
              <a:rPr lang="pt-BR" sz="2800" dirty="0" smtClean="0"/>
            </a:br>
            <a:r>
              <a:rPr lang="pt-BR" sz="2800" b="1" dirty="0"/>
              <a:t>Meta 3.4: </a:t>
            </a:r>
            <a:r>
              <a:rPr lang="pt-BR" sz="2800" dirty="0"/>
              <a:t>Realizar busca ativa em 100% de mulheres com mamografia alterada sem acompanhamento pela unidade de </a:t>
            </a:r>
            <a:r>
              <a:rPr lang="pt-BR" sz="2800" dirty="0" smtClean="0"/>
              <a:t>saúde.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Todas as mulheres na área de abrangência com exame de citopatológico de colo de útero e mamografia alterado tiveram acompanhamento na ESF seguindo o protocolo de atendimento preconizado pelo Ministério de Saúde.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03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6085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O câncer de colo de útero e mama, são doenças que tem alta </a:t>
            </a:r>
            <a:r>
              <a:rPr lang="pt-BR" dirty="0" smtClean="0"/>
              <a:t>prevalência e mortalidade </a:t>
            </a:r>
            <a:r>
              <a:rPr lang="pt-BR" dirty="0"/>
              <a:t>no Brasil, principalmente nas regiões Sul e </a:t>
            </a:r>
            <a:r>
              <a:rPr lang="pt-BR" dirty="0" smtClean="0"/>
              <a:t>Sudeste, gerando sofrimento para o indivíduo, família e sociedade, sem falar nos altos custos para o SUS. </a:t>
            </a:r>
            <a:r>
              <a:rPr lang="pt-BR" dirty="0"/>
              <a:t>É sabido que hoje em </a:t>
            </a:r>
            <a:r>
              <a:rPr lang="pt-BR" dirty="0" smtClean="0"/>
              <a:t>dia a prevenção dos câncer de colo de útero e mama constitui uma </a:t>
            </a:r>
            <a:r>
              <a:rPr lang="pt-BR" dirty="0"/>
              <a:t>das ações programáticas mais eficientes </a:t>
            </a:r>
            <a:r>
              <a:rPr lang="pt-BR" dirty="0" smtClean="0"/>
              <a:t>na </a:t>
            </a:r>
            <a:r>
              <a:rPr lang="pt-BR" dirty="0"/>
              <a:t>Atenção Primária, tendo em vista que </a:t>
            </a:r>
            <a:r>
              <a:rPr lang="pt-BR" dirty="0" smtClean="0"/>
              <a:t>minimizam as doenças </a:t>
            </a:r>
            <a:r>
              <a:rPr lang="pt-BR" dirty="0"/>
              <a:t>e promovem a saúde. </a:t>
            </a:r>
            <a:r>
              <a:rPr lang="pt-BR" dirty="0" smtClean="0"/>
              <a:t> </a:t>
            </a:r>
          </a:p>
        </p:txBody>
      </p:sp>
      <p:pic>
        <p:nvPicPr>
          <p:cNvPr id="2050" name="Picture 2" descr="C:\Users\pc01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89240"/>
            <a:ext cx="1794034" cy="11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532" y="908720"/>
            <a:ext cx="8982468" cy="1080120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/>
              <a:t>Meta 4.1: </a:t>
            </a:r>
            <a:r>
              <a:rPr lang="pt-BR" sz="3100" dirty="0"/>
              <a:t>Manter registro da coleta de exame citopatológico de colo de útero em registro específico em 100% das mulheres cadastradas</a:t>
            </a:r>
            <a:r>
              <a:rPr lang="pt-BR" sz="3100" dirty="0" smtClean="0"/>
              <a:t>.</a:t>
            </a:r>
            <a:br>
              <a:rPr lang="pt-BR" sz="3100" dirty="0" smtClean="0"/>
            </a:br>
            <a:r>
              <a:rPr lang="pt-BR" sz="3100" b="1" dirty="0" smtClean="0"/>
              <a:t>Meta </a:t>
            </a:r>
            <a:r>
              <a:rPr lang="pt-BR" sz="3100" b="1" dirty="0"/>
              <a:t>4.2: </a:t>
            </a:r>
            <a:r>
              <a:rPr lang="pt-BR" sz="3100" dirty="0"/>
              <a:t>Manter registro da realização da mamografia em registro específico em 100% das mulheres cadastradas.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532" y="3068960"/>
            <a:ext cx="8442916" cy="49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Depois do início do projeto de intervenção foram aplicadas as ferramentas de trabalho, implantamos o registro especifico de acompanhamento, permitindo ter o 100% das usuárias com registro adequado de </a:t>
            </a:r>
            <a:r>
              <a:rPr lang="pt-BR" dirty="0" smtClean="0"/>
              <a:t>exame citopatológico de colo de útero e mamografia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Picture 2" descr="C:\Users\pc01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67282"/>
            <a:ext cx="1187624" cy="8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301006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100" b="1" dirty="0"/>
              <a:t>Meta 5.1</a:t>
            </a:r>
            <a:r>
              <a:rPr lang="pt-BR" sz="3100" b="1" dirty="0" smtClean="0"/>
              <a:t>: </a:t>
            </a:r>
            <a:r>
              <a:rPr lang="pt-BR" sz="3200" b="1" dirty="0" smtClean="0"/>
              <a:t>Pesquisar </a:t>
            </a:r>
            <a:r>
              <a:rPr lang="pt-BR" sz="3200" b="1" dirty="0"/>
              <a:t>sinais de alerta para câncer de colo de útero em 100% das mulheres entre 25 e 64 </a:t>
            </a:r>
            <a:r>
              <a:rPr lang="pt-BR" sz="3200" b="1" dirty="0" smtClean="0"/>
              <a:t>anos.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Foi atingido durante a intervenção que o 100% das mulheres entre 25 e 64 anos realizaram pesquisa de sinais de alerta para câncer de colo de útero, graças ao trabalho realizado nas consultas medicas pesquisando sinais de alerta para câncer de colo de </a:t>
            </a:r>
            <a:r>
              <a:rPr lang="pt-BR" dirty="0" smtClean="0"/>
              <a:t>útero.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56 mulheres (6,2%) no mês 1;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118 mulheres (13,1%) no mês 2;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226 mulheres (25,1%) no mês 3.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96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56990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/>
              <a:t>Meta 5.2</a:t>
            </a:r>
            <a:r>
              <a:rPr lang="pt-BR" sz="2800" b="1" dirty="0" smtClean="0"/>
              <a:t>: Realizar </a:t>
            </a:r>
            <a:r>
              <a:rPr lang="pt-BR" sz="2800" b="1" dirty="0"/>
              <a:t>avaliação de risco para câncer de mama em 100% das mulheres entre 50 e 69 anos.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Foi atingido durante a intervenção que o 100% das mulheres entre 50 e 69 anos realizaram pesquisa de sinais de alerta para câncer de mama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27 mulheres (100%) no mês 1;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50 </a:t>
            </a:r>
            <a:r>
              <a:rPr lang="pt-BR" dirty="0"/>
              <a:t>mulheres (100%) no mês 2;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79 mulheres (100%) no mês 3.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282154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/>
              <a:t>Meta 6.1</a:t>
            </a:r>
            <a:r>
              <a:rPr lang="pt-BR" sz="2800" b="1" dirty="0" smtClean="0"/>
              <a:t>: </a:t>
            </a:r>
            <a:r>
              <a:rPr lang="pt-BR" sz="2800" dirty="0" smtClean="0"/>
              <a:t>Orientar </a:t>
            </a:r>
            <a:r>
              <a:rPr lang="pt-BR" sz="2800" dirty="0"/>
              <a:t>100% das mulheres cadastradas sobre doenças sexualmente transmissíveis (DST) e fatores de risco para câncer de colo de útero.</a:t>
            </a:r>
            <a:br>
              <a:rPr lang="pt-BR" sz="2800" dirty="0"/>
            </a:br>
            <a:r>
              <a:rPr lang="pt-BR" sz="2800" b="1" dirty="0"/>
              <a:t>Meta 6.2: </a:t>
            </a:r>
            <a:r>
              <a:rPr lang="pt-BR" sz="2800" dirty="0"/>
              <a:t>Orientar 100% das mulheres cadastradas sobre doenças sexualmente transmissíveis (DST) e fatores de risco para câncer de mama.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708921"/>
            <a:ext cx="8229600" cy="34563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As </a:t>
            </a:r>
            <a:r>
              <a:rPr lang="pt-BR" dirty="0"/>
              <a:t>ações educativas foram as principais ferramentas de trabalho durante o período de intervenção. As atividades de orientações foram realizadas </a:t>
            </a:r>
            <a:r>
              <a:rPr lang="pt-BR" dirty="0" smtClean="0"/>
              <a:t>nas consultas, </a:t>
            </a:r>
            <a:r>
              <a:rPr lang="pt-BR" dirty="0"/>
              <a:t>palestras </a:t>
            </a:r>
            <a:r>
              <a:rPr lang="pt-BR" dirty="0" smtClean="0"/>
              <a:t>comunitárias, na </a:t>
            </a:r>
            <a:r>
              <a:rPr lang="pt-BR" dirty="0"/>
              <a:t>Unidade de Saúde </a:t>
            </a:r>
            <a:r>
              <a:rPr lang="pt-BR" dirty="0" smtClean="0"/>
              <a:t>Familiar e </a:t>
            </a:r>
            <a:r>
              <a:rPr lang="pt-BR" dirty="0"/>
              <a:t>durante a busca ativa das pacientes com exames pendentes, sobre doenças sexualmente transmissíveis (DST) e fatores de risco para câncer de colo de </a:t>
            </a:r>
            <a:r>
              <a:rPr lang="pt-BR" dirty="0" smtClean="0"/>
              <a:t>útero e mama, atingindo o 100% das mulheres cadastradas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Picture 2" descr="C:\Users\pc01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30136"/>
            <a:ext cx="1473224" cy="98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/>
          <a:lstStyle/>
          <a:p>
            <a:r>
              <a:rPr lang="pt-BR" b="1" dirty="0"/>
              <a:t>DISCUSSÃO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24040"/>
            <a:ext cx="8229600" cy="5904656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Foi ampliada </a:t>
            </a:r>
            <a:r>
              <a:rPr lang="pt-BR" dirty="0"/>
              <a:t>consideravelmente a cobertura de prevenção de câncer de colo de útero e câncer de mama nas mulheres da área de abrangência, com faixa etária entre 25 e 64 anos para câncer de colo de útero e 50 e 69 anos para câncer de mama</a:t>
            </a:r>
            <a:r>
              <a:rPr lang="pt-BR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Os </a:t>
            </a:r>
            <a:r>
              <a:rPr lang="pt-BR" dirty="0"/>
              <a:t>registros tiveram melhora quanto ao processo de utilização e armazenamento das informações de cada usuária</a:t>
            </a:r>
            <a:r>
              <a:rPr lang="pt-BR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A </a:t>
            </a:r>
            <a:r>
              <a:rPr lang="pt-BR" dirty="0"/>
              <a:t>avaliação dos riscos à saúde, DST e outros, chegou a todas as mulheres através de eventos no grupo das mulheres, mas principalmente na consulta </a:t>
            </a:r>
            <a:r>
              <a:rPr lang="pt-BR" dirty="0" smtClean="0"/>
              <a:t>clínica.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Foram </a:t>
            </a:r>
            <a:r>
              <a:rPr lang="pt-BR" dirty="0"/>
              <a:t>realizadas capacitações de toda a equipe que proporcionaram uma troca e aprendizado entre todos</a:t>
            </a:r>
            <a:r>
              <a:rPr lang="pt-BR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Foram Incorporadas as ações desenvolvidas á rotina do serviço.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28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REFLEXÕES SOBRE O CURSO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Papel </a:t>
            </a:r>
            <a:r>
              <a:rPr lang="pt-BR" dirty="0"/>
              <a:t>do </a:t>
            </a:r>
            <a:r>
              <a:rPr lang="pt-BR" dirty="0" smtClean="0"/>
              <a:t>Medico </a:t>
            </a:r>
            <a:r>
              <a:rPr lang="pt-BR" dirty="0"/>
              <a:t>dentro da equipe</a:t>
            </a:r>
            <a:r>
              <a:rPr lang="pt-BR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Oportunidade de realizar curso a distancia;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sz="3000" dirty="0">
                <a:cs typeface="Arial" panose="020B0604020202020204" pitchFamily="34" charset="0"/>
              </a:rPr>
              <a:t>Atualização de </a:t>
            </a:r>
            <a:r>
              <a:rPr lang="pt-BR" altLang="pt-BR" sz="3000" dirty="0" smtClean="0">
                <a:cs typeface="Arial" panose="020B0604020202020204" pitchFamily="34" charset="0"/>
              </a:rPr>
              <a:t>conhecimentos médicos, </a:t>
            </a:r>
            <a:r>
              <a:rPr lang="pt-BR" altLang="pt-BR" sz="3000" dirty="0">
                <a:cs typeface="Arial" panose="020B0604020202020204" pitchFamily="34" charset="0"/>
              </a:rPr>
              <a:t>a adoção dos protocolos instituídos no </a:t>
            </a:r>
            <a:r>
              <a:rPr lang="pt-BR" altLang="pt-BR" sz="3000" dirty="0" smtClean="0">
                <a:cs typeface="Arial" panose="020B0604020202020204" pitchFamily="34" charset="0"/>
              </a:rPr>
              <a:t>Brasil</a:t>
            </a:r>
            <a:r>
              <a:rPr lang="pt-BR" altLang="pt-BR" sz="3000" dirty="0">
                <a:cs typeface="Arial" panose="020B0604020202020204" pitchFamily="34" charset="0"/>
              </a:rPr>
              <a:t>;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Qualificação da </a:t>
            </a:r>
            <a:r>
              <a:rPr lang="pt-BR" dirty="0"/>
              <a:t>prática clínica;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Importância </a:t>
            </a:r>
            <a:r>
              <a:rPr lang="pt-BR" dirty="0"/>
              <a:t>das ações de promoção e prevenção</a:t>
            </a:r>
            <a:r>
              <a:rPr lang="pt-BR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Organização dos processos de trabalho;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Vínculo </a:t>
            </a:r>
            <a:r>
              <a:rPr lang="pt-BR" dirty="0"/>
              <a:t>com </a:t>
            </a:r>
            <a:r>
              <a:rPr lang="pt-BR" dirty="0" smtClean="0"/>
              <a:t>a população da área de abrangência.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68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AGRADECIMENTOS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dirty="0"/>
              <a:t>A meus orientadores, Amanda Ramalho Silva e Mateus Casanova Dos Santos, pelas indicações, apontamentos construtivos ao longo deste </a:t>
            </a:r>
            <a:r>
              <a:rPr lang="pt-BR" dirty="0" smtClean="0"/>
              <a:t>processo;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À equipe de saúde </a:t>
            </a:r>
            <a:r>
              <a:rPr lang="pt-BR" dirty="0" smtClean="0"/>
              <a:t>Navegantes;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minha família por compreender minha ausência nos eventos e estar me apoiando nessa caminhada.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4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AÇÕES DE PREVENÇÃO E PROMOÇÃO DE SAÚDE</a:t>
            </a:r>
          </a:p>
        </p:txBody>
      </p:sp>
      <p:pic>
        <p:nvPicPr>
          <p:cNvPr id="1026" name="Picture 2" descr="C:\Users\pc01\Desktop\Nova pasta\20150804_084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460851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01\Desktop\Nova pasta\20150804_0846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628800"/>
            <a:ext cx="42142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AÇÕES DE PREVENÇÃO E PROMOÇÃO DE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C:\Users\pc01\Downloads\FullSizeRender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7646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01\Downloads\FullSizeRender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7"/>
            <a:ext cx="453650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AÇÕES DE PREVENÇÃO E PROMOÇÃO DE SAÚDE</a:t>
            </a:r>
            <a:endParaRPr lang="pt-BR" dirty="0"/>
          </a:p>
        </p:txBody>
      </p:sp>
      <p:pic>
        <p:nvPicPr>
          <p:cNvPr id="2050" name="Picture 2" descr="E:\Descargas\Hannibal\Hannibal.S03E06.HDTV.x264-LOL[rarbg]\10658563_836453116379352_749391186521452431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92088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3204"/>
            <a:ext cx="8229600" cy="1143000"/>
          </a:xfrm>
        </p:spPr>
        <p:txBody>
          <a:bodyPr/>
          <a:lstStyle/>
          <a:p>
            <a:r>
              <a:rPr lang="pt-BR" b="1" dirty="0" smtClean="0"/>
              <a:t>Encantado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16" y="1336204"/>
            <a:ext cx="8829710" cy="5117132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dirty="0"/>
              <a:t>M</a:t>
            </a:r>
            <a:r>
              <a:rPr lang="pt-BR" dirty="0" smtClean="0"/>
              <a:t>unicípio </a:t>
            </a:r>
            <a:r>
              <a:rPr lang="pt-BR" dirty="0"/>
              <a:t>da </a:t>
            </a:r>
            <a:r>
              <a:rPr lang="pt-BR" dirty="0" smtClean="0"/>
              <a:t>região </a:t>
            </a:r>
            <a:r>
              <a:rPr lang="pt-BR" dirty="0"/>
              <a:t>do Vale de Taquari;</a:t>
            </a:r>
          </a:p>
          <a:p>
            <a:pPr marL="0" indent="0">
              <a:buNone/>
            </a:pPr>
            <a:r>
              <a:rPr lang="pt-BR" dirty="0"/>
              <a:t>P</a:t>
            </a:r>
            <a:r>
              <a:rPr lang="pt-BR" dirty="0" smtClean="0"/>
              <a:t>opulação estimada 22 000 </a:t>
            </a:r>
            <a:r>
              <a:rPr lang="pt-BR" dirty="0"/>
              <a:t>habitantes (IBGE 2010);</a:t>
            </a:r>
          </a:p>
          <a:p>
            <a:pPr marL="0" indent="0">
              <a:buNone/>
            </a:pPr>
            <a:r>
              <a:rPr lang="pt-BR" sz="3600" dirty="0" smtClean="0"/>
              <a:t>Á</a:t>
            </a:r>
            <a:r>
              <a:rPr lang="pt-BR" dirty="0" smtClean="0"/>
              <a:t>rea de 140,88</a:t>
            </a:r>
            <a:r>
              <a:rPr lang="pt-BR" dirty="0"/>
              <a:t> km²</a:t>
            </a:r>
            <a:r>
              <a:rPr lang="pt-BR" dirty="0" smtClean="0"/>
              <a:t> </a:t>
            </a:r>
            <a:r>
              <a:rPr lang="pt-BR" dirty="0"/>
              <a:t>(IBGE </a:t>
            </a:r>
            <a:r>
              <a:rPr lang="pt-BR" dirty="0" smtClean="0"/>
              <a:t>2010);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Densidade </a:t>
            </a:r>
            <a:r>
              <a:rPr lang="pt-BR" dirty="0"/>
              <a:t>de 147,42 hab./ km²(IBGE 2010</a:t>
            </a:r>
            <a:r>
              <a:rPr lang="pt-BR" dirty="0" smtClean="0"/>
              <a:t>);</a:t>
            </a:r>
          </a:p>
          <a:p>
            <a:pPr marL="0" indent="0">
              <a:buNone/>
            </a:pPr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comunidade Italiana compõem a maior parte  da população</a:t>
            </a:r>
            <a:r>
              <a:rPr lang="pt-BR" dirty="0" smtClean="0"/>
              <a:t>;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45º </a:t>
            </a:r>
            <a:r>
              <a:rPr lang="pt-BR" dirty="0"/>
              <a:t>posição no ranking brasileiro dos municípios mais </a:t>
            </a:r>
            <a:r>
              <a:rPr lang="pt-BR" dirty="0" smtClean="0"/>
              <a:t>alfabetizados;</a:t>
            </a:r>
          </a:p>
          <a:p>
            <a:pPr marL="0" indent="0">
              <a:buNone/>
            </a:pPr>
            <a:r>
              <a:rPr lang="pt-BR" dirty="0" smtClean="0"/>
              <a:t>Possui </a:t>
            </a:r>
            <a:r>
              <a:rPr lang="pt-BR" dirty="0"/>
              <a:t>uma atividade comercial </a:t>
            </a:r>
            <a:r>
              <a:rPr lang="pt-BR" dirty="0" smtClean="0"/>
              <a:t>diversificada.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 descr="C:\Users\pc01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1160"/>
            <a:ext cx="170091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4332"/>
            <a:ext cx="8229600" cy="1143000"/>
          </a:xfrm>
        </p:spPr>
        <p:txBody>
          <a:bodyPr/>
          <a:lstStyle/>
          <a:p>
            <a:r>
              <a:rPr lang="pt-BR" b="1" dirty="0"/>
              <a:t>Encantado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O município possui boa </a:t>
            </a:r>
            <a:r>
              <a:rPr lang="pt-BR" dirty="0" smtClean="0"/>
              <a:t>infraestrutura, </a:t>
            </a:r>
            <a:r>
              <a:rPr lang="pt-BR" dirty="0"/>
              <a:t>a rede de saúde pública está composto </a:t>
            </a:r>
            <a:r>
              <a:rPr lang="pt-BR" dirty="0" smtClean="0"/>
              <a:t>por: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01 Hospital Público(Santa Teresinha)  </a:t>
            </a:r>
            <a:r>
              <a:rPr lang="pt-BR" dirty="0"/>
              <a:t>com atendimento de pronto socorro e uma unidade de cuidados intensivo em </a:t>
            </a:r>
            <a:r>
              <a:rPr lang="pt-BR" dirty="0" smtClean="0"/>
              <a:t>construção;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04 ESF;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01 </a:t>
            </a:r>
            <a:r>
              <a:rPr lang="pt-BR" dirty="0"/>
              <a:t>UBS com programa de agentes </a:t>
            </a:r>
            <a:r>
              <a:rPr lang="pt-BR" dirty="0" smtClean="0"/>
              <a:t>comunitário</a:t>
            </a:r>
            <a:r>
              <a:rPr lang="pt-BR" dirty="0"/>
              <a:t>;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01 </a:t>
            </a:r>
            <a:r>
              <a:rPr lang="pt-BR" dirty="0"/>
              <a:t>Posto central de </a:t>
            </a:r>
            <a:r>
              <a:rPr lang="pt-BR" dirty="0" smtClean="0"/>
              <a:t>Vacinação;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01 </a:t>
            </a:r>
            <a:r>
              <a:rPr lang="pt-BR" dirty="0"/>
              <a:t>Centro de Atenção </a:t>
            </a:r>
            <a:r>
              <a:rPr lang="pt-BR" dirty="0" smtClean="0"/>
              <a:t>Psicossocial(CAPS);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01 </a:t>
            </a:r>
            <a:r>
              <a:rPr lang="pt-BR" dirty="0"/>
              <a:t>Centro oftalmológico </a:t>
            </a:r>
            <a:r>
              <a:rPr lang="pt-BR" dirty="0" smtClean="0"/>
              <a:t>Regional;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01 </a:t>
            </a:r>
            <a:r>
              <a:rPr lang="pt-BR" dirty="0"/>
              <a:t>Centro de Reabilitação e Fisioterapia. </a:t>
            </a:r>
          </a:p>
        </p:txBody>
      </p:sp>
    </p:spTree>
    <p:extLst>
      <p:ext uri="{BB962C8B-B14F-4D97-AF65-F5344CB8AC3E}">
        <p14:creationId xmlns:p14="http://schemas.microsoft.com/office/powerpoint/2010/main" val="2341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</a:t>
            </a:r>
            <a:r>
              <a:rPr lang="pt-BR" b="1" dirty="0" smtClean="0"/>
              <a:t>SF NAVEGANTES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01 ESF (01 médico, 01 técnica </a:t>
            </a:r>
            <a:r>
              <a:rPr lang="pt-BR" dirty="0"/>
              <a:t>de enfermagem, </a:t>
            </a:r>
            <a:r>
              <a:rPr lang="pt-BR" dirty="0" smtClean="0"/>
              <a:t>01 enfermeira, </a:t>
            </a:r>
            <a:r>
              <a:rPr lang="pt-BR" dirty="0"/>
              <a:t>02 Vacinadoras que são técnicas em enfermagem</a:t>
            </a:r>
            <a:r>
              <a:rPr lang="pt-BR" dirty="0" smtClean="0"/>
              <a:t>);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01 </a:t>
            </a:r>
            <a:r>
              <a:rPr lang="pt-BR" dirty="0"/>
              <a:t>ESB </a:t>
            </a:r>
            <a:r>
              <a:rPr lang="pt-BR" dirty="0" smtClean="0"/>
              <a:t>(01 </a:t>
            </a:r>
            <a:r>
              <a:rPr lang="pt-BR" dirty="0"/>
              <a:t>dentista, </a:t>
            </a:r>
            <a:r>
              <a:rPr lang="pt-BR" dirty="0" smtClean="0"/>
              <a:t>01 TSB);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01 </a:t>
            </a:r>
            <a:r>
              <a:rPr lang="pt-BR" dirty="0"/>
              <a:t>recepcionista,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Aproximadamente 3500 </a:t>
            </a:r>
            <a:r>
              <a:rPr lang="pt-BR" dirty="0"/>
              <a:t>usuários;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07 ACS.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 descr="E:\Personal\Fotos\Camera\20150517_113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14258"/>
            <a:ext cx="2704998" cy="211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ESF NAVEGANTES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Problemas identificados: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Elevado </a:t>
            </a:r>
            <a:r>
              <a:rPr lang="pt-BR" dirty="0"/>
              <a:t>numero de </a:t>
            </a:r>
            <a:r>
              <a:rPr lang="pt-BR" dirty="0" smtClean="0"/>
              <a:t>fumantes;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E</a:t>
            </a:r>
            <a:r>
              <a:rPr lang="pt-BR" dirty="0" smtClean="0"/>
              <a:t>levado </a:t>
            </a:r>
            <a:r>
              <a:rPr lang="pt-BR" dirty="0"/>
              <a:t>numero de pacientes que tomam medicamentos </a:t>
            </a:r>
            <a:r>
              <a:rPr lang="pt-BR" dirty="0" smtClean="0"/>
              <a:t>psicotrópicos</a:t>
            </a:r>
            <a:r>
              <a:rPr lang="pt-BR" dirty="0"/>
              <a:t>;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Inadequada </a:t>
            </a:r>
            <a:r>
              <a:rPr lang="pt-BR" dirty="0"/>
              <a:t>coleta de residuais sólidos e </a:t>
            </a:r>
            <a:r>
              <a:rPr lang="pt-BR" dirty="0" smtClean="0"/>
              <a:t>líquidos</a:t>
            </a:r>
            <a:r>
              <a:rPr lang="pt-BR" dirty="0"/>
              <a:t>;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P</a:t>
            </a:r>
            <a:r>
              <a:rPr lang="pt-BR" dirty="0" smtClean="0"/>
              <a:t>roblemas </a:t>
            </a:r>
            <a:r>
              <a:rPr lang="pt-BR" dirty="0"/>
              <a:t>com a drenagem da agua quando </a:t>
            </a:r>
            <a:r>
              <a:rPr lang="pt-BR" dirty="0" smtClean="0"/>
              <a:t>chove.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08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AÇÃO PROGRAMÁTICA ANTES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- 902 </a:t>
            </a:r>
            <a:r>
              <a:rPr lang="pt-BR" dirty="0"/>
              <a:t>mulheres na faixa etária entre 25 e 64 anos de idade, destas, 640 </a:t>
            </a:r>
            <a:r>
              <a:rPr lang="pt-BR" dirty="0" smtClean="0"/>
              <a:t>tinham </a:t>
            </a:r>
            <a:r>
              <a:rPr lang="pt-BR" dirty="0"/>
              <a:t>exame citopatológico em </a:t>
            </a:r>
            <a:r>
              <a:rPr lang="pt-BR" dirty="0" smtClean="0"/>
              <a:t>dia, o que representava 71%.</a:t>
            </a:r>
          </a:p>
          <a:p>
            <a:pPr marL="0" indent="0">
              <a:buNone/>
            </a:pPr>
            <a:r>
              <a:rPr lang="pt-BR" dirty="0" smtClean="0"/>
              <a:t>- 351 </a:t>
            </a:r>
            <a:r>
              <a:rPr lang="pt-BR" dirty="0"/>
              <a:t>mulheres na faixa etária entre 50 e 69 anos de idade, e apenas 218 </a:t>
            </a:r>
            <a:r>
              <a:rPr lang="pt-BR" dirty="0" smtClean="0"/>
              <a:t>apresentavam </a:t>
            </a:r>
            <a:r>
              <a:rPr lang="pt-BR" dirty="0"/>
              <a:t>mamografia em dia, o que representa 62</a:t>
            </a:r>
            <a:r>
              <a:rPr lang="pt-BR" dirty="0" smtClean="0"/>
              <a:t>%. </a:t>
            </a:r>
            <a:endParaRPr lang="pt-BR" dirty="0"/>
          </a:p>
        </p:txBody>
      </p:sp>
      <p:pic>
        <p:nvPicPr>
          <p:cNvPr id="5122" name="Picture 2" descr="C:\Users\pc01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3013323" cy="19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- Melhorar </a:t>
            </a:r>
            <a:r>
              <a:rPr lang="pt-BR" dirty="0"/>
              <a:t>a prevenção de câncer de colo de útero e controle de câncer de mama na USF Navegantes, Encantado/RS.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146" name="Picture 2" descr="C:\Users\pc01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78" y="3573016"/>
            <a:ext cx="27336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2565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Ampliar </a:t>
            </a:r>
            <a:r>
              <a:rPr lang="pt-BR" dirty="0"/>
              <a:t>a cobertura de detecção precoce do câncer de colo e do câncer de mama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Melhorar </a:t>
            </a:r>
            <a:r>
              <a:rPr lang="pt-BR" dirty="0"/>
              <a:t>a qualidade do atendimento das mulheres que realizam detecção precoce de câncer de colo de útero e de mama na unidade de saúde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Melhorar </a:t>
            </a:r>
            <a:r>
              <a:rPr lang="pt-BR" dirty="0"/>
              <a:t>a adesão das mulheres à realização de exame citopatológico de colo de útero e mamografia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Melhorar </a:t>
            </a:r>
            <a:r>
              <a:rPr lang="pt-BR" dirty="0"/>
              <a:t>o registro das informações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Mapear </a:t>
            </a:r>
            <a:r>
              <a:rPr lang="pt-BR" dirty="0"/>
              <a:t>as mulheres de risco para câncer de colo de útero e de mama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Promover </a:t>
            </a:r>
            <a:r>
              <a:rPr lang="pt-BR" dirty="0"/>
              <a:t>a saúde das mulheres que realizam detecção precoce de câncer de colo de útero e de mama na unidade de saúde.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C:\Users\pc01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698584"/>
            <a:ext cx="1584176" cy="11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1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1624</Words>
  <Application>Microsoft Office PowerPoint</Application>
  <PresentationFormat>Presentación en pantalla (4:3)</PresentationFormat>
  <Paragraphs>138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Tema do Office</vt:lpstr>
      <vt:lpstr>Qualificação do Programa de Prevenção do câncer de colo de útero e do câncer de mama na USF Navegantes, Encantado/RS</vt:lpstr>
      <vt:lpstr>INTRODUÇÃO</vt:lpstr>
      <vt:lpstr>Encantado</vt:lpstr>
      <vt:lpstr>Encantado</vt:lpstr>
      <vt:lpstr>ESF NAVEGANTES</vt:lpstr>
      <vt:lpstr>ESF NAVEGANTES</vt:lpstr>
      <vt:lpstr>AÇÃO PROGRAMÁTICA ANTES DA INTERVENÇÃO</vt:lpstr>
      <vt:lpstr>OBJETIVO GERAL</vt:lpstr>
      <vt:lpstr>OBJETIVOS ESPECÍFICOS</vt:lpstr>
      <vt:lpstr>METODOLOGIA</vt:lpstr>
      <vt:lpstr>METODOLOGIA</vt:lpstr>
      <vt:lpstr>LOGÍSTICA</vt:lpstr>
      <vt:lpstr>OBJETIVOS, METAS E RESULTADOS</vt:lpstr>
      <vt:lpstr>Resultados</vt:lpstr>
      <vt:lpstr>Meta 1.1: Ampliar a cobertura de detecção precoce do câncer de colo de útero das mulheres na faixa etária entre 25 e 64 anos de idade para 100%.</vt:lpstr>
      <vt:lpstr>Meta 1.2: Ampliar a cobertura de detecção precoce do câncer de mama das mulheres na faixa etária entre 50 e 69 anos de idade para 100%.</vt:lpstr>
      <vt:lpstr>Meta 2.1: Obter 100% de coleta de amostras satisfatórias do exame citopatológico de colo de útero.</vt:lpstr>
      <vt:lpstr>Meta 3.1: Identificar 100% das mulheres com exame citopatológico alterado sem acompanhamento pela unidade de saúde. Meta 3.2: Identificar 100% das mulheres com mamografia alterada sem acompanhamento pela unidade de saúde.</vt:lpstr>
      <vt:lpstr>Meta 3.3: Realizar busca ativa em 100% de mulheres com exame citopatológico alterado sem acompanhamento pela unidade de saúde. Meta 3.4: Realizar busca ativa em 100% de mulheres com mamografia alterada sem acompanhamento pela unidade de saúde. </vt:lpstr>
      <vt:lpstr> Meta 4.1: Manter registro da coleta de exame citopatológico de colo de útero em registro específico em 100% das mulheres cadastradas. Meta 4.2: Manter registro da realização da mamografia em registro específico em 100% das mulheres cadastradas.</vt:lpstr>
      <vt:lpstr>Meta 5.1: Pesquisar sinais de alerta para câncer de colo de útero em 100% das mulheres entre 25 e 64 anos.</vt:lpstr>
      <vt:lpstr>Meta 5.2: Realizar avaliação de risco para câncer de mama em 100% das mulheres entre 50 e 69 anos.</vt:lpstr>
      <vt:lpstr>Meta 6.1: Orientar 100% das mulheres cadastradas sobre doenças sexualmente transmissíveis (DST) e fatores de risco para câncer de colo de útero. Meta 6.2: Orientar 100% das mulheres cadastradas sobre doenças sexualmente transmissíveis (DST) e fatores de risco para câncer de mama.</vt:lpstr>
      <vt:lpstr>DISCUSSÃO </vt:lpstr>
      <vt:lpstr>REFLEXÕES SOBRE O CURSO</vt:lpstr>
      <vt:lpstr>AGRADECIMENTOS</vt:lpstr>
      <vt:lpstr>AÇÕES DE PREVENÇÃO E PROMOÇÃO DE SAÚDE</vt:lpstr>
      <vt:lpstr>AÇÕES DE PREVENÇÃO E PROMOÇÃO DE SAÚDE</vt:lpstr>
      <vt:lpstr>AÇÕES DE PREVENÇÃO E PROMOÇÃO DE SAÚDE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pc01</dc:creator>
  <cp:lastModifiedBy>Wilmer Olivera</cp:lastModifiedBy>
  <cp:revision>83</cp:revision>
  <dcterms:created xsi:type="dcterms:W3CDTF">2015-08-03T12:07:09Z</dcterms:created>
  <dcterms:modified xsi:type="dcterms:W3CDTF">2015-09-08T20:39:31Z</dcterms:modified>
</cp:coreProperties>
</file>