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8"/>
  </p:notesMasterIdLst>
  <p:sldIdLst>
    <p:sldId id="256" r:id="rId2"/>
    <p:sldId id="289" r:id="rId3"/>
    <p:sldId id="340" r:id="rId4"/>
    <p:sldId id="291" r:id="rId5"/>
    <p:sldId id="258" r:id="rId6"/>
    <p:sldId id="344" r:id="rId7"/>
    <p:sldId id="346" r:id="rId8"/>
    <p:sldId id="365" r:id="rId9"/>
    <p:sldId id="347" r:id="rId10"/>
    <p:sldId id="348" r:id="rId11"/>
    <p:sldId id="368" r:id="rId12"/>
    <p:sldId id="370" r:id="rId13"/>
    <p:sldId id="349" r:id="rId14"/>
    <p:sldId id="371" r:id="rId15"/>
    <p:sldId id="350" r:id="rId16"/>
    <p:sldId id="351" r:id="rId17"/>
    <p:sldId id="372" r:id="rId18"/>
    <p:sldId id="352" r:id="rId19"/>
    <p:sldId id="353" r:id="rId20"/>
    <p:sldId id="358" r:id="rId21"/>
    <p:sldId id="360" r:id="rId22"/>
    <p:sldId id="361" r:id="rId23"/>
    <p:sldId id="362" r:id="rId24"/>
    <p:sldId id="363" r:id="rId25"/>
    <p:sldId id="364" r:id="rId26"/>
    <p:sldId id="330" r:id="rId2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B20A6E"/>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36" autoAdjust="0"/>
    <p:restoredTop sz="94660"/>
  </p:normalViewPr>
  <p:slideViewPr>
    <p:cSldViewPr>
      <p:cViewPr>
        <p:scale>
          <a:sx n="70" d="100"/>
          <a:sy n="70" d="100"/>
        </p:scale>
        <p:origin x="-1380"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olfgan\Documents\CURSO%20EN%20BRASIL\UNIDADE%204\Planilla%20final%20de%20Pr&#233;-Nat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olfgan\Documents\CURSO%20EN%20BRASIL\UNIDADE%204\Planilla%20final%20de%20Pr&#233;-Nat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pablo\planilha%20final%20pr&#233;-natal%20Wolfang.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Wolfgan\Documents\CURSO%20EN%20BRASIL\UNIDADE%204\Planilla%20final%20de%20Pr&#233;-Nata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olfgan\Documents\CURSO%20EN%20BRASIL\UNIDADE%204\planilha%20fnal%20puerp&#233;rio.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olfgan\Documents\CURSO%20EN%20BRASIL\UNIDADE%204\planilha%20fnal%20puerp&#233;rio.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Wolfgan\Documents\CURSO%20EN%20BRASIL\UNIDADE%204\planilha%20fnal%20puerp&#233;rio.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Wolfgan\Documents\CURSO%20EN%20BRASIL\UNIDADE%204\planilha%20fnal%20puerp&#233;rio.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Wolfgan\Documents\CURSO%20EN%20BRASIL\UNIDADE%204\planilha%20fnal%20puerp&#233;ri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manualLayout>
          <c:layoutTarget val="inner"/>
          <c:xMode val="edge"/>
          <c:yMode val="edge"/>
          <c:x val="9.7682309711286289E-2"/>
          <c:y val="5.3109398158523731E-2"/>
          <c:w val="0.86231769028871463"/>
          <c:h val="0.71212861833131225"/>
        </c:manualLayout>
      </c:layout>
      <c:barChart>
        <c:barDir val="col"/>
        <c:grouping val="clustered"/>
        <c:ser>
          <c:idx val="0"/>
          <c:order val="0"/>
          <c:tx>
            <c:strRef>
              <c:f>Indicadores!$C$5</c:f>
              <c:strCache>
                <c:ptCount val="1"/>
                <c:pt idx="0">
                  <c:v>Proporção de gestantes cadastradas no Programa de Pré-natal. </c:v>
                </c:pt>
              </c:strCache>
            </c:strRef>
          </c:tx>
          <c:dLbls>
            <c:dLbl>
              <c:idx val="3"/>
              <c:delete val="1"/>
            </c:dLbl>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0.31707317073170732</c:v>
                </c:pt>
                <c:pt idx="1">
                  <c:v>0.5853658536585391</c:v>
                </c:pt>
                <c:pt idx="2">
                  <c:v>0.64227642276422769</c:v>
                </c:pt>
                <c:pt idx="3">
                  <c:v>0</c:v>
                </c:pt>
              </c:numCache>
            </c:numRef>
          </c:val>
        </c:ser>
        <c:dLbls>
          <c:showVal val="1"/>
        </c:dLbls>
        <c:gapWidth val="75"/>
        <c:axId val="43284352"/>
        <c:axId val="43285888"/>
      </c:barChart>
      <c:catAx>
        <c:axId val="43284352"/>
        <c:scaling>
          <c:orientation val="minMax"/>
        </c:scaling>
        <c:axPos val="b"/>
        <c:numFmt formatCode="General" sourceLinked="1"/>
        <c:majorTickMark val="none"/>
        <c:tickLblPos val="nextTo"/>
        <c:txPr>
          <a:bodyPr rot="0" vert="horz"/>
          <a:lstStyle/>
          <a:p>
            <a:pPr>
              <a:defRPr/>
            </a:pPr>
            <a:endParaRPr lang="pt-BR"/>
          </a:p>
        </c:txPr>
        <c:crossAx val="43285888"/>
        <c:crosses val="autoZero"/>
        <c:auto val="1"/>
        <c:lblAlgn val="ctr"/>
        <c:lblOffset val="100"/>
      </c:catAx>
      <c:valAx>
        <c:axId val="43285888"/>
        <c:scaling>
          <c:orientation val="minMax"/>
          <c:max val="1"/>
        </c:scaling>
        <c:axPos val="l"/>
        <c:numFmt formatCode="0.0%" sourceLinked="1"/>
        <c:majorTickMark val="none"/>
        <c:tickLblPos val="nextTo"/>
        <c:txPr>
          <a:bodyPr rot="0" vert="horz"/>
          <a:lstStyle/>
          <a:p>
            <a:pPr>
              <a:defRPr/>
            </a:pPr>
            <a:endParaRPr lang="pt-BR"/>
          </a:p>
        </c:txPr>
        <c:crossAx val="43284352"/>
        <c:crosses val="autoZero"/>
        <c:crossBetween val="between"/>
        <c:majorUnit val="0.1"/>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2847613205965902"/>
          <c:y val="5.2912637153517447E-2"/>
          <c:w val="0.85074479259646874"/>
          <c:h val="0.79178921355354137"/>
        </c:manualLayout>
      </c:layout>
      <c:barChart>
        <c:barDir val="col"/>
        <c:grouping val="clustered"/>
        <c:ser>
          <c:idx val="0"/>
          <c:order val="0"/>
          <c:tx>
            <c:strRef>
              <c:f>Indicadores!$C$11</c:f>
              <c:strCache>
                <c:ptCount val="1"/>
                <c:pt idx="0">
                  <c:v>Proporção de gestantes com ingresso no primeiro trimestre de gestação</c:v>
                </c:pt>
              </c:strCache>
            </c:strRef>
          </c:tx>
          <c:dLbls>
            <c:dLbl>
              <c:idx val="3"/>
              <c:delete val="1"/>
            </c:dLbl>
            <c:showVal val="1"/>
          </c:dLbls>
          <c:cat>
            <c:strRef>
              <c:f>Indicadores!$D$10:$G$10</c:f>
              <c:strCache>
                <c:ptCount val="4"/>
                <c:pt idx="0">
                  <c:v>Mês 1</c:v>
                </c:pt>
                <c:pt idx="1">
                  <c:v>Mês 2</c:v>
                </c:pt>
                <c:pt idx="2">
                  <c:v>Mês 3</c:v>
                </c:pt>
                <c:pt idx="3">
                  <c:v>Mês 4</c:v>
                </c:pt>
              </c:strCache>
            </c:strRef>
          </c:cat>
          <c:val>
            <c:numRef>
              <c:f>Indicadores!$D$11:$G$11</c:f>
              <c:numCache>
                <c:formatCode>0.0%</c:formatCode>
                <c:ptCount val="4"/>
                <c:pt idx="0">
                  <c:v>0.33333333333333331</c:v>
                </c:pt>
                <c:pt idx="1">
                  <c:v>0.55555555555555569</c:v>
                </c:pt>
                <c:pt idx="2">
                  <c:v>0.73417721518987633</c:v>
                </c:pt>
                <c:pt idx="3">
                  <c:v>0</c:v>
                </c:pt>
              </c:numCache>
            </c:numRef>
          </c:val>
        </c:ser>
        <c:dLbls>
          <c:showVal val="1"/>
        </c:dLbls>
        <c:gapWidth val="75"/>
        <c:axId val="44227968"/>
        <c:axId val="44233856"/>
      </c:barChart>
      <c:catAx>
        <c:axId val="44227968"/>
        <c:scaling>
          <c:orientation val="minMax"/>
        </c:scaling>
        <c:axPos val="b"/>
        <c:numFmt formatCode="General" sourceLinked="1"/>
        <c:majorTickMark val="none"/>
        <c:tickLblPos val="nextTo"/>
        <c:txPr>
          <a:bodyPr rot="0" vert="horz"/>
          <a:lstStyle/>
          <a:p>
            <a:pPr>
              <a:defRPr/>
            </a:pPr>
            <a:endParaRPr lang="pt-BR"/>
          </a:p>
        </c:txPr>
        <c:crossAx val="44233856"/>
        <c:crosses val="autoZero"/>
        <c:auto val="1"/>
        <c:lblAlgn val="ctr"/>
        <c:lblOffset val="100"/>
      </c:catAx>
      <c:valAx>
        <c:axId val="44233856"/>
        <c:scaling>
          <c:orientation val="minMax"/>
          <c:max val="1"/>
        </c:scaling>
        <c:axPos val="l"/>
        <c:numFmt formatCode="0.0%" sourceLinked="1"/>
        <c:majorTickMark val="none"/>
        <c:tickLblPos val="nextTo"/>
        <c:txPr>
          <a:bodyPr rot="0" vert="horz"/>
          <a:lstStyle/>
          <a:p>
            <a:pPr>
              <a:defRPr/>
            </a:pPr>
            <a:endParaRPr lang="pt-BR"/>
          </a:p>
        </c:txPr>
        <c:crossAx val="4422796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Indicadores!$C$50</c:f>
              <c:strCache>
                <c:ptCount val="1"/>
                <c:pt idx="0">
                  <c:v>Proporção de gestantes com avaliação de necessidade de atendimento odontológico </c:v>
                </c:pt>
              </c:strCache>
            </c:strRef>
          </c:tx>
          <c:dLbls>
            <c:dLbl>
              <c:idx val="3"/>
              <c:delete val="1"/>
            </c:dLbl>
            <c:showVal val="1"/>
          </c:dLbls>
          <c:cat>
            <c:strRef>
              <c:f>Indicadores!$D$49:$G$49</c:f>
              <c:strCache>
                <c:ptCount val="4"/>
                <c:pt idx="0">
                  <c:v>Mês 1</c:v>
                </c:pt>
                <c:pt idx="1">
                  <c:v>Mês 2</c:v>
                </c:pt>
                <c:pt idx="2">
                  <c:v>Mês 3</c:v>
                </c:pt>
                <c:pt idx="3">
                  <c:v>Mês 4</c:v>
                </c:pt>
              </c:strCache>
            </c:strRef>
          </c:cat>
          <c:val>
            <c:numRef>
              <c:f>Indicadores!$D$50:$G$50</c:f>
              <c:numCache>
                <c:formatCode>0.0%</c:formatCode>
                <c:ptCount val="4"/>
                <c:pt idx="0">
                  <c:v>0.61538461538461564</c:v>
                </c:pt>
                <c:pt idx="1">
                  <c:v>0.79166666666666652</c:v>
                </c:pt>
                <c:pt idx="2">
                  <c:v>0.83544303797468455</c:v>
                </c:pt>
                <c:pt idx="3">
                  <c:v>0</c:v>
                </c:pt>
              </c:numCache>
            </c:numRef>
          </c:val>
        </c:ser>
        <c:dLbls>
          <c:showVal val="1"/>
        </c:dLbls>
        <c:gapWidth val="75"/>
        <c:axId val="44520576"/>
        <c:axId val="44522112"/>
      </c:barChart>
      <c:catAx>
        <c:axId val="44520576"/>
        <c:scaling>
          <c:orientation val="minMax"/>
        </c:scaling>
        <c:axPos val="b"/>
        <c:numFmt formatCode="General" sourceLinked="1"/>
        <c:majorTickMark val="none"/>
        <c:tickLblPos val="nextTo"/>
        <c:txPr>
          <a:bodyPr rot="0" vert="horz"/>
          <a:lstStyle/>
          <a:p>
            <a:pPr>
              <a:defRPr/>
            </a:pPr>
            <a:endParaRPr lang="pt-BR"/>
          </a:p>
        </c:txPr>
        <c:crossAx val="44522112"/>
        <c:crosses val="autoZero"/>
        <c:auto val="1"/>
        <c:lblAlgn val="ctr"/>
        <c:lblOffset val="100"/>
      </c:catAx>
      <c:valAx>
        <c:axId val="44522112"/>
        <c:scaling>
          <c:orientation val="minMax"/>
          <c:max val="1"/>
        </c:scaling>
        <c:axPos val="l"/>
        <c:numFmt formatCode="0.0%" sourceLinked="1"/>
        <c:majorTickMark val="none"/>
        <c:tickLblPos val="nextTo"/>
        <c:txPr>
          <a:bodyPr rot="0" vert="horz"/>
          <a:lstStyle/>
          <a:p>
            <a:pPr>
              <a:defRPr/>
            </a:pPr>
            <a:endParaRPr lang="pt-BR"/>
          </a:p>
        </c:txPr>
        <c:crossAx val="4452057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Indicadores!$C$56</c:f>
              <c:strCache>
                <c:ptCount val="1"/>
                <c:pt idx="0">
                  <c:v>Proporção de gestantes com primeira consulta odontológica programática</c:v>
                </c:pt>
              </c:strCache>
            </c:strRef>
          </c:tx>
          <c:dLbls>
            <c:dLbl>
              <c:idx val="3"/>
              <c:delete val="1"/>
            </c:dLbl>
            <c:showVal val="1"/>
          </c:dLbls>
          <c:cat>
            <c:strRef>
              <c:f>Indicadores!$D$55:$G$55</c:f>
              <c:strCache>
                <c:ptCount val="4"/>
                <c:pt idx="0">
                  <c:v>Mês 1</c:v>
                </c:pt>
                <c:pt idx="1">
                  <c:v>Mês 2</c:v>
                </c:pt>
                <c:pt idx="2">
                  <c:v>Mês 3</c:v>
                </c:pt>
                <c:pt idx="3">
                  <c:v>Mês 4</c:v>
                </c:pt>
              </c:strCache>
            </c:strRef>
          </c:cat>
          <c:val>
            <c:numRef>
              <c:f>Indicadores!$D$56:$G$56</c:f>
              <c:numCache>
                <c:formatCode>0.0%</c:formatCode>
                <c:ptCount val="4"/>
                <c:pt idx="0">
                  <c:v>0.28205128205128205</c:v>
                </c:pt>
                <c:pt idx="1">
                  <c:v>0.15277777777777779</c:v>
                </c:pt>
                <c:pt idx="2">
                  <c:v>0.34177215189873417</c:v>
                </c:pt>
                <c:pt idx="3">
                  <c:v>0</c:v>
                </c:pt>
              </c:numCache>
            </c:numRef>
          </c:val>
        </c:ser>
        <c:dLbls>
          <c:showVal val="1"/>
        </c:dLbls>
        <c:gapWidth val="75"/>
        <c:axId val="44550784"/>
        <c:axId val="44556672"/>
      </c:barChart>
      <c:catAx>
        <c:axId val="44550784"/>
        <c:scaling>
          <c:orientation val="minMax"/>
        </c:scaling>
        <c:axPos val="b"/>
        <c:numFmt formatCode="General" sourceLinked="1"/>
        <c:majorTickMark val="none"/>
        <c:tickLblPos val="nextTo"/>
        <c:txPr>
          <a:bodyPr rot="0" vert="horz"/>
          <a:lstStyle/>
          <a:p>
            <a:pPr>
              <a:defRPr/>
            </a:pPr>
            <a:endParaRPr lang="pt-BR"/>
          </a:p>
        </c:txPr>
        <c:crossAx val="44556672"/>
        <c:crosses val="autoZero"/>
        <c:auto val="1"/>
        <c:lblAlgn val="ctr"/>
        <c:lblOffset val="100"/>
      </c:catAx>
      <c:valAx>
        <c:axId val="44556672"/>
        <c:scaling>
          <c:orientation val="minMax"/>
          <c:max val="1"/>
        </c:scaling>
        <c:axPos val="l"/>
        <c:numFmt formatCode="0.0%" sourceLinked="1"/>
        <c:majorTickMark val="none"/>
        <c:tickLblPos val="nextTo"/>
        <c:txPr>
          <a:bodyPr rot="0" vert="horz"/>
          <a:lstStyle/>
          <a:p>
            <a:pPr>
              <a:defRPr/>
            </a:pPr>
            <a:endParaRPr lang="pt-BR"/>
          </a:p>
        </c:txPr>
        <c:crossAx val="44550784"/>
        <c:crosses val="autoZero"/>
        <c:crossBetween val="between"/>
        <c:majorUnit val="0.1"/>
      </c:valAx>
    </c:plotArea>
    <c:plotVisOnly val="1"/>
    <c:dispBlanksAs val="gap"/>
  </c:chart>
  <c:txPr>
    <a:bodyPr/>
    <a:lstStyle/>
    <a:p>
      <a:pPr>
        <a:defRPr sz="1800"/>
      </a:pPr>
      <a:endParaRPr lang="pt-B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Indicadores!$C$5</c:f>
              <c:strCache>
                <c:ptCount val="1"/>
                <c:pt idx="0">
                  <c:v>Proporção de puérperas com consulta até 42 dias após o parto.     </c:v>
                </c:pt>
              </c:strCache>
            </c:strRef>
          </c:tx>
          <c:dLbls>
            <c:dLbl>
              <c:idx val="1"/>
              <c:layout/>
              <c:tx>
                <c:rich>
                  <a:bodyPr/>
                  <a:lstStyle/>
                  <a:p>
                    <a:r>
                      <a:rPr lang="en-US"/>
                      <a:t>100%</a:t>
                    </a:r>
                  </a:p>
                </c:rich>
              </c:tx>
              <c:showVal val="1"/>
            </c:dLbl>
            <c:dLbl>
              <c:idx val="2"/>
              <c:layout/>
              <c:tx>
                <c:rich>
                  <a:bodyPr/>
                  <a:lstStyle/>
                  <a:p>
                    <a:r>
                      <a:rPr lang="en-US"/>
                      <a:t>100%</a:t>
                    </a:r>
                  </a:p>
                </c:rich>
              </c:tx>
              <c:showVal val="1"/>
            </c:dLbl>
            <c:dLbl>
              <c:idx val="3"/>
              <c:delete val="1"/>
            </c:dLbl>
            <c:showVal val="1"/>
          </c:dLbls>
          <c:cat>
            <c:strRef>
              <c:f>Indicadores!$D$4:$G$4</c:f>
              <c:strCache>
                <c:ptCount val="4"/>
                <c:pt idx="0">
                  <c:v>Mês 1</c:v>
                </c:pt>
                <c:pt idx="1">
                  <c:v>Mês 2</c:v>
                </c:pt>
                <c:pt idx="2">
                  <c:v>Mês 3</c:v>
                </c:pt>
                <c:pt idx="3">
                  <c:v>Mês 4</c:v>
                </c:pt>
              </c:strCache>
            </c:strRef>
          </c:cat>
          <c:val>
            <c:numRef>
              <c:f>Indicadores!$D$5:$G$5</c:f>
              <c:numCache>
                <c:formatCode>0.0%</c:formatCode>
                <c:ptCount val="4"/>
                <c:pt idx="0">
                  <c:v>0.9142857142857147</c:v>
                </c:pt>
                <c:pt idx="1">
                  <c:v>1</c:v>
                </c:pt>
                <c:pt idx="2">
                  <c:v>1</c:v>
                </c:pt>
                <c:pt idx="3">
                  <c:v>0</c:v>
                </c:pt>
              </c:numCache>
            </c:numRef>
          </c:val>
        </c:ser>
        <c:dLbls>
          <c:showVal val="1"/>
        </c:dLbls>
        <c:gapWidth val="75"/>
        <c:axId val="44732800"/>
        <c:axId val="44734336"/>
      </c:barChart>
      <c:catAx>
        <c:axId val="44732800"/>
        <c:scaling>
          <c:orientation val="minMax"/>
        </c:scaling>
        <c:axPos val="b"/>
        <c:numFmt formatCode="General" sourceLinked="1"/>
        <c:majorTickMark val="none"/>
        <c:tickLblPos val="nextTo"/>
        <c:txPr>
          <a:bodyPr rot="0" vert="horz"/>
          <a:lstStyle/>
          <a:p>
            <a:pPr>
              <a:defRPr/>
            </a:pPr>
            <a:endParaRPr lang="pt-BR"/>
          </a:p>
        </c:txPr>
        <c:crossAx val="44734336"/>
        <c:crosses val="autoZero"/>
        <c:auto val="1"/>
        <c:lblAlgn val="ctr"/>
        <c:lblOffset val="100"/>
      </c:catAx>
      <c:valAx>
        <c:axId val="44734336"/>
        <c:scaling>
          <c:orientation val="minMax"/>
          <c:max val="1"/>
        </c:scaling>
        <c:axPos val="l"/>
        <c:numFmt formatCode="0.0%" sourceLinked="1"/>
        <c:majorTickMark val="none"/>
        <c:tickLblPos val="nextTo"/>
        <c:txPr>
          <a:bodyPr rot="0" vert="horz"/>
          <a:lstStyle/>
          <a:p>
            <a:pPr>
              <a:defRPr/>
            </a:pPr>
            <a:endParaRPr lang="pt-BR"/>
          </a:p>
        </c:txPr>
        <c:crossAx val="44732800"/>
        <c:crosses val="autoZero"/>
        <c:crossBetween val="between"/>
        <c:majorUnit val="0.1"/>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tx>
            <c:strRef>
              <c:f>Indicadores!$C$24</c:f>
              <c:strCache>
                <c:ptCount val="1"/>
                <c:pt idx="0">
                  <c:v>Proporção de puérperas que receberam exame ginecológico</c:v>
                </c:pt>
              </c:strCache>
            </c:strRef>
          </c:tx>
          <c:dLbls>
            <c:dLbl>
              <c:idx val="3"/>
              <c:delete val="1"/>
            </c:dLbl>
            <c:showVal val="1"/>
          </c:dLbls>
          <c:cat>
            <c:strRef>
              <c:f>Indicadores!$D$23:$G$23</c:f>
              <c:strCache>
                <c:ptCount val="4"/>
                <c:pt idx="0">
                  <c:v>Mês 1</c:v>
                </c:pt>
                <c:pt idx="1">
                  <c:v>Mês 2</c:v>
                </c:pt>
                <c:pt idx="2">
                  <c:v>Mês 3</c:v>
                </c:pt>
                <c:pt idx="3">
                  <c:v>Mês 4</c:v>
                </c:pt>
              </c:strCache>
            </c:strRef>
          </c:cat>
          <c:val>
            <c:numRef>
              <c:f>Indicadores!$D$24:$G$24</c:f>
              <c:numCache>
                <c:formatCode>0.0%</c:formatCode>
                <c:ptCount val="4"/>
                <c:pt idx="0">
                  <c:v>0.59375</c:v>
                </c:pt>
                <c:pt idx="1">
                  <c:v>9.0909090909091064E-2</c:v>
                </c:pt>
                <c:pt idx="2">
                  <c:v>1</c:v>
                </c:pt>
                <c:pt idx="3">
                  <c:v>0</c:v>
                </c:pt>
              </c:numCache>
            </c:numRef>
          </c:val>
        </c:ser>
        <c:dLbls>
          <c:showVal val="1"/>
        </c:dLbls>
        <c:gapWidth val="75"/>
        <c:axId val="45954944"/>
        <c:axId val="45956480"/>
      </c:barChart>
      <c:catAx>
        <c:axId val="45954944"/>
        <c:scaling>
          <c:orientation val="minMax"/>
        </c:scaling>
        <c:axPos val="b"/>
        <c:numFmt formatCode="General" sourceLinked="1"/>
        <c:majorTickMark val="none"/>
        <c:tickLblPos val="nextTo"/>
        <c:txPr>
          <a:bodyPr rot="0" vert="horz"/>
          <a:lstStyle/>
          <a:p>
            <a:pPr>
              <a:defRPr/>
            </a:pPr>
            <a:endParaRPr lang="pt-BR"/>
          </a:p>
        </c:txPr>
        <c:crossAx val="45956480"/>
        <c:crosses val="autoZero"/>
        <c:auto val="1"/>
        <c:lblAlgn val="ctr"/>
        <c:lblOffset val="100"/>
      </c:catAx>
      <c:valAx>
        <c:axId val="45956480"/>
        <c:scaling>
          <c:orientation val="minMax"/>
          <c:max val="1"/>
        </c:scaling>
        <c:axPos val="l"/>
        <c:numFmt formatCode="0.0%" sourceLinked="1"/>
        <c:majorTickMark val="none"/>
        <c:tickLblPos val="nextTo"/>
        <c:txPr>
          <a:bodyPr rot="0" vert="horz"/>
          <a:lstStyle/>
          <a:p>
            <a:pPr>
              <a:defRPr/>
            </a:pPr>
            <a:endParaRPr lang="pt-BR"/>
          </a:p>
        </c:txPr>
        <c:crossAx val="45954944"/>
        <c:crosses val="autoZero"/>
        <c:crossBetween val="between"/>
        <c:majorUnit val="0.1"/>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tx>
            <c:strRef>
              <c:f>Indicadores!$C$30</c:f>
              <c:strCache>
                <c:ptCount val="1"/>
                <c:pt idx="0">
                  <c:v>Proporção de puérperas com avaliação do estado psíquico</c:v>
                </c:pt>
              </c:strCache>
            </c:strRef>
          </c:tx>
          <c:dLbls>
            <c:dLbl>
              <c:idx val="3"/>
              <c:delete val="1"/>
            </c:dLbl>
            <c:showVal val="1"/>
          </c:dLbls>
          <c:cat>
            <c:strRef>
              <c:f>Indicadores!$D$29:$G$29</c:f>
              <c:strCache>
                <c:ptCount val="4"/>
                <c:pt idx="0">
                  <c:v>Mês 1</c:v>
                </c:pt>
                <c:pt idx="1">
                  <c:v>Mês 2</c:v>
                </c:pt>
                <c:pt idx="2">
                  <c:v>Mês 3</c:v>
                </c:pt>
                <c:pt idx="3">
                  <c:v>Mês 4</c:v>
                </c:pt>
              </c:strCache>
            </c:strRef>
          </c:cat>
          <c:val>
            <c:numRef>
              <c:f>Indicadores!$D$30:$G$30</c:f>
              <c:numCache>
                <c:formatCode>0.0%</c:formatCode>
                <c:ptCount val="4"/>
                <c:pt idx="0">
                  <c:v>0.34375</c:v>
                </c:pt>
                <c:pt idx="1">
                  <c:v>0.54545454545454541</c:v>
                </c:pt>
                <c:pt idx="2">
                  <c:v>0.68181818181818177</c:v>
                </c:pt>
                <c:pt idx="3">
                  <c:v>0</c:v>
                </c:pt>
              </c:numCache>
            </c:numRef>
          </c:val>
        </c:ser>
        <c:dLbls>
          <c:showVal val="1"/>
        </c:dLbls>
        <c:gapWidth val="75"/>
        <c:axId val="45984768"/>
        <c:axId val="45990656"/>
      </c:barChart>
      <c:catAx>
        <c:axId val="45984768"/>
        <c:scaling>
          <c:orientation val="minMax"/>
        </c:scaling>
        <c:axPos val="b"/>
        <c:numFmt formatCode="General" sourceLinked="1"/>
        <c:majorTickMark val="none"/>
        <c:tickLblPos val="nextTo"/>
        <c:txPr>
          <a:bodyPr rot="0" vert="horz"/>
          <a:lstStyle/>
          <a:p>
            <a:pPr>
              <a:defRPr/>
            </a:pPr>
            <a:endParaRPr lang="pt-BR"/>
          </a:p>
        </c:txPr>
        <c:crossAx val="45990656"/>
        <c:crosses val="autoZero"/>
        <c:auto val="1"/>
        <c:lblAlgn val="ctr"/>
        <c:lblOffset val="100"/>
      </c:catAx>
      <c:valAx>
        <c:axId val="45990656"/>
        <c:scaling>
          <c:orientation val="minMax"/>
          <c:max val="1"/>
        </c:scaling>
        <c:axPos val="l"/>
        <c:numFmt formatCode="0.0%" sourceLinked="1"/>
        <c:majorTickMark val="none"/>
        <c:tickLblPos val="nextTo"/>
        <c:txPr>
          <a:bodyPr rot="0" vert="horz"/>
          <a:lstStyle/>
          <a:p>
            <a:pPr>
              <a:defRPr/>
            </a:pPr>
            <a:endParaRPr lang="pt-BR"/>
          </a:p>
        </c:txPr>
        <c:crossAx val="45984768"/>
        <c:crosses val="autoZero"/>
        <c:crossBetween val="between"/>
        <c:majorUnit val="0.1"/>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Indicadores!$C$41</c:f>
              <c:strCache>
                <c:ptCount val="1"/>
                <c:pt idx="0">
                  <c:v>Proporção de puérperas com prescrição de algum método de anticoncepção</c:v>
                </c:pt>
              </c:strCache>
            </c:strRef>
          </c:tx>
          <c:dLbls>
            <c:dLbl>
              <c:idx val="1"/>
              <c:layout/>
              <c:tx>
                <c:rich>
                  <a:bodyPr/>
                  <a:lstStyle/>
                  <a:p>
                    <a:r>
                      <a:rPr lang="en-US"/>
                      <a:t>100%</a:t>
                    </a:r>
                  </a:p>
                </c:rich>
              </c:tx>
              <c:showVal val="1"/>
            </c:dLbl>
            <c:dLbl>
              <c:idx val="2"/>
              <c:layout/>
              <c:tx>
                <c:rich>
                  <a:bodyPr/>
                  <a:lstStyle/>
                  <a:p>
                    <a:r>
                      <a:rPr lang="en-US"/>
                      <a:t>100%</a:t>
                    </a:r>
                  </a:p>
                </c:rich>
              </c:tx>
              <c:showVal val="1"/>
            </c:dLbl>
            <c:dLbl>
              <c:idx val="3"/>
              <c:delete val="1"/>
            </c:dLbl>
            <c:showVal val="1"/>
          </c:dLbls>
          <c:cat>
            <c:strRef>
              <c:f>Indicadores!$D$40:$G$40</c:f>
              <c:strCache>
                <c:ptCount val="4"/>
                <c:pt idx="0">
                  <c:v>Mês 1</c:v>
                </c:pt>
                <c:pt idx="1">
                  <c:v>Mês 2</c:v>
                </c:pt>
                <c:pt idx="2">
                  <c:v>Mês 3</c:v>
                </c:pt>
                <c:pt idx="3">
                  <c:v>Mês 4</c:v>
                </c:pt>
              </c:strCache>
            </c:strRef>
          </c:cat>
          <c:val>
            <c:numRef>
              <c:f>Indicadores!$D$41:$G$41</c:f>
              <c:numCache>
                <c:formatCode>0.0%</c:formatCode>
                <c:ptCount val="4"/>
                <c:pt idx="0">
                  <c:v>0.90625</c:v>
                </c:pt>
                <c:pt idx="1">
                  <c:v>1</c:v>
                </c:pt>
                <c:pt idx="2">
                  <c:v>1</c:v>
                </c:pt>
                <c:pt idx="3">
                  <c:v>0</c:v>
                </c:pt>
              </c:numCache>
            </c:numRef>
          </c:val>
        </c:ser>
        <c:dLbls>
          <c:showVal val="1"/>
        </c:dLbls>
        <c:gapWidth val="75"/>
        <c:axId val="46027520"/>
        <c:axId val="46029056"/>
      </c:barChart>
      <c:catAx>
        <c:axId val="46027520"/>
        <c:scaling>
          <c:orientation val="minMax"/>
        </c:scaling>
        <c:axPos val="b"/>
        <c:numFmt formatCode="General" sourceLinked="1"/>
        <c:majorTickMark val="none"/>
        <c:tickLblPos val="nextTo"/>
        <c:txPr>
          <a:bodyPr rot="0" vert="horz"/>
          <a:lstStyle/>
          <a:p>
            <a:pPr>
              <a:defRPr/>
            </a:pPr>
            <a:endParaRPr lang="pt-BR"/>
          </a:p>
        </c:txPr>
        <c:crossAx val="46029056"/>
        <c:crosses val="autoZero"/>
        <c:auto val="1"/>
        <c:lblAlgn val="ctr"/>
        <c:lblOffset val="100"/>
      </c:catAx>
      <c:valAx>
        <c:axId val="46029056"/>
        <c:scaling>
          <c:orientation val="minMax"/>
          <c:max val="1"/>
        </c:scaling>
        <c:axPos val="l"/>
        <c:numFmt formatCode="0.0%" sourceLinked="1"/>
        <c:majorTickMark val="none"/>
        <c:tickLblPos val="nextTo"/>
        <c:txPr>
          <a:bodyPr rot="0" vert="horz"/>
          <a:lstStyle/>
          <a:p>
            <a:pPr>
              <a:defRPr/>
            </a:pPr>
            <a:endParaRPr lang="pt-BR"/>
          </a:p>
        </c:txPr>
        <c:crossAx val="46027520"/>
        <c:crosses val="autoZero"/>
        <c:crossBetween val="between"/>
        <c:majorUnit val="0.1"/>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style val="18"/>
  <c:chart>
    <c:autoTitleDeleted val="1"/>
    <c:plotArea>
      <c:layout/>
      <c:barChart>
        <c:barDir val="col"/>
        <c:grouping val="clustered"/>
        <c:ser>
          <c:idx val="0"/>
          <c:order val="0"/>
          <c:tx>
            <c:strRef>
              <c:f>Indicadores!$C$47</c:f>
              <c:strCache>
                <c:ptCount val="1"/>
                <c:pt idx="0">
                  <c:v>Proporção de puérperas faltosas à consulta que receberam busca ativa.</c:v>
                </c:pt>
              </c:strCache>
            </c:strRef>
          </c:tx>
          <c:dLbls>
            <c:dLbl>
              <c:idx val="0"/>
              <c:layout/>
              <c:tx>
                <c:rich>
                  <a:bodyPr/>
                  <a:lstStyle/>
                  <a:p>
                    <a:r>
                      <a:rPr lang="en-US"/>
                      <a:t>100%</a:t>
                    </a:r>
                  </a:p>
                </c:rich>
              </c:tx>
              <c:showVal val="1"/>
            </c:dLbl>
            <c:dLbl>
              <c:idx val="1"/>
              <c:layout/>
              <c:tx>
                <c:rich>
                  <a:bodyPr/>
                  <a:lstStyle/>
                  <a:p>
                    <a:r>
                      <a:rPr lang="en-US"/>
                      <a:t>100%</a:t>
                    </a:r>
                  </a:p>
                </c:rich>
              </c:tx>
              <c:showVal val="1"/>
            </c:dLbl>
            <c:dLbl>
              <c:idx val="2"/>
              <c:layout>
                <c:manualLayout>
                  <c:x val="-1.058201058201058E-2"/>
                  <c:y val="-9.9875156054931458E-3"/>
                </c:manualLayout>
              </c:layout>
              <c:tx>
                <c:rich>
                  <a:bodyPr/>
                  <a:lstStyle/>
                  <a:p>
                    <a:r>
                      <a:rPr lang="en-US"/>
                      <a:t>0%</a:t>
                    </a:r>
                  </a:p>
                </c:rich>
              </c:tx>
              <c:showVal val="1"/>
            </c:dLbl>
            <c:dLbl>
              <c:idx val="3"/>
              <c:delete val="1"/>
            </c:dLbl>
            <c:showVal val="1"/>
          </c:dLbls>
          <c:cat>
            <c:strRef>
              <c:f>Indicadores!$D$46:$G$46</c:f>
              <c:strCache>
                <c:ptCount val="4"/>
                <c:pt idx="0">
                  <c:v>Mês 1</c:v>
                </c:pt>
                <c:pt idx="1">
                  <c:v>Mês 2</c:v>
                </c:pt>
                <c:pt idx="2">
                  <c:v>Mês 3</c:v>
                </c:pt>
                <c:pt idx="3">
                  <c:v>Mês 4</c:v>
                </c:pt>
              </c:strCache>
            </c:strRef>
          </c:cat>
          <c:val>
            <c:numRef>
              <c:f>Indicadores!$D$47:$G$47</c:f>
              <c:numCache>
                <c:formatCode>0.0%</c:formatCode>
                <c:ptCount val="4"/>
                <c:pt idx="0">
                  <c:v>1</c:v>
                </c:pt>
                <c:pt idx="1">
                  <c:v>1</c:v>
                </c:pt>
                <c:pt idx="2">
                  <c:v>0</c:v>
                </c:pt>
                <c:pt idx="3">
                  <c:v>0</c:v>
                </c:pt>
              </c:numCache>
            </c:numRef>
          </c:val>
        </c:ser>
        <c:dLbls>
          <c:showVal val="1"/>
        </c:dLbls>
        <c:gapWidth val="75"/>
        <c:axId val="46152320"/>
        <c:axId val="46154112"/>
      </c:barChart>
      <c:catAx>
        <c:axId val="46152320"/>
        <c:scaling>
          <c:orientation val="minMax"/>
        </c:scaling>
        <c:axPos val="b"/>
        <c:numFmt formatCode="General" sourceLinked="1"/>
        <c:majorTickMark val="none"/>
        <c:tickLblPos val="nextTo"/>
        <c:txPr>
          <a:bodyPr rot="0" vert="horz"/>
          <a:lstStyle/>
          <a:p>
            <a:pPr>
              <a:defRPr/>
            </a:pPr>
            <a:endParaRPr lang="pt-BR"/>
          </a:p>
        </c:txPr>
        <c:crossAx val="46154112"/>
        <c:crosses val="autoZero"/>
        <c:auto val="1"/>
        <c:lblAlgn val="ctr"/>
        <c:lblOffset val="100"/>
      </c:catAx>
      <c:valAx>
        <c:axId val="46154112"/>
        <c:scaling>
          <c:orientation val="minMax"/>
          <c:max val="1"/>
        </c:scaling>
        <c:axPos val="l"/>
        <c:numFmt formatCode="0.0%" sourceLinked="1"/>
        <c:majorTickMark val="none"/>
        <c:tickLblPos val="nextTo"/>
        <c:txPr>
          <a:bodyPr rot="0" vert="horz"/>
          <a:lstStyle/>
          <a:p>
            <a:pPr>
              <a:defRPr/>
            </a:pPr>
            <a:endParaRPr lang="pt-BR"/>
          </a:p>
        </c:txPr>
        <c:crossAx val="46152320"/>
        <c:crosses val="autoZero"/>
        <c:crossBetween val="between"/>
        <c:majorUnit val="0.1"/>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81055-6822-4D54-9B65-4D74733CE053}" type="datetimeFigureOut">
              <a:rPr lang="pt-BR" smtClean="0"/>
              <a:pPr/>
              <a:t>17/10/2015</a:t>
            </a:fld>
            <a:endParaRPr lang="pt-B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pt-B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A19EB-449A-499E-9F90-5B86D0500DEC}" type="slidenum">
              <a:rPr lang="pt-BR" smtClean="0"/>
              <a:pPr/>
              <a:t>‹nº›</a:t>
            </a:fld>
            <a:endParaRPr lang="pt-BR"/>
          </a:p>
        </p:txBody>
      </p:sp>
    </p:spTree>
    <p:extLst>
      <p:ext uri="{BB962C8B-B14F-4D97-AF65-F5344CB8AC3E}">
        <p14:creationId xmlns:p14="http://schemas.microsoft.com/office/powerpoint/2010/main" xmlns="" val="41054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pt-BR" dirty="0"/>
          </a:p>
        </p:txBody>
      </p:sp>
      <p:sp>
        <p:nvSpPr>
          <p:cNvPr id="4" name="3 Marcador de número de diapositiva"/>
          <p:cNvSpPr>
            <a:spLocks noGrp="1"/>
          </p:cNvSpPr>
          <p:nvPr>
            <p:ph type="sldNum" sz="quarter" idx="10"/>
          </p:nvPr>
        </p:nvSpPr>
        <p:spPr/>
        <p:txBody>
          <a:bodyPr/>
          <a:lstStyle/>
          <a:p>
            <a:fld id="{4E8A19EB-449A-499E-9F90-5B86D0500DEC}" type="slidenum">
              <a:rPr lang="pt-BR" smtClean="0"/>
              <a:pPr/>
              <a:t>26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pPr>
              <a:defRPr/>
            </a:pPr>
            <a:fld id="{E1B8B33A-161B-4368-8864-C4793A933587}" type="datetimeFigureOut">
              <a:rPr lang="pt-BR" smtClean="0"/>
              <a:pPr>
                <a:defRPr/>
              </a:pPr>
              <a:t>17/10/2015</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pPr>
              <a:defRPr/>
            </a:pPr>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pPr>
              <a:defRPr/>
            </a:pPr>
            <a:fld id="{B8E3D9E3-EEBB-47BB-9253-37DB7EA8AC0F}" type="slidenum">
              <a:rPr lang="pt-BR" smtClean="0"/>
              <a:pPr>
                <a:defRPr/>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E1B8B33A-161B-4368-8864-C4793A933587}" type="datetimeFigureOut">
              <a:rPr lang="pt-BR" smtClean="0"/>
              <a:pPr>
                <a:defRPr/>
              </a:pPr>
              <a:t>17/10/2015</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8E3D9E3-EEBB-47BB-9253-37DB7EA8AC0F}" type="slidenum">
              <a:rPr lang="pt-BR" smtClean="0"/>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E1B8B33A-161B-4368-8864-C4793A933587}" type="datetimeFigureOut">
              <a:rPr lang="pt-BR" smtClean="0"/>
              <a:pPr>
                <a:defRPr/>
              </a:pPr>
              <a:t>17/10/2015</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8E3D9E3-EEBB-47BB-9253-37DB7EA8AC0F}" type="slidenum">
              <a:rPr lang="pt-BR" smtClean="0"/>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pPr>
              <a:defRPr/>
            </a:pPr>
            <a:fld id="{E1B8B33A-161B-4368-8864-C4793A933587}" type="datetimeFigureOut">
              <a:rPr lang="pt-BR" smtClean="0"/>
              <a:pPr>
                <a:defRPr/>
              </a:pPr>
              <a:t>17/10/2015</a:t>
            </a:fld>
            <a:endParaRPr lang="pt-BR"/>
          </a:p>
        </p:txBody>
      </p:sp>
      <p:sp>
        <p:nvSpPr>
          <p:cNvPr id="9" name="Espaço Reservado para Número de Slide 8"/>
          <p:cNvSpPr>
            <a:spLocks noGrp="1"/>
          </p:cNvSpPr>
          <p:nvPr>
            <p:ph type="sldNum" sz="quarter" idx="15"/>
          </p:nvPr>
        </p:nvSpPr>
        <p:spPr/>
        <p:txBody>
          <a:bodyPr rtlCol="0"/>
          <a:lstStyle/>
          <a:p>
            <a:pPr>
              <a:defRPr/>
            </a:pPr>
            <a:fld id="{B8E3D9E3-EEBB-47BB-9253-37DB7EA8AC0F}" type="slidenum">
              <a:rPr lang="pt-BR" smtClean="0"/>
              <a:pPr>
                <a:defRPr/>
              </a:pPr>
              <a:t>‹nº›</a:t>
            </a:fld>
            <a:endParaRPr lang="pt-BR"/>
          </a:p>
        </p:txBody>
      </p:sp>
      <p:sp>
        <p:nvSpPr>
          <p:cNvPr id="10" name="Espaço Reservado para Rodapé 9"/>
          <p:cNvSpPr>
            <a:spLocks noGrp="1"/>
          </p:cNvSpPr>
          <p:nvPr>
            <p:ph type="ftr" sz="quarter" idx="16"/>
          </p:nvPr>
        </p:nvSpPr>
        <p:spPr/>
        <p:txBody>
          <a:bodyPr rtlCol="0"/>
          <a:lstStyle/>
          <a:p>
            <a:pPr>
              <a:defRPr/>
            </a:pP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pPr>
              <a:defRPr/>
            </a:pPr>
            <a:fld id="{E1B8B33A-161B-4368-8864-C4793A933587}" type="datetimeFigureOut">
              <a:rPr lang="pt-BR" smtClean="0"/>
              <a:pPr>
                <a:defRPr/>
              </a:pPr>
              <a:t>17/10/2015</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pPr>
              <a:defRPr/>
            </a:pPr>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pPr>
              <a:defRPr/>
            </a:pPr>
            <a:fld id="{B8E3D9E3-EEBB-47BB-9253-37DB7EA8AC0F}" type="slidenum">
              <a:rPr lang="pt-BR" smtClean="0"/>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pPr>
              <a:defRPr/>
            </a:pPr>
            <a:fld id="{E1B8B33A-161B-4368-8864-C4793A933587}" type="datetimeFigureOut">
              <a:rPr lang="pt-BR" smtClean="0"/>
              <a:pPr>
                <a:defRPr/>
              </a:pPr>
              <a:t>17/10/2015</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B8E3D9E3-EEBB-47BB-9253-37DB7EA8AC0F}" type="slidenum">
              <a:rPr lang="pt-BR" smtClean="0"/>
              <a:pPr>
                <a:defRPr/>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título mestre</a:t>
            </a:r>
            <a:endParaRPr kumimoji="0" lang="en-US"/>
          </a:p>
        </p:txBody>
      </p:sp>
      <p:sp>
        <p:nvSpPr>
          <p:cNvPr id="7" name="Espaço Reservado para Data 6"/>
          <p:cNvSpPr>
            <a:spLocks noGrp="1"/>
          </p:cNvSpPr>
          <p:nvPr>
            <p:ph type="dt" sz="half" idx="10"/>
          </p:nvPr>
        </p:nvSpPr>
        <p:spPr/>
        <p:txBody>
          <a:bodyPr/>
          <a:lstStyle/>
          <a:p>
            <a:pPr>
              <a:defRPr/>
            </a:pPr>
            <a:fld id="{E1B8B33A-161B-4368-8864-C4793A933587}" type="datetimeFigureOut">
              <a:rPr lang="pt-BR" smtClean="0"/>
              <a:pPr>
                <a:defRPr/>
              </a:pPr>
              <a:t>17/10/2015</a:t>
            </a:fld>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9" name="Espaço Reservado para Número de Slide 8"/>
          <p:cNvSpPr>
            <a:spLocks noGrp="1"/>
          </p:cNvSpPr>
          <p:nvPr>
            <p:ph type="sldNum" sz="quarter" idx="12"/>
          </p:nvPr>
        </p:nvSpPr>
        <p:spPr/>
        <p:txBody>
          <a:bodyPr/>
          <a:lstStyle/>
          <a:p>
            <a:pPr>
              <a:defRPr/>
            </a:pPr>
            <a:fld id="{B8E3D9E3-EEBB-47BB-9253-37DB7EA8AC0F}" type="slidenum">
              <a:rPr lang="pt-BR" smtClean="0"/>
              <a:pPr>
                <a:defRPr/>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6" name="Espaço Reservado para Data 5"/>
          <p:cNvSpPr>
            <a:spLocks noGrp="1"/>
          </p:cNvSpPr>
          <p:nvPr>
            <p:ph type="dt" sz="half" idx="10"/>
          </p:nvPr>
        </p:nvSpPr>
        <p:spPr/>
        <p:txBody>
          <a:bodyPr rtlCol="0"/>
          <a:lstStyle/>
          <a:p>
            <a:pPr>
              <a:defRPr/>
            </a:pPr>
            <a:fld id="{E1B8B33A-161B-4368-8864-C4793A933587}" type="datetimeFigureOut">
              <a:rPr lang="pt-BR" smtClean="0"/>
              <a:pPr>
                <a:defRPr/>
              </a:pPr>
              <a:t>17/10/2015</a:t>
            </a:fld>
            <a:endParaRPr lang="pt-BR"/>
          </a:p>
        </p:txBody>
      </p:sp>
      <p:sp>
        <p:nvSpPr>
          <p:cNvPr id="7" name="Espaço Reservado para Número de Slide 6"/>
          <p:cNvSpPr>
            <a:spLocks noGrp="1"/>
          </p:cNvSpPr>
          <p:nvPr>
            <p:ph type="sldNum" sz="quarter" idx="11"/>
          </p:nvPr>
        </p:nvSpPr>
        <p:spPr/>
        <p:txBody>
          <a:bodyPr rtlCol="0"/>
          <a:lstStyle/>
          <a:p>
            <a:pPr>
              <a:defRPr/>
            </a:pPr>
            <a:fld id="{B8E3D9E3-EEBB-47BB-9253-37DB7EA8AC0F}" type="slidenum">
              <a:rPr lang="pt-BR" smtClean="0"/>
              <a:pPr>
                <a:defRPr/>
              </a:pPr>
              <a:t>‹nº›</a:t>
            </a:fld>
            <a:endParaRPr lang="pt-BR"/>
          </a:p>
        </p:txBody>
      </p:sp>
      <p:sp>
        <p:nvSpPr>
          <p:cNvPr id="8" name="Espaço Reservado para Rodapé 7"/>
          <p:cNvSpPr>
            <a:spLocks noGrp="1"/>
          </p:cNvSpPr>
          <p:nvPr>
            <p:ph type="ftr" sz="quarter" idx="12"/>
          </p:nvPr>
        </p:nvSpPr>
        <p:spPr/>
        <p:txBody>
          <a:bodyPr rtlCol="0"/>
          <a:lstStyle/>
          <a:p>
            <a:pPr>
              <a:defRPr/>
            </a:pP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E1B8B33A-161B-4368-8864-C4793A933587}" type="datetimeFigureOut">
              <a:rPr lang="pt-BR" smtClean="0"/>
              <a:pPr>
                <a:defRPr/>
              </a:pPr>
              <a:t>17/10/2015</a:t>
            </a:fld>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B8E3D9E3-EEBB-47BB-9253-37DB7EA8AC0F}" type="slidenum">
              <a:rPr lang="pt-BR" smtClean="0"/>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pPr>
              <a:defRPr/>
            </a:pPr>
            <a:fld id="{E1B8B33A-161B-4368-8864-C4793A933587}" type="datetimeFigureOut">
              <a:rPr lang="pt-BR" smtClean="0"/>
              <a:pPr>
                <a:defRPr/>
              </a:pPr>
              <a:t>17/10/2015</a:t>
            </a:fld>
            <a:endParaRPr lang="pt-BR"/>
          </a:p>
        </p:txBody>
      </p:sp>
      <p:sp>
        <p:nvSpPr>
          <p:cNvPr id="22" name="Espaço Reservado para Número de Slide 21"/>
          <p:cNvSpPr>
            <a:spLocks noGrp="1"/>
          </p:cNvSpPr>
          <p:nvPr>
            <p:ph type="sldNum" sz="quarter" idx="15"/>
          </p:nvPr>
        </p:nvSpPr>
        <p:spPr/>
        <p:txBody>
          <a:bodyPr rtlCol="0"/>
          <a:lstStyle/>
          <a:p>
            <a:pPr>
              <a:defRPr/>
            </a:pPr>
            <a:fld id="{B8E3D9E3-EEBB-47BB-9253-37DB7EA8AC0F}" type="slidenum">
              <a:rPr lang="pt-BR" smtClean="0"/>
              <a:pPr>
                <a:defRPr/>
              </a:pPr>
              <a:t>‹nº›</a:t>
            </a:fld>
            <a:endParaRPr lang="pt-BR"/>
          </a:p>
        </p:txBody>
      </p:sp>
      <p:sp>
        <p:nvSpPr>
          <p:cNvPr id="23" name="Espaço Reservado para Rodapé 22"/>
          <p:cNvSpPr>
            <a:spLocks noGrp="1"/>
          </p:cNvSpPr>
          <p:nvPr>
            <p:ph type="ftr" sz="quarter" idx="16"/>
          </p:nvPr>
        </p:nvSpPr>
        <p:spPr/>
        <p:txBody>
          <a:bodyPr rtlCol="0"/>
          <a:lstStyle/>
          <a:p>
            <a:pPr>
              <a:defRPr/>
            </a:pPr>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pPr>
              <a:defRPr/>
            </a:pPr>
            <a:fld id="{E1B8B33A-161B-4368-8864-C4793A933587}" type="datetimeFigureOut">
              <a:rPr lang="pt-BR" smtClean="0"/>
              <a:pPr>
                <a:defRPr/>
              </a:pPr>
              <a:t>17/10/2015</a:t>
            </a:fld>
            <a:endParaRPr lang="pt-BR"/>
          </a:p>
        </p:txBody>
      </p:sp>
      <p:sp>
        <p:nvSpPr>
          <p:cNvPr id="18" name="Espaço Reservado para Número de Slide 17"/>
          <p:cNvSpPr>
            <a:spLocks noGrp="1"/>
          </p:cNvSpPr>
          <p:nvPr>
            <p:ph type="sldNum" sz="quarter" idx="11"/>
          </p:nvPr>
        </p:nvSpPr>
        <p:spPr/>
        <p:txBody>
          <a:bodyPr rtlCol="0"/>
          <a:lstStyle/>
          <a:p>
            <a:pPr>
              <a:defRPr/>
            </a:pPr>
            <a:fld id="{B8E3D9E3-EEBB-47BB-9253-37DB7EA8AC0F}" type="slidenum">
              <a:rPr lang="pt-BR" smtClean="0"/>
              <a:pPr>
                <a:defRPr/>
              </a:pPr>
              <a:t>‹nº›</a:t>
            </a:fld>
            <a:endParaRPr lang="pt-BR"/>
          </a:p>
        </p:txBody>
      </p:sp>
      <p:sp>
        <p:nvSpPr>
          <p:cNvPr id="21" name="Espaço Reservado para Rodapé 20"/>
          <p:cNvSpPr>
            <a:spLocks noGrp="1"/>
          </p:cNvSpPr>
          <p:nvPr>
            <p:ph type="ftr" sz="quarter" idx="12"/>
          </p:nvPr>
        </p:nvSpPr>
        <p:spPr/>
        <p:txBody>
          <a:bodyPr rtlCol="0"/>
          <a:lstStyle/>
          <a:p>
            <a:pPr>
              <a:defRPr/>
            </a:pP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E1B8B33A-161B-4368-8864-C4793A933587}" type="datetimeFigureOut">
              <a:rPr lang="pt-BR" smtClean="0"/>
              <a:pPr>
                <a:defRPr/>
              </a:pPr>
              <a:t>17/10/2015</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8E3D9E3-EEBB-47BB-9253-37DB7EA8AC0F}" type="slidenum">
              <a:rPr lang="pt-BR" smtClean="0"/>
              <a:pPr>
                <a:defRPr/>
              </a:pPr>
              <a:t>‹nº›</a:t>
            </a:fld>
            <a:endParaRPr lang="pt-B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2214554"/>
            <a:ext cx="7929618" cy="3000396"/>
          </a:xfrm>
        </p:spPr>
        <p:txBody>
          <a:bodyPr>
            <a:noAutofit/>
          </a:bodyPr>
          <a:lstStyle/>
          <a:p>
            <a:pPr algn="ctr">
              <a:defRPr/>
            </a:pPr>
            <a:r>
              <a:rPr lang="pt-BR" sz="3600" dirty="0" smtClean="0">
                <a:solidFill>
                  <a:srgbClr val="002060"/>
                </a:solidFill>
              </a:rPr>
              <a:t>Melhoria da atenção ao Pré-natal e Puerpério da UBS José Alves Meireles, do Município de Tratarugalzinho/AP</a:t>
            </a:r>
            <a:r>
              <a:rPr lang="pt-BR" sz="3600" b="0" dirty="0" smtClean="0">
                <a:solidFill>
                  <a:srgbClr val="FF0000"/>
                </a:solidFill>
                <a:latin typeface="Arial Rounded MT Bold" pitchFamily="34" charset="0"/>
                <a:cs typeface="Aharoni" pitchFamily="2" charset="-79"/>
              </a:rPr>
              <a:t/>
            </a:r>
            <a:br>
              <a:rPr lang="pt-BR" sz="3600" b="0" dirty="0" smtClean="0">
                <a:solidFill>
                  <a:srgbClr val="FF0000"/>
                </a:solidFill>
                <a:latin typeface="Arial Rounded MT Bold" pitchFamily="34" charset="0"/>
                <a:cs typeface="Aharoni" pitchFamily="2" charset="-79"/>
              </a:rPr>
            </a:br>
            <a:r>
              <a:rPr lang="es-VE" sz="2800" dirty="0">
                <a:solidFill>
                  <a:schemeClr val="tx2">
                    <a:lumMod val="75000"/>
                  </a:schemeClr>
                </a:solidFill>
              </a:rPr>
              <a:t/>
            </a:r>
            <a:br>
              <a:rPr lang="es-VE" sz="2800" dirty="0">
                <a:solidFill>
                  <a:schemeClr val="tx2">
                    <a:lumMod val="75000"/>
                  </a:schemeClr>
                </a:solidFill>
              </a:rPr>
            </a:br>
            <a:endParaRPr lang="pt-BR" sz="2800" dirty="0">
              <a:solidFill>
                <a:schemeClr val="tx2">
                  <a:lumMod val="75000"/>
                </a:schemeClr>
              </a:solidFill>
              <a:latin typeface="Arial Rounded MT Bold" pitchFamily="34" charset="0"/>
            </a:endParaRPr>
          </a:p>
        </p:txBody>
      </p:sp>
      <p:sp>
        <p:nvSpPr>
          <p:cNvPr id="8195" name="2 Subtítulo"/>
          <p:cNvSpPr>
            <a:spLocks noGrp="1"/>
          </p:cNvSpPr>
          <p:nvPr>
            <p:ph type="subTitle" idx="1"/>
          </p:nvPr>
        </p:nvSpPr>
        <p:spPr>
          <a:xfrm>
            <a:off x="2214546" y="5414986"/>
            <a:ext cx="6172200" cy="1371600"/>
          </a:xfrm>
        </p:spPr>
        <p:txBody>
          <a:bodyPr/>
          <a:lstStyle/>
          <a:p>
            <a:pPr algn="ctr" eaLnBrk="1" hangingPunct="1"/>
            <a:r>
              <a:rPr lang="pt-BR" dirty="0" smtClean="0">
                <a:solidFill>
                  <a:srgbClr val="002060"/>
                </a:solidFill>
              </a:rPr>
              <a:t>Wolfang Stable Báez  </a:t>
            </a:r>
          </a:p>
          <a:p>
            <a:pPr algn="ctr" eaLnBrk="1" hangingPunct="1"/>
            <a:r>
              <a:rPr lang="pt-BR" dirty="0" smtClean="0">
                <a:solidFill>
                  <a:srgbClr val="002060"/>
                </a:solidFill>
              </a:rPr>
              <a:t>Orientador:Pablo Viana Stolz</a:t>
            </a:r>
          </a:p>
          <a:p>
            <a:pPr algn="ctr" eaLnBrk="1" hangingPunct="1"/>
            <a:endParaRPr lang="pt-BR" dirty="0" smtClean="0">
              <a:solidFill>
                <a:srgbClr val="B20A6E"/>
              </a:solidFill>
            </a:endParaRPr>
          </a:p>
          <a:p>
            <a:pPr algn="ctr" eaLnBrk="1" hangingPunct="1"/>
            <a:endParaRPr lang="pt-BR" dirty="0" smtClean="0">
              <a:solidFill>
                <a:srgbClr val="B20A6E"/>
              </a:solidFill>
            </a:endParaRPr>
          </a:p>
          <a:p>
            <a:pPr eaLnBrk="1" hangingPunct="1"/>
            <a:endParaRPr lang="pt-BR" dirty="0" smtClean="0">
              <a:solidFill>
                <a:srgbClr val="B20A6E"/>
              </a:solidFill>
            </a:endParaRPr>
          </a:p>
        </p:txBody>
      </p:sp>
      <p:pic>
        <p:nvPicPr>
          <p:cNvPr id="5"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476672"/>
            <a:ext cx="1368152" cy="1129082"/>
          </a:xfrm>
          <a:prstGeom prst="rect">
            <a:avLst/>
          </a:prstGeom>
          <a:noFill/>
          <a:ln>
            <a:noFill/>
          </a:ln>
        </p:spPr>
      </p:pic>
      <p:sp>
        <p:nvSpPr>
          <p:cNvPr id="3" name="Retângulo 2"/>
          <p:cNvSpPr/>
          <p:nvPr/>
        </p:nvSpPr>
        <p:spPr>
          <a:xfrm>
            <a:off x="2195736" y="128426"/>
            <a:ext cx="4572000" cy="1477328"/>
          </a:xfrm>
          <a:prstGeom prst="rect">
            <a:avLst/>
          </a:prstGeom>
        </p:spPr>
        <p:txBody>
          <a:bodyPr>
            <a:spAutoFit/>
          </a:bodyPr>
          <a:lstStyle/>
          <a:p>
            <a:pPr algn="ctr"/>
            <a:r>
              <a:rPr lang="pt-BR" b="1" dirty="0">
                <a:solidFill>
                  <a:schemeClr val="accent3">
                    <a:lumMod val="50000"/>
                  </a:schemeClr>
                </a:solidFill>
                <a:cs typeface="Arial" pitchFamily="34" charset="0"/>
              </a:rPr>
              <a:t>Universidade Aberta do SUS - UNASUS</a:t>
            </a:r>
            <a:endParaRPr lang="en-US" b="1" dirty="0">
              <a:solidFill>
                <a:schemeClr val="accent3">
                  <a:lumMod val="50000"/>
                </a:schemeClr>
              </a:solidFill>
              <a:cs typeface="Arial" pitchFamily="34" charset="0"/>
            </a:endParaRPr>
          </a:p>
          <a:p>
            <a:pPr algn="ctr"/>
            <a:r>
              <a:rPr lang="pt-BR" b="1" dirty="0">
                <a:solidFill>
                  <a:schemeClr val="accent3">
                    <a:lumMod val="50000"/>
                  </a:schemeClr>
                </a:solidFill>
                <a:cs typeface="Arial" pitchFamily="34" charset="0"/>
              </a:rPr>
              <a:t>Universidade Federal de Pelotas</a:t>
            </a:r>
            <a:endParaRPr lang="en-US" b="1" dirty="0">
              <a:solidFill>
                <a:schemeClr val="accent3">
                  <a:lumMod val="50000"/>
                </a:schemeClr>
              </a:solidFill>
              <a:cs typeface="Arial" pitchFamily="34" charset="0"/>
            </a:endParaRPr>
          </a:p>
          <a:p>
            <a:pPr algn="ctr"/>
            <a:r>
              <a:rPr lang="pt-BR" b="1" dirty="0">
                <a:solidFill>
                  <a:schemeClr val="accent3">
                    <a:lumMod val="50000"/>
                  </a:schemeClr>
                </a:solidFill>
                <a:cs typeface="Arial" pitchFamily="34" charset="0"/>
              </a:rPr>
              <a:t>Especialização em Saúde da Família</a:t>
            </a:r>
            <a:endParaRPr lang="en-US" b="1" dirty="0">
              <a:solidFill>
                <a:schemeClr val="accent3">
                  <a:lumMod val="50000"/>
                </a:schemeClr>
              </a:solidFill>
              <a:cs typeface="Arial" pitchFamily="34" charset="0"/>
            </a:endParaRPr>
          </a:p>
          <a:p>
            <a:pPr algn="ctr"/>
            <a:r>
              <a:rPr lang="pt-BR" b="1" dirty="0">
                <a:solidFill>
                  <a:schemeClr val="accent3">
                    <a:lumMod val="50000"/>
                  </a:schemeClr>
                </a:solidFill>
                <a:cs typeface="Arial" pitchFamily="34" charset="0"/>
              </a:rPr>
              <a:t>Modalidade a Distância</a:t>
            </a:r>
          </a:p>
          <a:p>
            <a:pPr algn="ctr"/>
            <a:r>
              <a:rPr lang="pt-BR" b="1" dirty="0">
                <a:solidFill>
                  <a:schemeClr val="accent3">
                    <a:lumMod val="50000"/>
                  </a:schemeClr>
                </a:solidFill>
                <a:cs typeface="Arial" pitchFamily="34" charset="0"/>
              </a:rPr>
              <a:t>Turma </a:t>
            </a:r>
            <a:r>
              <a:rPr lang="pt-BR" b="1" dirty="0" smtClean="0">
                <a:solidFill>
                  <a:schemeClr val="accent3">
                    <a:lumMod val="50000"/>
                  </a:schemeClr>
                </a:solidFill>
                <a:cs typeface="Arial" pitchFamily="34" charset="0"/>
              </a:rPr>
              <a:t>7</a:t>
            </a:r>
            <a:endParaRPr lang="en-US" dirty="0">
              <a:solidFill>
                <a:schemeClr val="accent3">
                  <a:lumMod val="50000"/>
                </a:schemeClr>
              </a:solidFill>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332656"/>
            <a:ext cx="7467600" cy="6141296"/>
          </a:xfrm>
        </p:spPr>
        <p:txBody>
          <a:bodyPr>
            <a:normAutofit/>
          </a:bodyPr>
          <a:lstStyle/>
          <a:p>
            <a:pPr algn="just"/>
            <a:endParaRPr lang="pt-BR" sz="2000" dirty="0" smtClean="0"/>
          </a:p>
          <a:p>
            <a:pPr algn="just"/>
            <a:r>
              <a:rPr lang="pt-BR" sz="2000" dirty="0" smtClean="0"/>
              <a:t>Meta 2.9</a:t>
            </a:r>
            <a:r>
              <a:rPr lang="pt-BR" sz="2000" b="1" dirty="0" smtClean="0"/>
              <a:t>:</a:t>
            </a:r>
            <a:r>
              <a:rPr lang="pt-BR" sz="2000" dirty="0" smtClean="0"/>
              <a:t> Garantir a primeira consulta odontológica programática para 100% das gestantes cadastradas. </a:t>
            </a:r>
          </a:p>
          <a:p>
            <a:endParaRPr lang="pt-BR" sz="1400" dirty="0"/>
          </a:p>
        </p:txBody>
      </p:sp>
      <p:graphicFrame>
        <p:nvGraphicFramePr>
          <p:cNvPr id="4" name="Gráfico 3"/>
          <p:cNvGraphicFramePr/>
          <p:nvPr>
            <p:extLst>
              <p:ext uri="{D42A27DB-BD31-4B8C-83A1-F6EECF244321}">
                <p14:modId xmlns:p14="http://schemas.microsoft.com/office/powerpoint/2010/main" xmlns="" val="4172682727"/>
              </p:ext>
            </p:extLst>
          </p:nvPr>
        </p:nvGraphicFramePr>
        <p:xfrm>
          <a:off x="1000100" y="2708920"/>
          <a:ext cx="6991772" cy="364616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9" descr="http://dms.ufpel.edu.br/aquares/images/stories/logos/unasus-ufpe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1872" y="73778"/>
            <a:ext cx="1152128" cy="9361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260648"/>
            <a:ext cx="7534672" cy="6213304"/>
          </a:xfrm>
        </p:spPr>
        <p:txBody>
          <a:bodyPr>
            <a:normAutofit/>
          </a:bodyPr>
          <a:lstStyle/>
          <a:p>
            <a:pPr algn="just"/>
            <a:r>
              <a:rPr lang="pt-BR" dirty="0" smtClean="0"/>
              <a:t>Meta </a:t>
            </a:r>
            <a:r>
              <a:rPr lang="pt-BR" dirty="0"/>
              <a:t>3.1: Realizar busca ativa de 100% das gestantes faltosas às consultas de pré-natal.</a:t>
            </a:r>
          </a:p>
          <a:p>
            <a:pPr algn="just"/>
            <a:r>
              <a:rPr lang="pt-BR" dirty="0"/>
              <a:t>Esta ação foi realizada em 100% das gestantes durante os três meses.</a:t>
            </a:r>
          </a:p>
          <a:p>
            <a:pPr algn="just"/>
            <a:endParaRPr lang="pt-BR" dirty="0" smtClean="0"/>
          </a:p>
          <a:p>
            <a:pPr algn="just"/>
            <a:r>
              <a:rPr lang="pt-BR" dirty="0" smtClean="0"/>
              <a:t>Meta </a:t>
            </a:r>
            <a:r>
              <a:rPr lang="pt-BR" dirty="0"/>
              <a:t>4.1: Manter registro na ficha espelho de pré-natal/vacinação em 100% das gestantes. </a:t>
            </a:r>
          </a:p>
          <a:p>
            <a:pPr algn="just"/>
            <a:r>
              <a:rPr lang="pt-BR" dirty="0" smtClean="0"/>
              <a:t>Esta </a:t>
            </a:r>
            <a:r>
              <a:rPr lang="pt-BR" dirty="0"/>
              <a:t>ação foi realizada em 100% das gestantes durante os três meses</a:t>
            </a:r>
            <a:r>
              <a:rPr lang="pt-BR" dirty="0" smtClean="0"/>
              <a:t>.</a:t>
            </a:r>
          </a:p>
          <a:p>
            <a:pPr algn="just"/>
            <a:endParaRPr lang="pt-BR" dirty="0" smtClean="0"/>
          </a:p>
          <a:p>
            <a:pPr algn="just"/>
            <a:r>
              <a:rPr lang="pt-BR" dirty="0" smtClean="0"/>
              <a:t>Meta </a:t>
            </a:r>
            <a:r>
              <a:rPr lang="pt-BR" dirty="0"/>
              <a:t>5.1: Avaliar risco gestacional em 100% das gestantes.</a:t>
            </a:r>
          </a:p>
          <a:p>
            <a:pPr algn="just"/>
            <a:r>
              <a:rPr lang="pt-BR" dirty="0"/>
              <a:t>Esta ação foi realizada em 100% das gestantes durante os três meses.</a:t>
            </a:r>
          </a:p>
          <a:p>
            <a:endParaRPr lang="pt-BR" dirty="0"/>
          </a:p>
          <a:p>
            <a:endParaRPr lang="pt-BR" dirty="0"/>
          </a:p>
          <a:p>
            <a:pPr algn="just"/>
            <a:endParaRPr lang="pt-BR" dirty="0"/>
          </a:p>
          <a:p>
            <a:pPr algn="just"/>
            <a:endParaRPr lang="pt-BR" dirty="0"/>
          </a:p>
          <a:p>
            <a:endParaRPr lang="pt-BR"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1872" y="73778"/>
            <a:ext cx="1152128" cy="936104"/>
          </a:xfrm>
          <a:prstGeom prst="rect">
            <a:avLst/>
          </a:prstGeom>
          <a:noFill/>
          <a:ln>
            <a:noFill/>
          </a:ln>
        </p:spPr>
      </p:pic>
    </p:spTree>
    <p:extLst>
      <p:ext uri="{BB962C8B-B14F-4D97-AF65-F5344CB8AC3E}">
        <p14:creationId xmlns:p14="http://schemas.microsoft.com/office/powerpoint/2010/main" xmlns="" val="22964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260648"/>
            <a:ext cx="7467600" cy="6336704"/>
          </a:xfrm>
        </p:spPr>
        <p:txBody>
          <a:bodyPr>
            <a:normAutofit fontScale="92500" lnSpcReduction="10000"/>
          </a:bodyPr>
          <a:lstStyle/>
          <a:p>
            <a:pPr algn="just"/>
            <a:r>
              <a:rPr lang="pt-BR" dirty="0"/>
              <a:t>Objetivo 6: Promover a saúde no pré-natal.	</a:t>
            </a:r>
          </a:p>
          <a:p>
            <a:pPr algn="just"/>
            <a:r>
              <a:rPr lang="pt-BR" dirty="0"/>
              <a:t>Meta 6.1: Garantir a 100% das gestantes orientações nutricional durante a gestação.</a:t>
            </a:r>
          </a:p>
          <a:p>
            <a:pPr algn="just"/>
            <a:r>
              <a:rPr lang="pt-BR" dirty="0" smtClean="0"/>
              <a:t>Meta </a:t>
            </a:r>
            <a:r>
              <a:rPr lang="pt-BR" dirty="0"/>
              <a:t>6.2: Promover o aleitamento materno junto a 100% das gestantes.</a:t>
            </a:r>
          </a:p>
          <a:p>
            <a:pPr algn="just"/>
            <a:r>
              <a:rPr lang="pt-BR" dirty="0" smtClean="0"/>
              <a:t>Meta </a:t>
            </a:r>
            <a:r>
              <a:rPr lang="pt-BR" dirty="0"/>
              <a:t>6.3: Orientar 100% das gestantes sobre os cuidados com o recém-nascido (teste do pezinho, decúbito dorsal para dormir).</a:t>
            </a:r>
          </a:p>
          <a:p>
            <a:pPr algn="just"/>
            <a:r>
              <a:rPr lang="pt-BR" dirty="0"/>
              <a:t>Meta 6.4: Orientar 100% das gestantes sobre anticoncepção após o parto.</a:t>
            </a:r>
          </a:p>
          <a:p>
            <a:pPr algn="just"/>
            <a:r>
              <a:rPr lang="pt-BR" dirty="0"/>
              <a:t>Meta 6.5: Orientar 100% das gestantes sobre os riscos do tabagismo e do uso de álcool e drogas na gestação.</a:t>
            </a:r>
          </a:p>
          <a:p>
            <a:pPr algn="just"/>
            <a:r>
              <a:rPr lang="pt-BR" dirty="0"/>
              <a:t>Meta 6.6: Orientar 100% das gestantes sobre higiene bucal</a:t>
            </a:r>
            <a:r>
              <a:rPr lang="pt-BR" dirty="0" smtClean="0"/>
              <a:t>.</a:t>
            </a:r>
          </a:p>
          <a:p>
            <a:pPr algn="just"/>
            <a:endParaRPr lang="pt-BR" dirty="0"/>
          </a:p>
          <a:p>
            <a:pPr algn="just"/>
            <a:r>
              <a:rPr lang="pt-BR" dirty="0" smtClean="0"/>
              <a:t>Estas ações foram realizadas </a:t>
            </a:r>
            <a:r>
              <a:rPr lang="pt-BR" dirty="0"/>
              <a:t>em 100% das gestantes durante os três meses</a:t>
            </a:r>
            <a:r>
              <a:rPr lang="pt-BR" dirty="0" smtClean="0"/>
              <a:t>.</a:t>
            </a:r>
            <a:endParaRPr lang="pt-BR" dirty="0"/>
          </a:p>
        </p:txBody>
      </p:sp>
      <p:pic>
        <p:nvPicPr>
          <p:cNvPr id="5"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1872" y="73778"/>
            <a:ext cx="1152128" cy="936104"/>
          </a:xfrm>
          <a:prstGeom prst="rect">
            <a:avLst/>
          </a:prstGeom>
          <a:noFill/>
          <a:ln>
            <a:noFill/>
          </a:ln>
        </p:spPr>
      </p:pic>
    </p:spTree>
    <p:extLst>
      <p:ext uri="{BB962C8B-B14F-4D97-AF65-F5344CB8AC3E}">
        <p14:creationId xmlns:p14="http://schemas.microsoft.com/office/powerpoint/2010/main" xmlns="" val="45904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548680"/>
            <a:ext cx="6779096" cy="5925272"/>
          </a:xfrm>
        </p:spPr>
        <p:txBody>
          <a:bodyPr/>
          <a:lstStyle/>
          <a:p>
            <a:r>
              <a:rPr lang="pt-BR" sz="2000" dirty="0" smtClean="0"/>
              <a:t>Objetivo 1. Ampliar a cobertura da atenção a puérperas.</a:t>
            </a:r>
          </a:p>
          <a:p>
            <a:pPr algn="just"/>
            <a:r>
              <a:rPr lang="pt-BR" sz="2000" dirty="0" smtClean="0"/>
              <a:t>Meta 1.1: Garantir a 80% das puérperas cadastradas no programa de Puerpério da Unidade de Saúde consulta puerperal antes dos 42 dias após o parto. </a:t>
            </a:r>
          </a:p>
          <a:p>
            <a:endParaRPr lang="pt-BR" sz="1400"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graphicFrame>
        <p:nvGraphicFramePr>
          <p:cNvPr id="5" name="Gráfico 4"/>
          <p:cNvGraphicFramePr/>
          <p:nvPr>
            <p:extLst>
              <p:ext uri="{D42A27DB-BD31-4B8C-83A1-F6EECF244321}">
                <p14:modId xmlns:p14="http://schemas.microsoft.com/office/powerpoint/2010/main" xmlns="" val="424963605"/>
              </p:ext>
            </p:extLst>
          </p:nvPr>
        </p:nvGraphicFramePr>
        <p:xfrm>
          <a:off x="785786" y="2924944"/>
          <a:ext cx="7242598" cy="35044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332656"/>
            <a:ext cx="7467600" cy="6141296"/>
          </a:xfrm>
        </p:spPr>
        <p:txBody>
          <a:bodyPr/>
          <a:lstStyle/>
          <a:p>
            <a:pPr algn="just"/>
            <a:r>
              <a:rPr lang="pt-BR" dirty="0"/>
              <a:t>Objetivo 2: Melhorar a qualidade da atenção às puérperas na unidade de saúde</a:t>
            </a:r>
          </a:p>
          <a:p>
            <a:pPr algn="just"/>
            <a:r>
              <a:rPr lang="pt-BR" dirty="0"/>
              <a:t>Meta 2.1: Examinar as mamas em 100% das puérperas cadastradas no Programa.</a:t>
            </a:r>
          </a:p>
          <a:p>
            <a:pPr algn="just"/>
            <a:r>
              <a:rPr lang="pt-BR" dirty="0"/>
              <a:t>Meta 2.2</a:t>
            </a:r>
            <a:r>
              <a:rPr lang="pt-BR" b="1" dirty="0"/>
              <a:t>: </a:t>
            </a:r>
            <a:r>
              <a:rPr lang="pt-BR" dirty="0"/>
              <a:t>Examinar o abdome em 100% das puérperas cadastradas no Programa</a:t>
            </a:r>
            <a:r>
              <a:rPr lang="pt-BR" dirty="0" smtClean="0"/>
              <a:t>.</a:t>
            </a:r>
          </a:p>
          <a:p>
            <a:pPr algn="just"/>
            <a:endParaRPr lang="pt-BR" dirty="0" smtClean="0"/>
          </a:p>
          <a:p>
            <a:pPr algn="just"/>
            <a:r>
              <a:rPr lang="pt-BR" dirty="0"/>
              <a:t>Estas ações foram realizadas em 100% das </a:t>
            </a:r>
            <a:r>
              <a:rPr lang="pt-BR" dirty="0" smtClean="0"/>
              <a:t>puérperas </a:t>
            </a:r>
            <a:r>
              <a:rPr lang="pt-BR" dirty="0"/>
              <a:t>durante os três meses.</a:t>
            </a:r>
          </a:p>
          <a:p>
            <a:pPr algn="just"/>
            <a:endParaRPr lang="pt-BR" dirty="0"/>
          </a:p>
          <a:p>
            <a:endParaRPr lang="pt-BR"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2360" y="80628"/>
            <a:ext cx="1152128" cy="936104"/>
          </a:xfrm>
          <a:prstGeom prst="rect">
            <a:avLst/>
          </a:prstGeom>
          <a:noFill/>
          <a:ln>
            <a:noFill/>
          </a:ln>
        </p:spPr>
      </p:pic>
    </p:spTree>
    <p:extLst>
      <p:ext uri="{BB962C8B-B14F-4D97-AF65-F5344CB8AC3E}">
        <p14:creationId xmlns:p14="http://schemas.microsoft.com/office/powerpoint/2010/main" xmlns="" val="17387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404664"/>
            <a:ext cx="6779096" cy="6069288"/>
          </a:xfrm>
        </p:spPr>
        <p:txBody>
          <a:bodyPr/>
          <a:lstStyle/>
          <a:p>
            <a:pPr algn="just"/>
            <a:r>
              <a:rPr lang="pt-BR" sz="2000" dirty="0" smtClean="0"/>
              <a:t>Meta 2.3: Realizar exame ginecológico em 100 % das puérperas cadastradas no Programa.</a:t>
            </a:r>
          </a:p>
          <a:p>
            <a:endParaRPr lang="pt-BR" sz="1400" dirty="0" smtClean="0"/>
          </a:p>
          <a:p>
            <a:endParaRPr lang="pt-BR" dirty="0"/>
          </a:p>
        </p:txBody>
      </p:sp>
      <p:graphicFrame>
        <p:nvGraphicFramePr>
          <p:cNvPr id="4" name="Gráfico 3"/>
          <p:cNvGraphicFramePr/>
          <p:nvPr>
            <p:extLst>
              <p:ext uri="{D42A27DB-BD31-4B8C-83A1-F6EECF244321}">
                <p14:modId xmlns:p14="http://schemas.microsoft.com/office/powerpoint/2010/main" xmlns="" val="324220424"/>
              </p:ext>
            </p:extLst>
          </p:nvPr>
        </p:nvGraphicFramePr>
        <p:xfrm>
          <a:off x="785786" y="3068960"/>
          <a:ext cx="7602638" cy="343187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9" descr="http://dms.ufpel.edu.br/aquares/images/stories/logos/unasus-ufpe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548680"/>
            <a:ext cx="7467600" cy="5925272"/>
          </a:xfrm>
        </p:spPr>
        <p:txBody>
          <a:bodyPr>
            <a:normAutofit/>
          </a:bodyPr>
          <a:lstStyle/>
          <a:p>
            <a:pPr algn="just"/>
            <a:r>
              <a:rPr lang="pt-BR" sz="2000" dirty="0" smtClean="0"/>
              <a:t>Meta 2.4: Avaliar o estado psíquico em 100% das puérperas cadastradas no Programa.</a:t>
            </a:r>
          </a:p>
        </p:txBody>
      </p:sp>
      <p:graphicFrame>
        <p:nvGraphicFramePr>
          <p:cNvPr id="4" name="Gráfico 3"/>
          <p:cNvGraphicFramePr/>
          <p:nvPr>
            <p:extLst>
              <p:ext uri="{D42A27DB-BD31-4B8C-83A1-F6EECF244321}">
                <p14:modId xmlns:p14="http://schemas.microsoft.com/office/powerpoint/2010/main" xmlns="" val="2676709070"/>
              </p:ext>
            </p:extLst>
          </p:nvPr>
        </p:nvGraphicFramePr>
        <p:xfrm>
          <a:off x="785786" y="2564904"/>
          <a:ext cx="7530630" cy="37216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9" descr="http://dms.ufpel.edu.br/aquares/images/stories/logos/unasus-ufpe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82636" y="75036"/>
            <a:ext cx="1152128" cy="9361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lstStyle/>
          <a:p>
            <a:r>
              <a:rPr lang="pt-BR" dirty="0"/>
              <a:t>Meta 2.5: Avaliar intercorrências em 100% das puérperas cadastradas no Programa.</a:t>
            </a:r>
          </a:p>
          <a:p>
            <a:endParaRPr lang="pt-BR" dirty="0" smtClean="0"/>
          </a:p>
          <a:p>
            <a:pPr algn="just"/>
            <a:r>
              <a:rPr lang="pt-BR" dirty="0" smtClean="0"/>
              <a:t>Esta ação foi realizada </a:t>
            </a:r>
            <a:r>
              <a:rPr lang="pt-BR" dirty="0"/>
              <a:t>em 100% das puérperas durante os três meses.</a:t>
            </a:r>
          </a:p>
          <a:p>
            <a:pPr algn="just"/>
            <a:endParaRPr lang="pt-BR" dirty="0"/>
          </a:p>
          <a:p>
            <a:endParaRPr lang="pt-BR" dirty="0"/>
          </a:p>
        </p:txBody>
      </p:sp>
    </p:spTree>
    <p:extLst>
      <p:ext uri="{BB962C8B-B14F-4D97-AF65-F5344CB8AC3E}">
        <p14:creationId xmlns:p14="http://schemas.microsoft.com/office/powerpoint/2010/main" xmlns="" val="189632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332656"/>
            <a:ext cx="7139136" cy="6141296"/>
          </a:xfrm>
        </p:spPr>
        <p:txBody>
          <a:bodyPr/>
          <a:lstStyle/>
          <a:p>
            <a:pPr algn="just"/>
            <a:r>
              <a:rPr lang="pt-BR" sz="2000" dirty="0" smtClean="0"/>
              <a:t>Meta 2.6. Prescrever a 100% das puérperas um dos métodos de anticoncepção</a:t>
            </a:r>
            <a:r>
              <a:rPr lang="pt-BR" sz="1400" dirty="0" smtClean="0"/>
              <a:t>.</a:t>
            </a:r>
          </a:p>
        </p:txBody>
      </p:sp>
      <p:graphicFrame>
        <p:nvGraphicFramePr>
          <p:cNvPr id="4" name="Gráfico 3"/>
          <p:cNvGraphicFramePr/>
          <p:nvPr>
            <p:extLst>
              <p:ext uri="{D42A27DB-BD31-4B8C-83A1-F6EECF244321}">
                <p14:modId xmlns:p14="http://schemas.microsoft.com/office/powerpoint/2010/main" xmlns="" val="2469339246"/>
              </p:ext>
            </p:extLst>
          </p:nvPr>
        </p:nvGraphicFramePr>
        <p:xfrm>
          <a:off x="755576" y="2780928"/>
          <a:ext cx="7416824" cy="343187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9" descr="http://dms.ufpel.edu.br/aquares/images/stories/logos/unasus-ufpe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6336" y="548680"/>
            <a:ext cx="1152128" cy="9361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404664"/>
            <a:ext cx="7467600" cy="6069288"/>
          </a:xfrm>
        </p:spPr>
        <p:txBody>
          <a:bodyPr/>
          <a:lstStyle/>
          <a:p>
            <a:r>
              <a:rPr lang="pt-BR" sz="2000" dirty="0" smtClean="0"/>
              <a:t>Objetivo 3: Melhorar a adesão das mães ao puerpério. </a:t>
            </a:r>
          </a:p>
          <a:p>
            <a:pPr algn="just"/>
            <a:r>
              <a:rPr lang="pt-BR" sz="2000" dirty="0" smtClean="0"/>
              <a:t>Meta 3.1: Realizar busca ativa em 100% das puérperas que não realizaram a consulta de puerpério até 30 dias após o parto.</a:t>
            </a:r>
          </a:p>
          <a:p>
            <a:endParaRPr lang="pt-BR" sz="1400" dirty="0"/>
          </a:p>
        </p:txBody>
      </p:sp>
      <p:graphicFrame>
        <p:nvGraphicFramePr>
          <p:cNvPr id="4" name="Gráfico 3"/>
          <p:cNvGraphicFramePr/>
          <p:nvPr>
            <p:extLst>
              <p:ext uri="{D42A27DB-BD31-4B8C-83A1-F6EECF244321}">
                <p14:modId xmlns:p14="http://schemas.microsoft.com/office/powerpoint/2010/main" xmlns="" val="776002923"/>
              </p:ext>
            </p:extLst>
          </p:nvPr>
        </p:nvGraphicFramePr>
        <p:xfrm>
          <a:off x="857224" y="2708920"/>
          <a:ext cx="6955136" cy="372047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9" descr="http://dms.ufpel.edu.br/aquares/images/stories/logos/unasus-ufpe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12360" y="80628"/>
            <a:ext cx="1152128" cy="936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pt-BR" sz="4000" b="1" dirty="0" smtClean="0">
                <a:solidFill>
                  <a:srgbClr val="002060"/>
                </a:solidFill>
              </a:rPr>
              <a:t>INTRODUÇÃO</a:t>
            </a:r>
            <a:endParaRPr lang="pt-BR" sz="4000" dirty="0">
              <a:solidFill>
                <a:srgbClr val="002060"/>
              </a:solidFill>
            </a:endParaRPr>
          </a:p>
        </p:txBody>
      </p:sp>
      <p:sp>
        <p:nvSpPr>
          <p:cNvPr id="3" name="2 Marcador de contenido"/>
          <p:cNvSpPr>
            <a:spLocks noGrp="1"/>
          </p:cNvSpPr>
          <p:nvPr>
            <p:ph sz="quarter" idx="1"/>
          </p:nvPr>
        </p:nvSpPr>
        <p:spPr>
          <a:xfrm>
            <a:off x="457200" y="1651592"/>
            <a:ext cx="8003232" cy="4873752"/>
          </a:xfrm>
        </p:spPr>
        <p:txBody>
          <a:bodyPr>
            <a:normAutofit fontScale="92500"/>
          </a:bodyPr>
          <a:lstStyle/>
          <a:p>
            <a:pPr algn="just">
              <a:buNone/>
            </a:pPr>
            <a:r>
              <a:rPr lang="pt-BR" sz="2800" dirty="0" smtClean="0">
                <a:solidFill>
                  <a:srgbClr val="002060"/>
                </a:solidFill>
              </a:rPr>
              <a:t>   A atenção Pré-natal e Puerpério são os processos de acompanhamento á gestante desde a concepção da gravidez, parto e até depois deste (período de puerpério). Tem como objetivo o desenvolvimento de uma gestação sem intercorrências, permitindo o parto de um recém-nascido saudável, sem riscos para a saúde materna e fetal. A escolha deste programa ocorreu principalmente por ser uma área que me identifico e gosto muito, além disso, em nossa UBS a demanda de gestantes e puérperas é uma das mais procuradas para as consultas.</a:t>
            </a:r>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620688"/>
            <a:ext cx="1080120" cy="792088"/>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548680"/>
            <a:ext cx="7467600" cy="5925272"/>
          </a:xfrm>
        </p:spPr>
        <p:txBody>
          <a:bodyPr>
            <a:normAutofit lnSpcReduction="10000"/>
          </a:bodyPr>
          <a:lstStyle/>
          <a:p>
            <a:pPr algn="just"/>
            <a:r>
              <a:rPr lang="pt-BR" sz="2000" dirty="0" smtClean="0"/>
              <a:t>Objetivo 4. Melhorar o registro das informações.</a:t>
            </a:r>
          </a:p>
          <a:p>
            <a:pPr algn="just"/>
            <a:r>
              <a:rPr lang="pt-BR" sz="2000" dirty="0" smtClean="0"/>
              <a:t>Meta 4.1: Manter registro na ficha de acompanhamento do Programa 100% das puérperas.</a:t>
            </a:r>
          </a:p>
          <a:p>
            <a:pPr algn="just"/>
            <a:r>
              <a:rPr lang="pt-BR" sz="2000" dirty="0" smtClean="0"/>
              <a:t> </a:t>
            </a:r>
          </a:p>
          <a:p>
            <a:pPr algn="just"/>
            <a:r>
              <a:rPr lang="pt-BR" sz="2000" dirty="0" smtClean="0"/>
              <a:t>Objetivo 5. Promover a saúde das puérperas 	</a:t>
            </a:r>
          </a:p>
          <a:p>
            <a:pPr algn="just"/>
            <a:r>
              <a:rPr lang="pt-BR" sz="2000" dirty="0" smtClean="0"/>
              <a:t>Meta 5.1: Orientar 100% das puérperas cadastradas no Programa sobre os cuidados do recém-nascido </a:t>
            </a:r>
          </a:p>
          <a:p>
            <a:pPr algn="just"/>
            <a:r>
              <a:rPr lang="pt-BR" sz="2000" dirty="0" smtClean="0"/>
              <a:t>Objetivo 5.2: Orientar as puérperas cadastradas no Programa sobre aleitamento materno exclusivo.</a:t>
            </a:r>
          </a:p>
          <a:p>
            <a:pPr algn="just"/>
            <a:r>
              <a:rPr lang="pt-BR" sz="2000" dirty="0" smtClean="0"/>
              <a:t>Meta 5.2: Orientar 100% das puérperas cadastradas no Programa sobre aleitamento materno exclusivo.</a:t>
            </a:r>
          </a:p>
          <a:p>
            <a:pPr algn="just"/>
            <a:r>
              <a:rPr lang="pt-BR" sz="2000" dirty="0"/>
              <a:t>Objetivo 5.3: Orientaremos as puérperas cadastradas no Programa sobre planejamento familiar.</a:t>
            </a:r>
          </a:p>
          <a:p>
            <a:pPr algn="just"/>
            <a:r>
              <a:rPr lang="pt-BR" sz="2000" dirty="0"/>
              <a:t>Meta 5.3: Orientaremos 100% das puérperas cadastradas no Programa sobre planejamento familiar</a:t>
            </a:r>
            <a:r>
              <a:rPr lang="pt-BR" sz="2000" dirty="0" smtClean="0"/>
              <a:t>.</a:t>
            </a:r>
          </a:p>
          <a:p>
            <a:pPr algn="just"/>
            <a:endParaRPr lang="pt-BR" sz="2000" dirty="0"/>
          </a:p>
          <a:p>
            <a:pPr algn="just"/>
            <a:r>
              <a:rPr lang="pt-BR" sz="2000" dirty="0"/>
              <a:t>Estas ações foram realizadas em 100% das puérperas durante os três meses.</a:t>
            </a:r>
          </a:p>
          <a:p>
            <a:endParaRPr lang="pt-BR" sz="1400" dirty="0" smtClean="0"/>
          </a:p>
          <a:p>
            <a:endParaRPr lang="pt-BR" sz="1400" dirty="0" smtClean="0"/>
          </a:p>
          <a:p>
            <a:endParaRPr lang="pt-BR" sz="1400"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1872" y="80628"/>
            <a:ext cx="1152128" cy="9361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p:txBody>
          <a:bodyPr>
            <a:normAutofit lnSpcReduction="10000"/>
          </a:bodyPr>
          <a:lstStyle/>
          <a:p>
            <a:pPr algn="just"/>
            <a:r>
              <a:rPr lang="pt-BR" sz="2000" dirty="0" smtClean="0"/>
              <a:t>Podemos descrever que foi muito oportuna nossa intervenção, pois todos os profissionais da UBS tiveram uma ótima aceitação da mesma, nos apoiando na escolha do foco e interagindo com todas as ações pertinentes as gestantes e puérperas. Após a intervenção, alcançamos uma maior organização de todos os registros e ações desenvolvidas, melhorando a qualidade do atendimento prestado, otimizando o tempo de espera das usuárias. </a:t>
            </a:r>
          </a:p>
          <a:p>
            <a:endParaRPr lang="pt-BR" sz="2000" dirty="0" smtClean="0"/>
          </a:p>
          <a:p>
            <a:pPr algn="just"/>
            <a:r>
              <a:rPr lang="pt-BR" sz="2000" dirty="0" smtClean="0"/>
              <a:t>Para as equipes esta intervenção permitiu um melhor relacionamento humano e a troca de conhecimentos entre os profissionais de diferentes nacionalidades. Todos adotaram os protocolos de atendimento as gestantes e a puérperas. Com isto, pudemos conhecer as principais divergências entre os protocolos de atendimento e a realidade da nossa população.</a:t>
            </a:r>
          </a:p>
          <a:p>
            <a:endParaRPr lang="pt-BR"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sp>
        <p:nvSpPr>
          <p:cNvPr id="5" name="1 Título"/>
          <p:cNvSpPr>
            <a:spLocks noGrp="1"/>
          </p:cNvSpPr>
          <p:nvPr>
            <p:ph type="title"/>
          </p:nvPr>
        </p:nvSpPr>
        <p:spPr/>
        <p:txBody>
          <a:bodyPr>
            <a:normAutofit/>
          </a:bodyPr>
          <a:lstStyle/>
          <a:p>
            <a:pPr algn="ctr"/>
            <a:r>
              <a:rPr lang="pt-BR" sz="3600" b="1" dirty="0" smtClean="0">
                <a:solidFill>
                  <a:schemeClr val="accent3">
                    <a:lumMod val="75000"/>
                  </a:schemeClr>
                </a:solidFill>
              </a:rPr>
              <a:t>DISCUSSÃO</a:t>
            </a:r>
            <a:endParaRPr lang="pt-BR" sz="3600" b="1" dirty="0">
              <a:solidFill>
                <a:schemeClr val="accent3">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332656"/>
            <a:ext cx="7467600" cy="6141296"/>
          </a:xfrm>
        </p:spPr>
        <p:txBody>
          <a:bodyPr>
            <a:normAutofit/>
          </a:bodyPr>
          <a:lstStyle/>
          <a:p>
            <a:pPr algn="just"/>
            <a:r>
              <a:rPr lang="pt-BR" sz="2000" dirty="0" smtClean="0"/>
              <a:t>Para o serviço podemos descrever que a intervenção foi maravilhosa, pois permitiu uma correta organização dos materiais (registro, prontuários, exames, ficha espelho) e de um atendimento mais humanizado. Pudemos conhecer realmente a quantidade de grávidas existente na nossa UBS. Como prova disto, nestes três meses de intervenção cadastrou 16 grávidas, número superior aos cinco primeiros meses do ano trabalhado, mostrando que um trabalho organizado permite melhorar o atendimento, com a inclusão destes usuários nas ações propostas.  </a:t>
            </a:r>
          </a:p>
          <a:p>
            <a:pPr algn="just"/>
            <a:endParaRPr lang="pt-BR" sz="2000" dirty="0" smtClean="0"/>
          </a:p>
          <a:p>
            <a:pPr algn="just">
              <a:buNone/>
            </a:pPr>
            <a:r>
              <a:rPr lang="pt-BR" sz="2000" dirty="0" smtClean="0"/>
              <a:t>      Referente á comunidade, todas as mudanças que fizemos foram primeiramente pensando na melhoria da população, que demonstraram seu agradecimento durante o acolhimento, nas consultas clínicas, nas palestras e visitas domiciliares.  </a:t>
            </a:r>
          </a:p>
          <a:p>
            <a:endParaRPr lang="pt-BR" dirty="0"/>
          </a:p>
        </p:txBody>
      </p:sp>
      <p:pic>
        <p:nvPicPr>
          <p:cNvPr id="5"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6559" y="260648"/>
            <a:ext cx="1152128" cy="9361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1600200"/>
            <a:ext cx="8219256" cy="4925144"/>
          </a:xfrm>
        </p:spPr>
        <p:txBody>
          <a:bodyPr>
            <a:normAutofit fontScale="92500" lnSpcReduction="10000"/>
          </a:bodyPr>
          <a:lstStyle/>
          <a:p>
            <a:pPr algn="just"/>
            <a:r>
              <a:rPr lang="pt-BR" dirty="0" smtClean="0">
                <a:solidFill>
                  <a:schemeClr val="tx2"/>
                </a:solidFill>
              </a:rPr>
              <a:t>Durante os 18 meses que tenho desde a minha chegada ao Brasil, todos os dias estou em processo de aprendizagem.</a:t>
            </a:r>
          </a:p>
          <a:p>
            <a:pPr algn="just"/>
            <a:r>
              <a:rPr lang="pt-BR" dirty="0" smtClean="0">
                <a:solidFill>
                  <a:schemeClr val="tx2"/>
                </a:solidFill>
              </a:rPr>
              <a:t>Para nos médicos estrangeiros que cooperamos no programa mais médico foi uma experiência nova, pois desenvolvemos uma nova forma de fazer medicina, onde agregamos nossos conhecimentos acumulado durante anos relacionados à medicina familiar ou medicina preventiva, como é conhecida em nosso hemisfério. </a:t>
            </a:r>
          </a:p>
          <a:p>
            <a:pPr algn="just"/>
            <a:r>
              <a:rPr lang="pt-BR" dirty="0" smtClean="0">
                <a:solidFill>
                  <a:schemeClr val="tx2"/>
                </a:solidFill>
              </a:rPr>
              <a:t>Quanto à modalidade de estudo à distância, esta é uma situação nova que estou enfrentando, mas posso dizer que é muito estimulante e superando dificuldades como internet nas regiões do norte do Brasil. Puderam fazer ajustes de acordo com os protocolos de atendimento preconizados pelo Ministério da saúde, além de incorporar novos conceitos à medicina do Brasil. </a:t>
            </a:r>
            <a:endParaRPr lang="pt-BR" dirty="0">
              <a:solidFill>
                <a:schemeClr val="tx2"/>
              </a:solidFill>
            </a:endParaRPr>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sp>
        <p:nvSpPr>
          <p:cNvPr id="5" name="1 Título"/>
          <p:cNvSpPr>
            <a:spLocks noGrp="1"/>
          </p:cNvSpPr>
          <p:nvPr>
            <p:ph type="title"/>
          </p:nvPr>
        </p:nvSpPr>
        <p:spPr>
          <a:xfrm>
            <a:off x="357158" y="357166"/>
            <a:ext cx="7567642" cy="1060472"/>
          </a:xfrm>
        </p:spPr>
        <p:txBody>
          <a:bodyPr>
            <a:noAutofit/>
          </a:bodyPr>
          <a:lstStyle/>
          <a:p>
            <a:pPr algn="ctr"/>
            <a:r>
              <a:rPr lang="pt-BR" sz="2400" b="1" dirty="0" smtClean="0">
                <a:solidFill>
                  <a:schemeClr val="accent3">
                    <a:lumMod val="75000"/>
                  </a:schemeClr>
                </a:solidFill>
              </a:rPr>
              <a:t>Reflexão crítica sobre meu processo pessoal de aprendizagem</a:t>
            </a:r>
            <a:endParaRPr lang="pt-BR" sz="2400" b="1" dirty="0">
              <a:solidFill>
                <a:schemeClr val="accent3">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pic>
        <p:nvPicPr>
          <p:cNvPr id="1026" name="Picture 2" descr="C:\Users\Wolfgan\Pictures\2015-05-25 DEL CELULAR\IMG_20150812_153517052.jpg"/>
          <p:cNvPicPr>
            <a:picLocks noGrp="1" noChangeAspect="1" noChangeArrowheads="1"/>
          </p:cNvPicPr>
          <p:nvPr>
            <p:ph sz="quarter" idx="1"/>
          </p:nvPr>
        </p:nvPicPr>
        <p:blipFill>
          <a:blip r:embed="rId3" cstate="print"/>
          <a:srcRect/>
          <a:stretch>
            <a:fillRect/>
          </a:stretch>
        </p:blipFill>
        <p:spPr bwMode="auto">
          <a:xfrm>
            <a:off x="457200" y="1936750"/>
            <a:ext cx="7467600" cy="42005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pic>
        <p:nvPicPr>
          <p:cNvPr id="2050" name="Picture 2" descr="C:\Users\Wolfgan\Pictures\2015-05-25 DEL CELULAR\DEL CELULAR 319.jpg"/>
          <p:cNvPicPr>
            <a:picLocks noGrp="1" noChangeAspect="1" noChangeArrowheads="1"/>
          </p:cNvPicPr>
          <p:nvPr>
            <p:ph sz="quarter" idx="1"/>
          </p:nvPr>
        </p:nvPicPr>
        <p:blipFill>
          <a:blip r:embed="rId3"/>
          <a:srcRect/>
          <a:stretch>
            <a:fillRect/>
          </a:stretch>
        </p:blipFill>
        <p:spPr bwMode="auto">
          <a:xfrm>
            <a:off x="457200" y="1936750"/>
            <a:ext cx="7467600" cy="42005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714620"/>
            <a:ext cx="7467600" cy="1143000"/>
          </a:xfrm>
        </p:spPr>
        <p:txBody>
          <a:bodyPr>
            <a:normAutofit/>
          </a:bodyPr>
          <a:lstStyle/>
          <a:p>
            <a:pPr algn="ctr"/>
            <a:r>
              <a:rPr lang="pt-BR" sz="5400" dirty="0" smtClean="0">
                <a:latin typeface="Aharoni" pitchFamily="2" charset="-79"/>
                <a:cs typeface="Aharoni" pitchFamily="2" charset="-79"/>
              </a:rPr>
              <a:t>Obrigado mais m</a:t>
            </a:r>
            <a:r>
              <a:rPr lang="pt-BR" sz="5400" b="1" dirty="0" smtClean="0">
                <a:latin typeface="Aharoni" pitchFamily="2" charset="-79"/>
                <a:cs typeface="Aharoni" pitchFamily="2" charset="-79"/>
              </a:rPr>
              <a:t>é</a:t>
            </a:r>
            <a:r>
              <a:rPr lang="pt-BR" sz="5400" dirty="0" smtClean="0">
                <a:latin typeface="Aharoni" pitchFamily="2" charset="-79"/>
                <a:cs typeface="Aharoni" pitchFamily="2" charset="-79"/>
              </a:rPr>
              <a:t>dico!</a:t>
            </a:r>
            <a:endParaRPr lang="pt-BR" sz="54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sz="3200" b="1" dirty="0" smtClean="0">
                <a:solidFill>
                  <a:srgbClr val="002060"/>
                </a:solidFill>
              </a:rPr>
              <a:t>INTRODUÇÃO</a:t>
            </a:r>
            <a:endParaRPr lang="pt-BR" dirty="0"/>
          </a:p>
        </p:txBody>
      </p:sp>
      <p:pic>
        <p:nvPicPr>
          <p:cNvPr id="4" name="Espaço Reservado para Conteúdo 3" descr="J:\ubs1.jpg"/>
          <p:cNvPicPr>
            <a:picLocks noGrp="1"/>
          </p:cNvPicPr>
          <p:nvPr>
            <p:ph sz="quarter" idx="1"/>
          </p:nvPr>
        </p:nvPicPr>
        <p:blipFill>
          <a:blip r:embed="rId2" cstate="print"/>
          <a:srcRect/>
          <a:stretch>
            <a:fillRect/>
          </a:stretch>
        </p:blipFill>
        <p:spPr bwMode="auto">
          <a:xfrm>
            <a:off x="357158" y="1643050"/>
            <a:ext cx="3500461" cy="2643206"/>
          </a:xfrm>
          <a:prstGeom prst="rect">
            <a:avLst/>
          </a:prstGeom>
          <a:noFill/>
          <a:ln w="9525">
            <a:noFill/>
            <a:miter lim="800000"/>
            <a:headEnd/>
            <a:tailEnd/>
          </a:ln>
        </p:spPr>
      </p:pic>
      <p:sp>
        <p:nvSpPr>
          <p:cNvPr id="5" name="Retângulo 4"/>
          <p:cNvSpPr/>
          <p:nvPr/>
        </p:nvSpPr>
        <p:spPr>
          <a:xfrm>
            <a:off x="514289" y="4581128"/>
            <a:ext cx="8175852" cy="1754326"/>
          </a:xfrm>
          <a:prstGeom prst="rect">
            <a:avLst/>
          </a:prstGeom>
        </p:spPr>
        <p:txBody>
          <a:bodyPr wrap="square">
            <a:spAutoFit/>
          </a:bodyPr>
          <a:lstStyle/>
          <a:p>
            <a:pPr algn="just"/>
            <a:r>
              <a:rPr lang="pt-BR" dirty="0" smtClean="0"/>
              <a:t>Tratarugalzinho foi elevado à categoria de município em 17 de dezembro de 1987;</a:t>
            </a:r>
          </a:p>
          <a:p>
            <a:pPr algn="just"/>
            <a:endParaRPr lang="pt-BR" dirty="0" smtClean="0"/>
          </a:p>
          <a:p>
            <a:pPr algn="just"/>
            <a:r>
              <a:rPr lang="pt-BR" dirty="0" smtClean="0">
                <a:solidFill>
                  <a:schemeClr val="tx2"/>
                </a:solidFill>
              </a:rPr>
              <a:t>Área</a:t>
            </a:r>
            <a:r>
              <a:rPr lang="pt-BR" dirty="0" smtClean="0"/>
              <a:t> total do município é de 6.711,95 km²;</a:t>
            </a:r>
          </a:p>
          <a:p>
            <a:pPr algn="just"/>
            <a:endParaRPr lang="pt-BR" dirty="0" smtClean="0"/>
          </a:p>
          <a:p>
            <a:pPr algn="just"/>
            <a:r>
              <a:rPr lang="pt-BR" dirty="0" smtClean="0"/>
              <a:t>A população é de 13.200 habitantes.</a:t>
            </a:r>
            <a:endParaRPr lang="pt-BR" dirty="0"/>
          </a:p>
        </p:txBody>
      </p:sp>
      <p:pic>
        <p:nvPicPr>
          <p:cNvPr id="6" name="Picture 9" descr="http://dms.ufpel.edu.br/aquares/images/stories/logos/unasus-ufpel.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49532" y="620688"/>
            <a:ext cx="1080120" cy="792088"/>
          </a:xfrm>
          <a:prstGeom prst="rect">
            <a:avLst/>
          </a:prstGeom>
          <a:noFill/>
          <a:ln>
            <a:noFill/>
          </a:ln>
        </p:spPr>
      </p:pic>
      <p:pic>
        <p:nvPicPr>
          <p:cNvPr id="7" name="Imagem 6" descr="J:\ubs2.jpg"/>
          <p:cNvPicPr/>
          <p:nvPr/>
        </p:nvPicPr>
        <p:blipFill>
          <a:blip r:embed="rId4" cstate="print"/>
          <a:srcRect/>
          <a:stretch>
            <a:fillRect/>
          </a:stretch>
        </p:blipFill>
        <p:spPr bwMode="auto">
          <a:xfrm>
            <a:off x="5143504" y="1660004"/>
            <a:ext cx="3238500" cy="27051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pt-BR" sz="4000" b="1" dirty="0" smtClean="0">
                <a:solidFill>
                  <a:schemeClr val="accent3">
                    <a:lumMod val="75000"/>
                  </a:schemeClr>
                </a:solidFill>
              </a:rPr>
              <a:t>INTRODUÇÃO</a:t>
            </a:r>
            <a:endParaRPr lang="pt-BR" sz="4000" dirty="0">
              <a:solidFill>
                <a:schemeClr val="accent3">
                  <a:lumMod val="75000"/>
                </a:schemeClr>
              </a:solidFill>
              <a:latin typeface="Aharoni" pitchFamily="2" charset="-79"/>
              <a:cs typeface="Aharoni" pitchFamily="2" charset="-79"/>
            </a:endParaRPr>
          </a:p>
        </p:txBody>
      </p:sp>
      <p:sp>
        <p:nvSpPr>
          <p:cNvPr id="3" name="2 Marcador de contenido"/>
          <p:cNvSpPr>
            <a:spLocks noGrp="1"/>
          </p:cNvSpPr>
          <p:nvPr>
            <p:ph sz="quarter" idx="1"/>
          </p:nvPr>
        </p:nvSpPr>
        <p:spPr>
          <a:xfrm>
            <a:off x="457200" y="1412776"/>
            <a:ext cx="7467600" cy="5061176"/>
          </a:xfrm>
        </p:spPr>
        <p:txBody>
          <a:bodyPr>
            <a:normAutofit/>
          </a:bodyPr>
          <a:lstStyle/>
          <a:p>
            <a:pPr algn="just">
              <a:spcAft>
                <a:spcPts val="600"/>
              </a:spcAft>
              <a:buFont typeface="Wingdings" pitchFamily="2" charset="2"/>
              <a:buChar char="q"/>
            </a:pPr>
            <a:r>
              <a:rPr lang="pt-BR" sz="2000" dirty="0" smtClean="0"/>
              <a:t>Segundo os caderno de ações programática, existiam </a:t>
            </a:r>
            <a:r>
              <a:rPr lang="pt-BR" sz="2000" dirty="0"/>
              <a:t>194 </a:t>
            </a:r>
            <a:r>
              <a:rPr lang="pt-BR" sz="2000" dirty="0" smtClean="0"/>
              <a:t> grávidas e somente 104 (53% de cobertura) estavam sendo assistidas;</a:t>
            </a:r>
          </a:p>
          <a:p>
            <a:pPr algn="just">
              <a:spcAft>
                <a:spcPts val="600"/>
              </a:spcAft>
              <a:buFont typeface="Wingdings" pitchFamily="2" charset="2"/>
              <a:buChar char="q"/>
            </a:pPr>
            <a:r>
              <a:rPr lang="pt-BR" sz="2000" dirty="0" smtClean="0"/>
              <a:t>Com relação as puérperas, apenas 18 estavam cadastradas (24% de cobertura);</a:t>
            </a:r>
            <a:endParaRPr lang="pt-BR" sz="2000" dirty="0" smtClean="0">
              <a:cs typeface="Arial" panose="020B0604020202020204" pitchFamily="34" charset="0"/>
            </a:endParaRPr>
          </a:p>
          <a:p>
            <a:pPr algn="just">
              <a:spcAft>
                <a:spcPts val="600"/>
              </a:spcAft>
              <a:buFont typeface="Wingdings" pitchFamily="2" charset="2"/>
              <a:buChar char="q"/>
            </a:pPr>
            <a:r>
              <a:rPr lang="pt-BR" sz="2000" dirty="0" smtClean="0">
                <a:cs typeface="Arial" panose="020B0604020202020204" pitchFamily="34" charset="0"/>
              </a:rPr>
              <a:t>Registros inadequados;</a:t>
            </a:r>
          </a:p>
          <a:p>
            <a:pPr algn="just">
              <a:spcAft>
                <a:spcPts val="600"/>
              </a:spcAft>
              <a:buFont typeface="Wingdings" pitchFamily="2" charset="2"/>
              <a:buChar char="q"/>
            </a:pPr>
            <a:r>
              <a:rPr lang="pt-BR" sz="2000" dirty="0"/>
              <a:t>Sem grupos de educação, prevenção e promoção à </a:t>
            </a:r>
            <a:r>
              <a:rPr lang="pt-BR" sz="2000" dirty="0" smtClean="0"/>
              <a:t>saúde;</a:t>
            </a:r>
            <a:endParaRPr lang="pt-BR" sz="2000" dirty="0" smtClean="0">
              <a:cs typeface="Arial" panose="020B0604020202020204" pitchFamily="34" charset="0"/>
            </a:endParaRPr>
          </a:p>
          <a:p>
            <a:pPr algn="just">
              <a:spcAft>
                <a:spcPts val="600"/>
              </a:spcAft>
              <a:buFont typeface="Wingdings" pitchFamily="2" charset="2"/>
              <a:buChar char="q"/>
            </a:pPr>
            <a:r>
              <a:rPr lang="pt-BR" sz="2000" dirty="0"/>
              <a:t>Necessidade de participação de toda a equipe para ofertar atenção e assistência mais </a:t>
            </a:r>
            <a:r>
              <a:rPr lang="pt-BR" sz="2000" dirty="0" smtClean="0"/>
              <a:t>qualificadas;</a:t>
            </a:r>
            <a:endParaRPr lang="pt-BR" sz="2000" dirty="0" smtClean="0">
              <a:cs typeface="Arial" panose="020B0604020202020204" pitchFamily="34" charset="0"/>
            </a:endParaRPr>
          </a:p>
          <a:p>
            <a:pPr algn="just">
              <a:spcAft>
                <a:spcPts val="600"/>
              </a:spcAft>
              <a:buFont typeface="Wingdings" pitchFamily="2" charset="2"/>
              <a:buChar char="q"/>
            </a:pPr>
            <a:r>
              <a:rPr lang="pt-BR" sz="2000" dirty="0" smtClean="0">
                <a:cs typeface="Arial" panose="020B0604020202020204" pitchFamily="34" charset="0"/>
              </a:rPr>
              <a:t>Vacinação com dados incorreto;</a:t>
            </a:r>
          </a:p>
          <a:p>
            <a:pPr algn="just">
              <a:spcAft>
                <a:spcPts val="600"/>
              </a:spcAft>
              <a:buFont typeface="Wingdings" pitchFamily="2" charset="2"/>
              <a:buChar char="q"/>
            </a:pPr>
            <a:r>
              <a:rPr lang="pt-BR" sz="2000" dirty="0" smtClean="0">
                <a:cs typeface="Arial" panose="020B0604020202020204" pitchFamily="34" charset="0"/>
              </a:rPr>
              <a:t>Pouco atendimento odontológico;</a:t>
            </a:r>
          </a:p>
          <a:p>
            <a:pPr algn="just">
              <a:spcAft>
                <a:spcPts val="600"/>
              </a:spcAft>
              <a:buFont typeface="Wingdings" pitchFamily="2" charset="2"/>
              <a:buChar char="q"/>
            </a:pPr>
            <a:r>
              <a:rPr lang="pt-BR" sz="2000" dirty="0" smtClean="0">
                <a:cs typeface="Arial" panose="020B0604020202020204" pitchFamily="34" charset="0"/>
              </a:rPr>
              <a:t>Falta de medicações </a:t>
            </a:r>
            <a:r>
              <a:rPr lang="pt-BR" sz="2000" dirty="0" smtClean="0">
                <a:solidFill>
                  <a:srgbClr val="002060"/>
                </a:solidFill>
                <a:cs typeface="Arial" panose="020B0604020202020204" pitchFamily="34" charset="0"/>
              </a:rPr>
              <a:t>.</a:t>
            </a:r>
            <a:endParaRPr lang="pt-BR"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76672"/>
            <a:ext cx="1152128" cy="93610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eaLnBrk="1" hangingPunct="1">
              <a:defRPr/>
            </a:pPr>
            <a:r>
              <a:rPr lang="pt-BR" sz="4000" b="1" dirty="0" smtClean="0">
                <a:solidFill>
                  <a:srgbClr val="002060"/>
                </a:solidFill>
              </a:rPr>
              <a:t>OBJETIVO GERAL</a:t>
            </a:r>
            <a:endParaRPr lang="pt-BR" sz="4000" b="1" dirty="0">
              <a:solidFill>
                <a:srgbClr val="002060"/>
              </a:solidFill>
            </a:endParaRPr>
          </a:p>
        </p:txBody>
      </p:sp>
      <p:sp>
        <p:nvSpPr>
          <p:cNvPr id="10243" name="2 Marcador de contenido"/>
          <p:cNvSpPr>
            <a:spLocks noGrp="1"/>
          </p:cNvSpPr>
          <p:nvPr>
            <p:ph sz="quarter" idx="1"/>
          </p:nvPr>
        </p:nvSpPr>
        <p:spPr>
          <a:xfrm>
            <a:off x="571472" y="2214554"/>
            <a:ext cx="7859216" cy="4773017"/>
          </a:xfrm>
        </p:spPr>
        <p:txBody>
          <a:bodyPr/>
          <a:lstStyle/>
          <a:p>
            <a:pPr algn="ctr" eaLnBrk="1" hangingPunct="1">
              <a:buFont typeface="Wingdings" pitchFamily="2" charset="2"/>
              <a:buNone/>
            </a:pPr>
            <a:endParaRPr lang="pt-BR" sz="2800" b="1" dirty="0" smtClean="0"/>
          </a:p>
          <a:p>
            <a:r>
              <a:rPr lang="pt-BR" sz="2000" dirty="0" smtClean="0">
                <a:solidFill>
                  <a:srgbClr val="002060"/>
                </a:solidFill>
              </a:rPr>
              <a:t> </a:t>
            </a:r>
            <a:r>
              <a:rPr lang="pt-BR" sz="3600" dirty="0" smtClean="0">
                <a:solidFill>
                  <a:srgbClr val="002060"/>
                </a:solidFill>
              </a:rPr>
              <a:t>Melhorar a atenção à saúde das gestantes e puérperas na UBS José Alves, Tratarugalzinho/AP.</a:t>
            </a:r>
            <a:endParaRPr lang="pt-BR" sz="3600" dirty="0">
              <a:solidFill>
                <a:srgbClr val="002060"/>
              </a:solidFill>
            </a:endParaRPr>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sp>
        <p:nvSpPr>
          <p:cNvPr id="3" name="Retângulo 2"/>
          <p:cNvSpPr/>
          <p:nvPr/>
        </p:nvSpPr>
        <p:spPr>
          <a:xfrm>
            <a:off x="-142908" y="2643182"/>
            <a:ext cx="8064896" cy="1261884"/>
          </a:xfrm>
          <a:prstGeom prst="rect">
            <a:avLst/>
          </a:prstGeom>
        </p:spPr>
        <p:txBody>
          <a:bodyPr wrap="square">
            <a:spAutoFit/>
          </a:bodyPr>
          <a:lstStyle/>
          <a:p>
            <a:pPr algn="ctr"/>
            <a:r>
              <a:rPr lang="pt-BR" sz="4000" dirty="0" smtClean="0">
                <a:solidFill>
                  <a:srgbClr val="B20A6E"/>
                </a:solidFill>
                <a:latin typeface="+mj-lt"/>
              </a:rPr>
              <a:t>.</a:t>
            </a:r>
            <a:endParaRPr lang="es-VE" sz="4000" dirty="0">
              <a:solidFill>
                <a:srgbClr val="B20A6E"/>
              </a:solidFill>
              <a:latin typeface="+mj-lt"/>
            </a:endParaRPr>
          </a:p>
          <a:p>
            <a:pPr algn="ctr"/>
            <a:r>
              <a:rPr lang="pt-BR" dirty="0" smtClean="0">
                <a:solidFill>
                  <a:srgbClr val="B20A6E"/>
                </a:solidFill>
              </a:rPr>
              <a:t>.</a:t>
            </a:r>
            <a:r>
              <a:rPr lang="es-VE" dirty="0">
                <a:solidFill>
                  <a:schemeClr val="tx2">
                    <a:lumMod val="75000"/>
                  </a:schemeClr>
                </a:solidFill>
              </a:rPr>
              <a:t/>
            </a:r>
            <a:br>
              <a:rPr lang="es-VE" dirty="0">
                <a:solidFill>
                  <a:schemeClr val="tx2">
                    <a:lumMod val="75000"/>
                  </a:schemeClr>
                </a:solidFill>
              </a:rPr>
            </a:b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22114"/>
          </a:xfrm>
        </p:spPr>
        <p:txBody>
          <a:bodyPr>
            <a:normAutofit fontScale="90000"/>
          </a:bodyPr>
          <a:lstStyle/>
          <a:p>
            <a:pPr algn="ctr"/>
            <a:r>
              <a:rPr lang="pt-BR" sz="4000" b="1" dirty="0" smtClean="0">
                <a:solidFill>
                  <a:schemeClr val="accent3">
                    <a:lumMod val="75000"/>
                  </a:schemeClr>
                </a:solidFill>
              </a:rPr>
              <a:t>OBJETIVOS, METAS E RESULTADOS</a:t>
            </a:r>
            <a:endParaRPr lang="pt-BR" sz="4000" b="1" dirty="0">
              <a:solidFill>
                <a:schemeClr val="accent3">
                  <a:lumMod val="75000"/>
                </a:schemeClr>
              </a:solidFill>
            </a:endParaRPr>
          </a:p>
        </p:txBody>
      </p:sp>
      <p:sp>
        <p:nvSpPr>
          <p:cNvPr id="3" name="2 Marcador de contenido"/>
          <p:cNvSpPr>
            <a:spLocks noGrp="1"/>
          </p:cNvSpPr>
          <p:nvPr>
            <p:ph sz="quarter" idx="1"/>
          </p:nvPr>
        </p:nvSpPr>
        <p:spPr>
          <a:xfrm>
            <a:off x="571472" y="1016732"/>
            <a:ext cx="7571184" cy="5472040"/>
          </a:xfrm>
        </p:spPr>
        <p:txBody>
          <a:bodyPr>
            <a:normAutofit/>
          </a:bodyPr>
          <a:lstStyle/>
          <a:p>
            <a:pPr algn="just">
              <a:buNone/>
            </a:pPr>
            <a:endParaRPr lang="pt-BR" dirty="0" smtClean="0">
              <a:solidFill>
                <a:srgbClr val="B20A6E"/>
              </a:solidFill>
            </a:endParaRPr>
          </a:p>
          <a:p>
            <a:r>
              <a:rPr lang="pt-BR" sz="2000" dirty="0" smtClean="0"/>
              <a:t>Objetivo 1. Ampliar a cobertura de pré-natal</a:t>
            </a:r>
          </a:p>
          <a:p>
            <a:pPr algn="just"/>
            <a:r>
              <a:rPr lang="pt-BR" sz="2000" dirty="0" smtClean="0"/>
              <a:t>Meta 1.1. Alcançar 80% de cobertura do programa de pré-natal.  </a:t>
            </a:r>
            <a:endParaRPr lang="pt-BR" sz="2000"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graphicFrame>
        <p:nvGraphicFramePr>
          <p:cNvPr id="5" name="Gráfico 4"/>
          <p:cNvGraphicFramePr/>
          <p:nvPr>
            <p:extLst>
              <p:ext uri="{D42A27DB-BD31-4B8C-83A1-F6EECF244321}">
                <p14:modId xmlns:p14="http://schemas.microsoft.com/office/powerpoint/2010/main" xmlns="" val="1281301095"/>
              </p:ext>
            </p:extLst>
          </p:nvPr>
        </p:nvGraphicFramePr>
        <p:xfrm>
          <a:off x="928662" y="2780928"/>
          <a:ext cx="6883698" cy="37317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48680"/>
            <a:ext cx="7427168" cy="5925272"/>
          </a:xfrm>
        </p:spPr>
        <p:txBody>
          <a:bodyPr>
            <a:normAutofit/>
          </a:bodyPr>
          <a:lstStyle/>
          <a:p>
            <a:pPr algn="just">
              <a:buNone/>
            </a:pPr>
            <a:endParaRPr lang="pt-BR" sz="1400" dirty="0" smtClean="0">
              <a:solidFill>
                <a:srgbClr val="B20A6E"/>
              </a:solidFill>
            </a:endParaRPr>
          </a:p>
          <a:p>
            <a:pPr algn="just">
              <a:buNone/>
            </a:pPr>
            <a:endParaRPr lang="pt-BR" sz="1400" dirty="0" smtClean="0"/>
          </a:p>
          <a:p>
            <a:pPr algn="just">
              <a:buNone/>
            </a:pPr>
            <a:r>
              <a:rPr lang="pt-BR" sz="2000" dirty="0" smtClean="0"/>
              <a:t>Objetivo 2: Melhorar a qualidade da atenção ao pré-natal  </a:t>
            </a:r>
          </a:p>
          <a:p>
            <a:pPr algn="just">
              <a:buNone/>
            </a:pPr>
            <a:r>
              <a:rPr lang="pt-BR" sz="2000" dirty="0" smtClean="0"/>
              <a:t>Meta 2.1: Garantir a 100% das gestantes o ingresso no primeiro trimestre de gestação. </a:t>
            </a:r>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48680"/>
            <a:ext cx="1152128" cy="936104"/>
          </a:xfrm>
          <a:prstGeom prst="rect">
            <a:avLst/>
          </a:prstGeom>
          <a:noFill/>
          <a:ln>
            <a:noFill/>
          </a:ln>
        </p:spPr>
      </p:pic>
      <p:graphicFrame>
        <p:nvGraphicFramePr>
          <p:cNvPr id="5" name="Gráfico 4"/>
          <p:cNvGraphicFramePr/>
          <p:nvPr>
            <p:extLst>
              <p:ext uri="{D42A27DB-BD31-4B8C-83A1-F6EECF244321}">
                <p14:modId xmlns:p14="http://schemas.microsoft.com/office/powerpoint/2010/main" xmlns="" val="2161695320"/>
              </p:ext>
            </p:extLst>
          </p:nvPr>
        </p:nvGraphicFramePr>
        <p:xfrm>
          <a:off x="500034" y="3357562"/>
          <a:ext cx="7456342" cy="29517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404664"/>
            <a:ext cx="7467600" cy="6069288"/>
          </a:xfrm>
        </p:spPr>
        <p:txBody>
          <a:bodyPr>
            <a:normAutofit fontScale="92500"/>
          </a:bodyPr>
          <a:lstStyle/>
          <a:p>
            <a:pPr algn="just"/>
            <a:r>
              <a:rPr lang="pt-BR" dirty="0" smtClean="0"/>
              <a:t>Meta </a:t>
            </a:r>
            <a:r>
              <a:rPr lang="pt-BR" dirty="0"/>
              <a:t>2.2: Realizar pelo menos um exame ginecológico por gestante em 100% delas. </a:t>
            </a:r>
            <a:endParaRPr lang="pt-BR" dirty="0" smtClean="0"/>
          </a:p>
          <a:p>
            <a:pPr algn="just"/>
            <a:r>
              <a:rPr lang="pt-BR" dirty="0"/>
              <a:t>Meta 2.3: Realizar pelo menos um exame de mamas em 100% das gestantes.</a:t>
            </a:r>
          </a:p>
          <a:p>
            <a:pPr algn="just"/>
            <a:r>
              <a:rPr lang="pt-BR" dirty="0" smtClean="0"/>
              <a:t>Meta </a:t>
            </a:r>
            <a:r>
              <a:rPr lang="pt-BR" dirty="0"/>
              <a:t>2.4: Garantir a 100% das gestantes a solicitação de exames laboratoriais de acordo com protocolo</a:t>
            </a:r>
            <a:r>
              <a:rPr lang="pt-BR" dirty="0" smtClean="0"/>
              <a:t>.</a:t>
            </a:r>
          </a:p>
          <a:p>
            <a:pPr algn="just"/>
            <a:r>
              <a:rPr lang="pt-BR" dirty="0"/>
              <a:t>Meta 2.5: Garantir a 100% das gestantes a prescrição de sulfato ferroso e ácido fólico conforme protocolo. </a:t>
            </a:r>
          </a:p>
          <a:p>
            <a:pPr algn="just"/>
            <a:r>
              <a:rPr lang="pt-BR" dirty="0"/>
              <a:t>Meta 2.6: Garantir 100% das gestantes com vacina antitetânica em dia.</a:t>
            </a:r>
          </a:p>
          <a:p>
            <a:pPr algn="just"/>
            <a:r>
              <a:rPr lang="pt-BR" dirty="0"/>
              <a:t>Meta 2.7: Garantir que 100% das gestantes com vacina contra hepatite B em dia. </a:t>
            </a:r>
          </a:p>
          <a:p>
            <a:pPr algn="just"/>
            <a:endParaRPr lang="pt-BR" dirty="0"/>
          </a:p>
          <a:p>
            <a:pPr algn="just"/>
            <a:r>
              <a:rPr lang="pt-BR" dirty="0" smtClean="0"/>
              <a:t>Estas ações foram realizadas </a:t>
            </a:r>
            <a:r>
              <a:rPr lang="pt-BR" dirty="0"/>
              <a:t>em 100% das gestantes durante os três </a:t>
            </a:r>
            <a:r>
              <a:rPr lang="pt-BR" dirty="0" smtClean="0"/>
              <a:t>meses.</a:t>
            </a:r>
            <a:endParaRPr lang="pt-BR" dirty="0"/>
          </a:p>
          <a:p>
            <a:pPr marL="0" indent="0" algn="just">
              <a:buNone/>
            </a:pPr>
            <a:endParaRPr lang="pt-BR" sz="2000"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61285" y="116632"/>
            <a:ext cx="1152128" cy="936104"/>
          </a:xfrm>
          <a:prstGeom prst="rect">
            <a:avLst/>
          </a:prstGeom>
          <a:noFill/>
          <a:ln>
            <a:noFill/>
          </a:ln>
        </p:spPr>
      </p:pic>
    </p:spTree>
    <p:extLst>
      <p:ext uri="{BB962C8B-B14F-4D97-AF65-F5344CB8AC3E}">
        <p14:creationId xmlns:p14="http://schemas.microsoft.com/office/powerpoint/2010/main" xmlns="" val="173076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7200" y="548680"/>
            <a:ext cx="7467600" cy="5925272"/>
          </a:xfrm>
        </p:spPr>
        <p:txBody>
          <a:bodyPr/>
          <a:lstStyle/>
          <a:p>
            <a:pPr algn="just"/>
            <a:r>
              <a:rPr lang="pt-BR" sz="2000" dirty="0" smtClean="0"/>
              <a:t>Meta 2.8: Realizar avaliação da necessidade de atendimento odontológico em 100% das gestantes durante o pré-natal.</a:t>
            </a:r>
          </a:p>
          <a:p>
            <a:endParaRPr lang="pt-BR" sz="1400" dirty="0" smtClean="0"/>
          </a:p>
          <a:p>
            <a:endParaRPr lang="pt-BR" sz="1400" dirty="0" smtClean="0"/>
          </a:p>
          <a:p>
            <a:endParaRPr lang="pt-BR" sz="1400" dirty="0"/>
          </a:p>
        </p:txBody>
      </p:sp>
      <p:pic>
        <p:nvPicPr>
          <p:cNvPr id="4" name="Picture 9" descr="http://dms.ufpel.edu.br/aquares/images/stories/logos/unasus-ufp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1872" y="80628"/>
            <a:ext cx="1152128" cy="936104"/>
          </a:xfrm>
          <a:prstGeom prst="rect">
            <a:avLst/>
          </a:prstGeom>
          <a:noFill/>
          <a:ln>
            <a:noFill/>
          </a:ln>
        </p:spPr>
      </p:pic>
      <p:graphicFrame>
        <p:nvGraphicFramePr>
          <p:cNvPr id="5" name="Gráfico 4"/>
          <p:cNvGraphicFramePr/>
          <p:nvPr>
            <p:extLst>
              <p:ext uri="{D42A27DB-BD31-4B8C-83A1-F6EECF244321}">
                <p14:modId xmlns:p14="http://schemas.microsoft.com/office/powerpoint/2010/main" xmlns="" val="2053614479"/>
              </p:ext>
            </p:extLst>
          </p:nvPr>
        </p:nvGraphicFramePr>
        <p:xfrm>
          <a:off x="785786" y="2852936"/>
          <a:ext cx="7206086" cy="336214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1456</TotalTime>
  <Words>1222</Words>
  <Application>Microsoft Office PowerPoint</Application>
  <PresentationFormat>Apresentação na tela (4:3)</PresentationFormat>
  <Paragraphs>118</Paragraphs>
  <Slides>26</Slides>
  <Notes>1</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Balcão Envidraçado</vt:lpstr>
      <vt:lpstr>Melhoria da atenção ao Pré-natal e Puerpério da UBS José Alves Meireles, do Município de Tratarugalzinho/AP  </vt:lpstr>
      <vt:lpstr>INTRODUÇÃO</vt:lpstr>
      <vt:lpstr>                    INTRODUÇÃO</vt:lpstr>
      <vt:lpstr>INTRODUÇÃO</vt:lpstr>
      <vt:lpstr>OBJETIVO GERAL</vt:lpstr>
      <vt:lpstr>OBJETIVOS, METAS E RESULTADOS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DISCUSSÃO</vt:lpstr>
      <vt:lpstr>Slide 22</vt:lpstr>
      <vt:lpstr>Reflexão crítica sobre meu processo pessoal de aprendizagem</vt:lpstr>
      <vt:lpstr>Slide 24</vt:lpstr>
      <vt:lpstr>Slide 25</vt:lpstr>
      <vt:lpstr>Obrigado mais médico!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Melhoria da atenção à saúde no pré-natal e puerpério na Unidade Tabajara Brites, Posto 14, Uruguaiana-RS</dc:title>
  <dc:creator>Mariluz Rosendo</dc:creator>
  <cp:lastModifiedBy>Wolfgan</cp:lastModifiedBy>
  <cp:revision>189</cp:revision>
  <dcterms:created xsi:type="dcterms:W3CDTF">2015-01-27T20:28:34Z</dcterms:created>
  <dcterms:modified xsi:type="dcterms:W3CDTF">2015-10-18T02:31:41Z</dcterms:modified>
</cp:coreProperties>
</file>