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22"/>
  </p:notesMasterIdLst>
  <p:sldIdLst>
    <p:sldId id="256" r:id="rId2"/>
    <p:sldId id="308" r:id="rId3"/>
    <p:sldId id="357" r:id="rId4"/>
    <p:sldId id="358" r:id="rId5"/>
    <p:sldId id="311" r:id="rId6"/>
    <p:sldId id="312" r:id="rId7"/>
    <p:sldId id="359" r:id="rId8"/>
    <p:sldId id="313" r:id="rId9"/>
    <p:sldId id="360" r:id="rId10"/>
    <p:sldId id="372" r:id="rId11"/>
    <p:sldId id="373" r:id="rId12"/>
    <p:sldId id="374" r:id="rId13"/>
    <p:sldId id="375" r:id="rId14"/>
    <p:sldId id="376" r:id="rId15"/>
    <p:sldId id="377" r:id="rId16"/>
    <p:sldId id="369" r:id="rId17"/>
    <p:sldId id="347" r:id="rId18"/>
    <p:sldId id="371" r:id="rId19"/>
    <p:sldId id="378" r:id="rId20"/>
    <p:sldId id="379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90" autoAdjust="0"/>
    <p:restoredTop sz="89529" autoAdjust="0"/>
  </p:normalViewPr>
  <p:slideViewPr>
    <p:cSldViewPr>
      <p:cViewPr>
        <p:scale>
          <a:sx n="61" d="100"/>
          <a:sy n="61" d="100"/>
        </p:scale>
        <p:origin x="-139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49069097634483"/>
          <c:y val="7.5001242128684503E-2"/>
          <c:w val="0.8584915546823807"/>
          <c:h val="0.79264357387425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0.10018726591760299</c:v>
                </c:pt>
                <c:pt idx="1">
                  <c:v>0.19382022471910113</c:v>
                </c:pt>
                <c:pt idx="2">
                  <c:v>0.26217228464419473</c:v>
                </c:pt>
                <c:pt idx="3">
                  <c:v>0.33614232209737827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89344"/>
        <c:axId val="40490880"/>
      </c:barChart>
      <c:catAx>
        <c:axId val="404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490880"/>
        <c:crosses val="autoZero"/>
        <c:auto val="1"/>
        <c:lblAlgn val="ctr"/>
        <c:lblOffset val="100"/>
        <c:noMultiLvlLbl val="0"/>
      </c:catAx>
      <c:valAx>
        <c:axId val="404908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4893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4.398826979472141E-2</c:v>
                </c:pt>
                <c:pt idx="1">
                  <c:v>0.13489736070381231</c:v>
                </c:pt>
                <c:pt idx="2">
                  <c:v>0.24340175953079179</c:v>
                </c:pt>
                <c:pt idx="3">
                  <c:v>0.28152492668621704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304000"/>
        <c:axId val="82309888"/>
      </c:barChart>
      <c:catAx>
        <c:axId val="823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309888"/>
        <c:crosses val="autoZero"/>
        <c:auto val="1"/>
        <c:lblAlgn val="ctr"/>
        <c:lblOffset val="100"/>
        <c:noMultiLvlLbl val="0"/>
      </c:catAx>
      <c:valAx>
        <c:axId val="823098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3040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0.79439252336448596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64352"/>
        <c:axId val="80165888"/>
      </c:barChart>
      <c:catAx>
        <c:axId val="801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65888"/>
        <c:crosses val="autoZero"/>
        <c:auto val="1"/>
        <c:lblAlgn val="ctr"/>
        <c:lblOffset val="100"/>
        <c:noMultiLvlLbl val="0"/>
      </c:catAx>
      <c:valAx>
        <c:axId val="801658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643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0.96124031007751942</c:v>
                </c:pt>
                <c:pt idx="1">
                  <c:v>0.89711934156378603</c:v>
                </c:pt>
                <c:pt idx="2">
                  <c:v>0.91772151898734178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04000"/>
        <c:axId val="83905536"/>
      </c:barChart>
      <c:catAx>
        <c:axId val="839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905536"/>
        <c:crosses val="autoZero"/>
        <c:auto val="1"/>
        <c:lblAlgn val="ctr"/>
        <c:lblOffset val="100"/>
        <c:noMultiLvlLbl val="0"/>
      </c:catAx>
      <c:valAx>
        <c:axId val="839055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9040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2201132703507"/>
          <c:y val="7.3610440129246807E-2"/>
          <c:w val="0.85257908544524286"/>
          <c:h val="0.78882454434231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0.48958333333333331</c:v>
                </c:pt>
                <c:pt idx="2">
                  <c:v>0.76422764227642281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25408"/>
        <c:axId val="83826944"/>
      </c:barChart>
      <c:catAx>
        <c:axId val="8382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26944"/>
        <c:crosses val="autoZero"/>
        <c:auto val="1"/>
        <c:lblAlgn val="ctr"/>
        <c:lblOffset val="100"/>
        <c:noMultiLvlLbl val="0"/>
      </c:catAx>
      <c:valAx>
        <c:axId val="83826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25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C92B4-D81C-4227-ACE6-89F7D06C5173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1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92FD-A755-4450-B422-F70FE7928C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3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17AD-F926-4A02-A17F-D3817455C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9592-9AAD-4B26-9297-DCAE442085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53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E6E-DF50-4478-8304-32A9F1A13F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EFAF-A6BD-404A-B8AF-CC3B224E91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29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4C7E-D590-470B-88A0-A794075A17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85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6694-EF79-4150-8116-473749308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795A-DA2B-4FA1-9F85-BC1D531D84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2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7CF8-CC4C-4862-B12C-2083793BB9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3854D-1DDB-4D6A-AF4D-48EC7DBD1E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4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B33EB-ED29-444A-828E-4E8931BD07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68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2"/>
          <a:srcRect l="6361" t="17719" r="52043" b="63577"/>
          <a:stretch/>
        </p:blipFill>
        <p:spPr bwMode="auto">
          <a:xfrm>
            <a:off x="50880" y="27787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71" y="2708920"/>
            <a:ext cx="8982399" cy="1727200"/>
          </a:xfrm>
        </p:spPr>
        <p:txBody>
          <a:bodyPr>
            <a:normAutofit/>
          </a:bodyPr>
          <a:lstStyle/>
          <a:p>
            <a:r>
              <a:rPr lang="pt-BR" sz="2800" b="1" dirty="0"/>
              <a:t>Melhoria da Detecção e Prevenção do Câncer de Colo de Útero e de Mama na UBS Parque das Dunas, Natal, RN</a:t>
            </a:r>
            <a:r>
              <a:rPr lang="pt-BR" sz="2800" b="1" dirty="0" smtClean="0"/>
              <a:t>.</a:t>
            </a: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743" y="5029263"/>
            <a:ext cx="911825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Yadelis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Guerra Ramirez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Orientadora: </a:t>
            </a:r>
            <a:r>
              <a:rPr lang="pt-BR" dirty="0" err="1" smtClean="0">
                <a:solidFill>
                  <a:srgbClr val="002060"/>
                </a:solidFill>
                <a:latin typeface="+mn-lt"/>
              </a:rPr>
              <a:t>Sabiny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Pedreira Ribeiro</a:t>
            </a: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i="1" dirty="0" smtClean="0">
                <a:solidFill>
                  <a:srgbClr val="002060"/>
                </a:solidFill>
                <a:latin typeface="+mn-lt"/>
              </a:rPr>
              <a:t>Natal, 2015</a:t>
            </a:r>
            <a:endParaRPr lang="pt-BR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7652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319" y="312154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4527" y="336447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50106"/>
          </a:xfrm>
        </p:spPr>
        <p:txBody>
          <a:bodyPr>
            <a:noAutofit/>
          </a:bodyPr>
          <a:lstStyle/>
          <a:p>
            <a:pPr marL="0" indent="0"/>
            <a:r>
              <a:rPr lang="pt-BR" sz="28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Objetivo 2</a:t>
            </a:r>
            <a:r>
              <a:rPr lang="pt-BR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- </a:t>
            </a:r>
            <a:r>
              <a:rPr lang="pt-PT" sz="2800" dirty="0">
                <a:solidFill>
                  <a:srgbClr val="00B0F0"/>
                </a:solidFill>
              </a:rPr>
              <a:t>melhorar a qualidade do </a:t>
            </a:r>
            <a:r>
              <a:rPr lang="pt-PT" sz="2800" dirty="0" smtClean="0">
                <a:solidFill>
                  <a:srgbClr val="00B0F0"/>
                </a:solidFill>
              </a:rPr>
              <a:t>atendimento mulheres</a:t>
            </a:r>
            <a:endParaRPr lang="pt-PT" sz="2800" dirty="0">
              <a:solidFill>
                <a:srgbClr val="00B0F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6588224" y="1556793"/>
            <a:ext cx="2555776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 PréIntervenção:0</a:t>
            </a:r>
            <a:r>
              <a:rPr lang="pt-BR" dirty="0">
                <a:solidFill>
                  <a:srgbClr val="002060"/>
                </a:solidFill>
              </a:rPr>
              <a:t>%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Meta: </a:t>
            </a:r>
            <a:r>
              <a:rPr lang="pt-BR" dirty="0" smtClean="0">
                <a:solidFill>
                  <a:srgbClr val="002060"/>
                </a:solidFill>
              </a:rPr>
              <a:t>100</a:t>
            </a:r>
            <a:r>
              <a:rPr lang="pt-BR" dirty="0">
                <a:solidFill>
                  <a:srgbClr val="002060"/>
                </a:solidFill>
              </a:rPr>
              <a:t>%;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Mês 1: </a:t>
            </a:r>
            <a:r>
              <a:rPr lang="pt-BR" dirty="0" smtClean="0">
                <a:solidFill>
                  <a:srgbClr val="002060"/>
                </a:solidFill>
              </a:rPr>
              <a:t>85</a:t>
            </a: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Mês 2: </a:t>
            </a:r>
            <a:r>
              <a:rPr lang="pt-BR" dirty="0" smtClean="0">
                <a:solidFill>
                  <a:srgbClr val="002060"/>
                </a:solidFill>
              </a:rPr>
              <a:t>359</a:t>
            </a: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Mês 3: </a:t>
            </a:r>
            <a:r>
              <a:rPr lang="pt-BR" dirty="0" smtClean="0">
                <a:solidFill>
                  <a:srgbClr val="002060"/>
                </a:solidFill>
              </a:rPr>
              <a:t>359</a:t>
            </a: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Mês 4: </a:t>
            </a:r>
            <a:r>
              <a:rPr lang="pt-BR" dirty="0" smtClean="0">
                <a:solidFill>
                  <a:srgbClr val="002060"/>
                </a:solidFill>
              </a:rPr>
              <a:t>359</a:t>
            </a:r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4161810"/>
              </p:ext>
            </p:extLst>
          </p:nvPr>
        </p:nvGraphicFramePr>
        <p:xfrm>
          <a:off x="539552" y="2276872"/>
          <a:ext cx="55446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7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Objetivo 3</a:t>
            </a:r>
            <a:r>
              <a:rPr lang="pt-BR" sz="2800" dirty="0" smtClean="0">
                <a:solidFill>
                  <a:srgbClr val="00B0F0"/>
                </a:solidFill>
              </a:rPr>
              <a:t>-melhorar </a:t>
            </a:r>
            <a:r>
              <a:rPr lang="pt-BR" sz="2800" dirty="0">
                <a:solidFill>
                  <a:srgbClr val="00B0F0"/>
                </a:solidFill>
              </a:rPr>
              <a:t>a adesão na Prevenção de Câncer de Colo de Útero e Controle de Câncer de Mama</a:t>
            </a:r>
            <a:r>
              <a:rPr lang="pt-BR" sz="2800" dirty="0"/>
              <a:t>.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3600" dirty="0" smtClean="0">
                <a:solidFill>
                  <a:srgbClr val="002060"/>
                </a:solidFill>
              </a:rPr>
              <a:t>Meta 3.1: </a:t>
            </a:r>
            <a:r>
              <a:rPr lang="pt-BR" sz="3600" dirty="0" smtClean="0"/>
              <a:t>Buscar </a:t>
            </a:r>
            <a:r>
              <a:rPr lang="pt-BR" sz="3600" dirty="0" smtClean="0"/>
              <a:t>mulheres faltosas com exames de mamografia ou </a:t>
            </a:r>
            <a:r>
              <a:rPr lang="pt-BR" sz="3600" dirty="0" err="1" smtClean="0"/>
              <a:t>citopatogico</a:t>
            </a:r>
            <a:r>
              <a:rPr lang="pt-BR" sz="3600" dirty="0" smtClean="0"/>
              <a:t> alterado</a:t>
            </a:r>
            <a:r>
              <a:rPr lang="pt-BR" sz="3600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Durante a intervenção tivemos apenas 5 mulheres com exame </a:t>
            </a:r>
            <a:r>
              <a:rPr lang="pt-BR" dirty="0" err="1"/>
              <a:t>citopatológico</a:t>
            </a:r>
            <a:r>
              <a:rPr lang="pt-BR" dirty="0"/>
              <a:t> alterados na faixa etária entre 25 e 64 anos de idade e nenhuma mulher com a mamografia alterada. Destas 5 mulheres com CP alterado, todas estão sendo acompanhadas pela equipe na unidade, não apresentando nenhuma falta nesses quatro meses de intervenção. Dessa forma, não foi necessário realiza a busca ativa das mulheres com exames alterados, permanecendo, estes quatro indicadores, zerados ao longo dos quatro meses.</a:t>
            </a:r>
          </a:p>
          <a:p>
            <a:pPr marL="0" indent="0" algn="just">
              <a:buNone/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 err="1" smtClean="0">
                <a:solidFill>
                  <a:srgbClr val="0070C0"/>
                </a:solidFill>
              </a:rPr>
              <a:t>Objetico</a:t>
            </a:r>
            <a:r>
              <a:rPr lang="pt-BR" sz="2800" b="1" dirty="0" smtClean="0">
                <a:solidFill>
                  <a:srgbClr val="0070C0"/>
                </a:solidFill>
              </a:rPr>
              <a:t> 4- </a:t>
            </a:r>
            <a:r>
              <a:rPr lang="pt-BR" sz="2800" dirty="0" smtClean="0"/>
              <a:t>Melhorar </a:t>
            </a:r>
            <a:r>
              <a:rPr lang="pt-BR" sz="2800" dirty="0"/>
              <a:t>o registro das informações </a:t>
            </a:r>
            <a:r>
              <a:rPr lang="pt-BR" sz="2800" dirty="0" smtClean="0"/>
              <a:t>.Registro adequado de exame ciopatologico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44208" y="2420888"/>
            <a:ext cx="2448272" cy="403244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Mês 1: C 129</a:t>
            </a:r>
          </a:p>
          <a:p>
            <a:pPr marL="0" indent="0">
              <a:buNone/>
            </a:pPr>
            <a:r>
              <a:rPr lang="pt-BR" dirty="0" smtClean="0"/>
              <a:t>             RA:124</a:t>
            </a:r>
          </a:p>
          <a:p>
            <a:pPr marL="0" indent="0">
              <a:buNone/>
            </a:pPr>
            <a:r>
              <a:rPr lang="pt-BR" dirty="0" smtClean="0"/>
              <a:t>Mês 2: C:243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RA:218              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Mês 3: C:290</a:t>
            </a:r>
          </a:p>
          <a:p>
            <a:pPr marL="0" indent="0">
              <a:buNone/>
            </a:pPr>
            <a:r>
              <a:rPr lang="pt-BR" dirty="0" smtClean="0"/>
              <a:t>                   RA:216</a:t>
            </a:r>
          </a:p>
          <a:p>
            <a:pPr marL="0" indent="0">
              <a:buNone/>
            </a:pPr>
            <a:r>
              <a:rPr lang="pt-BR" dirty="0" smtClean="0"/>
              <a:t>Mês 4: C:359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RA:359       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066732"/>
              </p:ext>
            </p:extLst>
          </p:nvPr>
        </p:nvGraphicFramePr>
        <p:xfrm>
          <a:off x="251520" y="2204864"/>
          <a:ext cx="5984404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72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 sz="2800" b="1" dirty="0" smtClean="0">
                <a:solidFill>
                  <a:srgbClr val="0070C0"/>
                </a:solidFill>
              </a:rPr>
              <a:t>Objetivo </a:t>
            </a:r>
            <a:r>
              <a:rPr lang="pt-BR" sz="2800" b="1" dirty="0" smtClean="0">
                <a:solidFill>
                  <a:srgbClr val="00B0F0"/>
                </a:solidFill>
              </a:rPr>
              <a:t>4</a:t>
            </a:r>
            <a:r>
              <a:rPr lang="pt-BR" sz="2800" dirty="0" smtClean="0">
                <a:solidFill>
                  <a:srgbClr val="00B0F0"/>
                </a:solidFill>
              </a:rPr>
              <a:t>-Melhorar </a:t>
            </a:r>
            <a:r>
              <a:rPr lang="pt-BR" sz="2800" dirty="0">
                <a:solidFill>
                  <a:srgbClr val="00B0F0"/>
                </a:solidFill>
              </a:rPr>
              <a:t>o registro das informações .Registro adequado de </a:t>
            </a:r>
            <a:r>
              <a:rPr lang="pt-BR" sz="2800" dirty="0" smtClean="0">
                <a:solidFill>
                  <a:srgbClr val="00B0F0"/>
                </a:solidFill>
              </a:rPr>
              <a:t>mamografia</a:t>
            </a:r>
            <a:r>
              <a:rPr lang="pt-BR" sz="2800" dirty="0">
                <a:solidFill>
                  <a:srgbClr val="00B0F0"/>
                </a:solidFill>
              </a:rPr>
              <a:t/>
            </a:r>
            <a:br>
              <a:rPr lang="pt-BR" sz="2800" dirty="0">
                <a:solidFill>
                  <a:srgbClr val="00B0F0"/>
                </a:solidFill>
              </a:rPr>
            </a:br>
            <a:endParaRPr lang="pt-BR" sz="2800" dirty="0">
              <a:solidFill>
                <a:srgbClr val="00B0F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804249" y="2132856"/>
            <a:ext cx="223224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Mês 1: C 45</a:t>
            </a:r>
          </a:p>
          <a:p>
            <a:pPr marL="0" indent="0">
              <a:buNone/>
            </a:pPr>
            <a:r>
              <a:rPr lang="pt-BR" dirty="0"/>
              <a:t>             RA:15</a:t>
            </a:r>
          </a:p>
          <a:p>
            <a:pPr marL="0" indent="0">
              <a:buNone/>
            </a:pPr>
            <a:r>
              <a:rPr lang="pt-BR" dirty="0"/>
              <a:t>Mês 2: C:96</a:t>
            </a:r>
          </a:p>
          <a:p>
            <a:pPr marL="0" indent="0">
              <a:buNone/>
            </a:pPr>
            <a:r>
              <a:rPr lang="pt-BR" dirty="0"/>
              <a:t>              RA:47                 </a:t>
            </a:r>
          </a:p>
          <a:p>
            <a:pPr marL="0" indent="0">
              <a:buNone/>
            </a:pPr>
            <a:r>
              <a:rPr lang="pt-BR" dirty="0"/>
              <a:t>Mês 3: C:123 </a:t>
            </a:r>
          </a:p>
          <a:p>
            <a:pPr marL="0" indent="0">
              <a:buNone/>
            </a:pPr>
            <a:r>
              <a:rPr lang="pt-BR" dirty="0"/>
              <a:t>                   RA:94  </a:t>
            </a:r>
          </a:p>
          <a:p>
            <a:pPr marL="0" indent="0">
              <a:buNone/>
            </a:pPr>
            <a:r>
              <a:rPr lang="pt-BR" dirty="0"/>
              <a:t>Mês 4: C:136</a:t>
            </a:r>
          </a:p>
          <a:p>
            <a:pPr marL="0" indent="0">
              <a:buNone/>
            </a:pPr>
            <a:r>
              <a:rPr lang="pt-BR" dirty="0"/>
              <a:t>               RA:136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0790147"/>
              </p:ext>
            </p:extLst>
          </p:nvPr>
        </p:nvGraphicFramePr>
        <p:xfrm>
          <a:off x="457200" y="2174875"/>
          <a:ext cx="59150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9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5</a:t>
            </a:r>
            <a:r>
              <a:rPr lang="pt-BR" sz="2800" dirty="0" smtClean="0">
                <a:solidFill>
                  <a:srgbClr val="00B0F0"/>
                </a:solidFill>
              </a:rPr>
              <a:t>-Avaliar </a:t>
            </a:r>
            <a:r>
              <a:rPr lang="pt-BR" sz="2800" dirty="0">
                <a:solidFill>
                  <a:srgbClr val="00B0F0"/>
                </a:solidFill>
              </a:rPr>
              <a:t>o risco do Câncer de Colo de Útero e Controle de Câncer de Mama.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Das 359 mulheres na faixa etária entre 25 e 64 </a:t>
            </a:r>
            <a:r>
              <a:rPr lang="pt-BR" sz="2400" dirty="0" smtClean="0"/>
              <a:t>anos, </a:t>
            </a:r>
            <a:r>
              <a:rPr lang="pt-BR" sz="2400" dirty="0"/>
              <a:t>foi realizada a pesquisa para sinais de alerta em todas elas, sendo 129 no primeiro mês, 243 no segundo e 316 no terceiro, alcançando 100</a:t>
            </a:r>
            <a:r>
              <a:rPr lang="pt-BR" sz="2400" dirty="0" smtClean="0"/>
              <a:t>%.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Para </a:t>
            </a:r>
            <a:r>
              <a:rPr lang="pt-BR" sz="2400" dirty="0"/>
              <a:t>o câncer de mama, também conseguimos atingir a meta 100% das mulheres entre 50 e 69 anos de idades com avaliação do risco para câncer de mama nos quatro meses da intervenção, sendo 45 mulheres no primeiro mês, 96 no segundo mês, 123 mulheres no terceiro e 136 no quarto mês</a:t>
            </a:r>
            <a:r>
              <a:rPr lang="pt-BR" sz="24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4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6- </a:t>
            </a:r>
            <a:r>
              <a:rPr lang="pt-BR" sz="2800" dirty="0">
                <a:solidFill>
                  <a:srgbClr val="00B0F0"/>
                </a:solidFill>
              </a:rPr>
              <a:t>Promover a Prevenção de Câncer de Colo de Útero e Controle de Câncer de Mama.</a:t>
            </a:r>
            <a:br>
              <a:rPr lang="pt-BR" sz="2800" dirty="0">
                <a:solidFill>
                  <a:srgbClr val="00B0F0"/>
                </a:solidFill>
              </a:rPr>
            </a:br>
            <a:endParaRPr lang="pt-BR" sz="2800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800" dirty="0"/>
              <a:t>Conseguimos orientar 100% das mulheres cadastradas na intervenção na faixa etária entre 25-69 anos sobre </a:t>
            </a:r>
            <a:r>
              <a:rPr lang="pt-BR" sz="3800" dirty="0" err="1"/>
              <a:t>DSTs</a:t>
            </a:r>
            <a:r>
              <a:rPr lang="pt-BR" sz="3800" dirty="0"/>
              <a:t> e prevenção de rico do câncer de colo de útero e de mama nos quatro meses da intervenção, o seja, um total de 359 mulheres. </a:t>
            </a:r>
            <a:endParaRPr lang="pt-BR" sz="3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7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5496" y="-10596"/>
            <a:ext cx="89289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b="1" u="sng" dirty="0" smtClean="0">
                <a:solidFill>
                  <a:srgbClr val="FF0000"/>
                </a:solidFill>
              </a:rPr>
              <a:t>Atividades desenvolvidas durante a INTERVENÇÃO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6" name="Imagem 5" descr="C:\Users\visitante\AppData\Local\Microsoft\Windows\Temporary Internet Files\Content.Word\20141117_1407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6937"/>
            <a:ext cx="4355976" cy="281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anibar\Desktop\FOTO YADEL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9025"/>
            <a:ext cx="4536504" cy="29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Jadeles\Desktop\20150917_145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48" y="3727593"/>
            <a:ext cx="4170040" cy="31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8" y="-143841"/>
            <a:ext cx="2962672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Discussão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768" y="1124744"/>
            <a:ext cx="8647712" cy="54005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Importância para a </a:t>
            </a:r>
            <a:r>
              <a:rPr lang="pt-BR" b="1" u="sng" dirty="0" smtClean="0"/>
              <a:t>equipe, serviço e comunidade</a:t>
            </a:r>
          </a:p>
          <a:p>
            <a:endParaRPr lang="pt-BR" dirty="0"/>
          </a:p>
          <a:p>
            <a:pPr marL="0" indent="0">
              <a:lnSpc>
                <a:spcPct val="160000"/>
              </a:lnSpc>
              <a:buNone/>
            </a:pPr>
            <a:r>
              <a:rPr lang="pt-BR" sz="2800" dirty="0" smtClean="0"/>
              <a:t>Capacitação (ACS) e Qualificação;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800" dirty="0" smtClean="0"/>
              <a:t>Fortalecimento do trabalho em equipe;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800" dirty="0" smtClean="0"/>
              <a:t>Organização e Satisfação;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800" dirty="0" smtClean="0"/>
              <a:t>Reestruturação do sistema de Registro;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800" dirty="0" smtClean="0"/>
              <a:t>Reorganização do Acolhimento;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800" dirty="0" smtClean="0"/>
              <a:t>Visitas domiciliares;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3075" name="Picture 3" descr="C:\Users\Jadele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13" y="4025770"/>
            <a:ext cx="3240360" cy="28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91282"/>
            <a:ext cx="2890664" cy="1143000"/>
          </a:xfrm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2060"/>
                </a:solidFill>
                <a:latin typeface="Calibri" panose="020F0502020204030204" pitchFamily="34" charset="0"/>
              </a:rPr>
              <a:t>Discussão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1234282"/>
            <a:ext cx="8229600" cy="53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3200" dirty="0">
                <a:latin typeface="+mn-lt"/>
              </a:rPr>
              <a:t>A intervenção será incorporada a rotina dos </a:t>
            </a:r>
            <a:r>
              <a:rPr lang="pt-BR" sz="3200" dirty="0" smtClean="0">
                <a:latin typeface="+mn-lt"/>
              </a:rPr>
              <a:t>serviços</a:t>
            </a:r>
          </a:p>
          <a:p>
            <a:r>
              <a:rPr lang="pt-BR" sz="3200" dirty="0" smtClean="0">
                <a:latin typeface="+mn-lt"/>
              </a:rPr>
              <a:t> graças a conscientização dos membros </a:t>
            </a:r>
            <a:r>
              <a:rPr lang="pt-BR" sz="3200" dirty="0">
                <a:latin typeface="+mn-lt"/>
              </a:rPr>
              <a:t>da </a:t>
            </a:r>
            <a:r>
              <a:rPr lang="pt-BR" sz="3200" dirty="0" smtClean="0">
                <a:latin typeface="+mn-lt"/>
              </a:rPr>
              <a:t>equipe;</a:t>
            </a:r>
          </a:p>
          <a:p>
            <a:r>
              <a:rPr lang="pt-BR" sz="3200" dirty="0" smtClean="0">
                <a:latin typeface="+mn-lt"/>
              </a:rPr>
              <a:t>a ajuda dos gestores </a:t>
            </a:r>
          </a:p>
          <a:p>
            <a:r>
              <a:rPr lang="pt-BR" sz="3200" dirty="0" smtClean="0">
                <a:latin typeface="+mn-lt"/>
              </a:rPr>
              <a:t> participação direta de nossa comunidade. </a:t>
            </a:r>
          </a:p>
          <a:p>
            <a:r>
              <a:rPr lang="pt-BR" sz="3200" dirty="0" smtClean="0">
                <a:latin typeface="+mn-lt"/>
              </a:rPr>
              <a:t>da </a:t>
            </a:r>
            <a:r>
              <a:rPr lang="pt-BR" sz="3200" dirty="0">
                <a:latin typeface="+mn-lt"/>
              </a:rPr>
              <a:t>consulta. </a:t>
            </a:r>
          </a:p>
        </p:txBody>
      </p:sp>
      <p:pic>
        <p:nvPicPr>
          <p:cNvPr id="4098" name="Picture 2" descr="C:\Users\Jadeles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21" y="4653136"/>
            <a:ext cx="361067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19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108" y="332656"/>
            <a:ext cx="4978896" cy="1143000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Reflexão Crítica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707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1425"/>
              </a:spcAft>
              <a:buSzPct val="45000"/>
              <a:buNone/>
            </a:pPr>
            <a:r>
              <a:rPr lang="pt-BR" altLang="pt-BR" sz="9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Trabalho </a:t>
            </a:r>
            <a:r>
              <a:rPr lang="pt-BR" altLang="pt-BR" sz="9600" dirty="0">
                <a:solidFill>
                  <a:srgbClr val="FF0000"/>
                </a:solidFill>
                <a:latin typeface="Calibri" panose="020F0502020204030204" pitchFamily="34" charset="0"/>
              </a:rPr>
              <a:t>em equipe;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9600" dirty="0">
                <a:solidFill>
                  <a:srgbClr val="FF0000"/>
                </a:solidFill>
                <a:latin typeface="Calibri" panose="020F0502020204030204" pitchFamily="34" charset="0"/>
              </a:rPr>
              <a:t>Capacitação continuada;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9600" dirty="0">
                <a:solidFill>
                  <a:srgbClr val="FF0000"/>
                </a:solidFill>
                <a:latin typeface="Calibri" panose="020F0502020204030204" pitchFamily="34" charset="0"/>
              </a:rPr>
              <a:t>Participação ativa da comunidade;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9600" dirty="0">
                <a:solidFill>
                  <a:srgbClr val="FF0000"/>
                </a:solidFill>
                <a:latin typeface="Calibri" panose="020F0502020204030204" pitchFamily="34" charset="0"/>
              </a:rPr>
              <a:t>Prevenção e promoção em saúde 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9600" dirty="0">
                <a:solidFill>
                  <a:srgbClr val="FF0000"/>
                </a:solidFill>
                <a:latin typeface="Calibri" panose="020F0502020204030204" pitchFamily="34" charset="0"/>
              </a:rPr>
              <a:t>Desenvolvimento profissional e pessoal;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9600" dirty="0">
                <a:solidFill>
                  <a:srgbClr val="FF0000"/>
                </a:solidFill>
                <a:latin typeface="Calibri" panose="020F0502020204030204" pitchFamily="34" charset="0"/>
              </a:rPr>
              <a:t>Melhora nos serviços de saúde</a:t>
            </a:r>
            <a:endParaRPr lang="pt-BR" sz="9600" dirty="0">
              <a:solidFill>
                <a:srgbClr val="FF0000"/>
              </a:solidFill>
            </a:endParaRP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>;</a:t>
            </a:r>
            <a:endParaRPr lang="pt-BR" altLang="pt-BR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Capacitação continuada;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Participação ativa da comunidade;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Prevenção e promoção em saúde 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Desenvolvimento profissional e pessoal;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Melhora nos serviços de saúde</a:t>
            </a:r>
            <a:endParaRPr lang="pt-BR" dirty="0">
              <a:solidFill>
                <a:schemeClr val="bg1"/>
              </a:solidFill>
            </a:endParaRP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ção</a:t>
            </a:r>
            <a:r>
              <a:rPr lang="pt-BR" alt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ativa da comunidade;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Prevenção e promoção em saúde 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Desenvolvimento profissional e pessoal;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Melhora nos serviços de saúde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5122" name="Picture 2" descr="C:\Users\Jadeles\Desktop\14405395-persona-que-piensa-illust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5365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5" y="-109373"/>
            <a:ext cx="296267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7311" y="758824"/>
            <a:ext cx="88752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câncer de mama é o segundo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tipo mais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frequente de câncer no mundo, e o mais comum entre as mulheres. Ele é seguido pelo câncer de colo de útero, o segundo que mais aparece na população feminina, e que constitui a quarta causa de morte de mulheres por câncer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o INCA, em Natal (RN), o ano 2014 timos 240 mulheres com câncer de mama o que representou um 54,07 % e 80 mulheres com câncer de colo de útero para um 19,04 %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sendo  a taxa de incidência para câncer de mama a mais elevadas de todos os tipos de canceres na capital potiguar.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34805" y="6021288"/>
            <a:ext cx="1245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002060"/>
                </a:solidFill>
                <a:latin typeface="+mn-lt"/>
              </a:rPr>
              <a:t>Portal Brasil 2011, INCA 2014 </a:t>
            </a:r>
            <a:endParaRPr lang="pt-BR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Jadeles\Desktop\Papbrush13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23211"/>
            <a:ext cx="3183496" cy="22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pt-BR" sz="6600" dirty="0" smtClean="0"/>
              <a:t>OBRIGADA</a:t>
            </a:r>
            <a:endParaRPr lang="pt-BR" sz="6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48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7515" y="105147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200" dirty="0" smtClean="0">
                <a:solidFill>
                  <a:srgbClr val="002060"/>
                </a:solidFill>
                <a:latin typeface="+mn-lt"/>
              </a:rPr>
              <a:t>ESF Parque das Dunas, Natal (RN)</a:t>
            </a:r>
            <a:endParaRPr lang="pt-BR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90975" y="980728"/>
            <a:ext cx="5493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Município – 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Natal</a:t>
            </a:r>
            <a:r>
              <a:rPr lang="pt-BR" dirty="0" smtClean="0">
                <a:latin typeface="+mn-lt"/>
              </a:rPr>
              <a:t>– RN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População (IBGE, 2010):</a:t>
            </a:r>
            <a:r>
              <a:rPr lang="pt-BR" dirty="0"/>
              <a:t>869.956 </a:t>
            </a:r>
            <a:r>
              <a:rPr lang="pt-BR" dirty="0" smtClean="0">
                <a:latin typeface="+mn-lt"/>
              </a:rPr>
              <a:t> habitantes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53% sexo Feminino;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IDH: 0,73 (alto);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71% (idade de 15 e 64 anos)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38 ESF e 18 tradicionais (3 mistas).</a:t>
            </a: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4612306"/>
            <a:ext cx="40834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  <a:latin typeface="+mn-lt"/>
              </a:rPr>
              <a:t>ESF Parque das Dunas</a:t>
            </a:r>
            <a:r>
              <a:rPr lang="pt-BR" dirty="0" smtClean="0">
                <a:latin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Localização: Urbana;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3 equipes;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População da área de abrangência  </a:t>
            </a:r>
            <a:r>
              <a:rPr lang="pt-BR" dirty="0" smtClean="0"/>
              <a:t>8.748 </a:t>
            </a:r>
            <a:r>
              <a:rPr lang="pt-BR" dirty="0" smtClean="0">
                <a:latin typeface="+mn-lt"/>
              </a:rPr>
              <a:t>:</a:t>
            </a:r>
            <a:endParaRPr lang="pt-BR" dirty="0">
              <a:latin typeface="+mn-lt"/>
            </a:endParaRPr>
          </a:p>
        </p:txBody>
      </p:sp>
      <p:pic>
        <p:nvPicPr>
          <p:cNvPr id="1026" name="Picture 2" descr="C:\Users\Jadeles\Desktop\MORRO DE CAR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" y="632229"/>
            <a:ext cx="4416217" cy="26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08414"/>
            <a:ext cx="3613516" cy="289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Por que escolher a ação programática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melhora</a:t>
            </a:r>
            <a:r>
              <a:rPr lang="pt-BR" sz="2800" b="1" dirty="0">
                <a:latin typeface="+mj-lt"/>
              </a:rPr>
              <a:t> da atenção à saúde da mulher para prevenção do câncer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endParaRPr lang="pt-BR" sz="2800" b="1" dirty="0">
              <a:solidFill>
                <a:srgbClr val="FF0000"/>
              </a:solidFill>
              <a:latin typeface="+mj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340768"/>
            <a:ext cx="8975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Cobertura da aço programática ao inicio praticamente zero para as duas ações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Registros praticamente inexistentes; sobre todo para  prevenção de câncer de mama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Sem grupos de educação, prevenção e promoção à saúde;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Necessidade de participação de toda a equipe para ofertar atenção e assistência mais qualificadas;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Necessidade de capacitar a equipe de acordo com os protocolos oficiais do Ministério da Saúde;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+mn-lt"/>
            </a:endParaRPr>
          </a:p>
        </p:txBody>
      </p:sp>
      <p:pic>
        <p:nvPicPr>
          <p:cNvPr id="1026" name="Picture 2" descr="C:\Users\Jadeles\Desktop\PapColposcopio13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18619"/>
            <a:ext cx="2160240" cy="17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adeles\Desktop\400392_377904472329530_20780988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83609"/>
            <a:ext cx="3641576" cy="96912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052736"/>
            <a:ext cx="7704856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dirty="0"/>
              <a:t>Melhorar a atenção à saúde da mulher para prevenção do câncer de colo de útero e mama na USF Parque das Dunas, Natal, RN.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55575" y="1129465"/>
            <a:ext cx="110405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Users\Jadeles\Desktop\620x862-info-mamograf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3" y="3356992"/>
            <a:ext cx="2363348" cy="32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deles\Desktop\PapEspeculo130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8118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08512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Objetivos Específicos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1-Ampliar a cobertura de da detecção precoce de câncer de mama e colo de útero.</a:t>
            </a:r>
          </a:p>
          <a:p>
            <a:pPr marL="0" indent="0" algn="just">
              <a:buNone/>
            </a:pPr>
            <a:r>
              <a:rPr lang="pt-BR" dirty="0" smtClean="0"/>
              <a:t>2- </a:t>
            </a:r>
            <a:r>
              <a:rPr lang="pt-PT" dirty="0"/>
              <a:t>M</a:t>
            </a:r>
            <a:r>
              <a:rPr lang="pt-PT" dirty="0" smtClean="0"/>
              <a:t>elhorar </a:t>
            </a:r>
            <a:r>
              <a:rPr lang="pt-PT" dirty="0" smtClean="0"/>
              <a:t>a qualidade do atendimento das mulheres</a:t>
            </a:r>
          </a:p>
          <a:p>
            <a:pPr marL="0" indent="0" algn="just">
              <a:buNone/>
            </a:pPr>
            <a:r>
              <a:rPr lang="pt-BR" dirty="0" smtClean="0"/>
              <a:t>3- </a:t>
            </a:r>
            <a:r>
              <a:rPr lang="pt-BR" dirty="0" smtClean="0"/>
              <a:t>Melhorar </a:t>
            </a:r>
            <a:r>
              <a:rPr lang="pt-BR" dirty="0" smtClean="0"/>
              <a:t>a adesão na Prevenção de Câncer de Colo de Útero e Controle de Câncer de Mama.</a:t>
            </a:r>
          </a:p>
          <a:p>
            <a:pPr marL="0" indent="0" algn="just">
              <a:buNone/>
            </a:pPr>
            <a:r>
              <a:rPr lang="pt-BR" dirty="0" smtClean="0"/>
              <a:t>4- Melhorar o registro das informações </a:t>
            </a:r>
          </a:p>
          <a:p>
            <a:pPr marL="0" indent="0" algn="just">
              <a:buNone/>
            </a:pPr>
            <a:r>
              <a:rPr lang="pt-BR" dirty="0" smtClean="0"/>
              <a:t>5- Avaliar o risco do Câncer de Colo de Útero e Controle de Câncer de Mama.</a:t>
            </a:r>
          </a:p>
          <a:p>
            <a:pPr marL="0" indent="0" algn="just">
              <a:buNone/>
            </a:pPr>
            <a:r>
              <a:rPr lang="pt-BR" dirty="0"/>
              <a:t>6- Promover a Prevenção de Câncer de Colo de Útero e Controle de Câncer de Mama.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</a:rPr>
              <a:t>Metodologia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716" y="1779687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Uso da Ficha Espelho, Planilha de Coleta de Dados, Panfletos do Ministério da Saúde e uso de Protocolos Oficiais;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Convite à participação dos membros da equipe;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Controle e monitoramento (registro) das atividades;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Realização de grupos para educação, prevenção e promoção (palestras, conversas);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Qualificação da atenção e assistência ( exames).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31632" y="618348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Intervenção – Novembro  2014 até março de 2015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55" y="-162272"/>
            <a:ext cx="8946232" cy="92697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Metas, estimativas,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054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>
                <a:solidFill>
                  <a:srgbClr val="0070C0"/>
                </a:solidFill>
              </a:rPr>
              <a:t>Objetivo </a:t>
            </a:r>
            <a:r>
              <a:rPr lang="pt-BR" sz="2800" b="1" dirty="0">
                <a:solidFill>
                  <a:srgbClr val="0070C0"/>
                </a:solidFill>
              </a:rPr>
              <a:t>1</a:t>
            </a:r>
            <a:r>
              <a:rPr lang="pt-BR" sz="2800" dirty="0">
                <a:solidFill>
                  <a:srgbClr val="00B0F0"/>
                </a:solidFill>
              </a:rPr>
              <a:t>-Ampliar a cobertura de da detecção precoce de câncer de mama e colo de útero.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25952" y="2124848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PréIntervenção:0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107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207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280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4: 350</a:t>
            </a:r>
          </a:p>
          <a:p>
            <a:pPr algn="just"/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Dificuldades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44009" y="573325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002060"/>
                </a:solidFill>
                <a:latin typeface="+mn-lt"/>
              </a:rPr>
              <a:t>Cobertura do programa de </a:t>
            </a: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prevenção do câncer de colo de útero</a:t>
            </a:r>
            <a:endParaRPr lang="pt-BR" sz="1400" dirty="0">
              <a:solidFill>
                <a:srgbClr val="002060"/>
              </a:solidFill>
              <a:latin typeface="+mn-lt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53236003"/>
              </p:ext>
            </p:extLst>
          </p:nvPr>
        </p:nvGraphicFramePr>
        <p:xfrm>
          <a:off x="323528" y="2124848"/>
          <a:ext cx="5472608" cy="331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2884" y="260648"/>
            <a:ext cx="9028171" cy="10548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2800" b="1" u="sng" dirty="0" smtClean="0">
                <a:solidFill>
                  <a:srgbClr val="0070C0"/>
                </a:solidFill>
              </a:rPr>
              <a:t>Objetivo </a:t>
            </a:r>
            <a:r>
              <a:rPr lang="pt-BR" sz="2800" b="1" dirty="0" smtClean="0">
                <a:solidFill>
                  <a:srgbClr val="0070C0"/>
                </a:solidFill>
              </a:rPr>
              <a:t>1</a:t>
            </a:r>
            <a:r>
              <a:rPr lang="pt-BR" sz="2800" dirty="0" smtClean="0">
                <a:solidFill>
                  <a:srgbClr val="00B0F0"/>
                </a:solidFill>
              </a:rPr>
              <a:t>-Ampliar </a:t>
            </a:r>
            <a:r>
              <a:rPr lang="pt-BR" sz="2800" dirty="0">
                <a:solidFill>
                  <a:srgbClr val="00B0F0"/>
                </a:solidFill>
              </a:rPr>
              <a:t>a cobertura de da detecção precoce de câncer de mama e colo de útero.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88224" y="2132856"/>
            <a:ext cx="2555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Pré-Intervenção:0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%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50%;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15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46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83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4: 96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20072" y="5972314"/>
            <a:ext cx="3347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Cobertura </a:t>
            </a:r>
            <a:r>
              <a:rPr lang="pt-BR" sz="1200" dirty="0">
                <a:solidFill>
                  <a:srgbClr val="002060"/>
                </a:solidFill>
              </a:rPr>
              <a:t>do programa de prevenção do câncer de colo de útero</a:t>
            </a:r>
          </a:p>
          <a:p>
            <a:pPr algn="ctr"/>
            <a:endParaRPr lang="pt-BR" sz="1600" dirty="0" smtClean="0">
              <a:solidFill>
                <a:srgbClr val="002060"/>
              </a:solidFill>
              <a:latin typeface="+mn-lt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51778805"/>
              </p:ext>
            </p:extLst>
          </p:nvPr>
        </p:nvGraphicFramePr>
        <p:xfrm>
          <a:off x="251520" y="2132856"/>
          <a:ext cx="56886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1051</Words>
  <Application>Microsoft Office PowerPoint</Application>
  <PresentationFormat>Apresentação na tela (4:3)</PresentationFormat>
  <Paragraphs>142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Melhoria da Detecção e Prevenção do Câncer de Colo de Útero e de Mama na UBS Parque das Dunas, Natal, RN. </vt:lpstr>
      <vt:lpstr>Introdução</vt:lpstr>
      <vt:lpstr>Apresentação do PowerPoint</vt:lpstr>
      <vt:lpstr>Apresentação do PowerPoint</vt:lpstr>
      <vt:lpstr>Objetivo Geral</vt:lpstr>
      <vt:lpstr>Objetivos Específicos</vt:lpstr>
      <vt:lpstr>Apresentação do PowerPoint</vt:lpstr>
      <vt:lpstr>Metas, estimativas, Objetivos e Resultados</vt:lpstr>
      <vt:lpstr>Apresentação do PowerPoint</vt:lpstr>
      <vt:lpstr>Objetivo 2- melhorar a qualidade do atendimento mulheres</vt:lpstr>
      <vt:lpstr>Objetivo 3-melhorar a adesão na Prevenção de Câncer de Colo de Útero e Controle de Câncer de Mama. </vt:lpstr>
      <vt:lpstr>Objetico 4- Melhorar o registro das informações .Registro adequado de exame ciopatologico </vt:lpstr>
      <vt:lpstr>Objetivo 4-Melhorar o registro das informações .Registro adequado de mamografia </vt:lpstr>
      <vt:lpstr>Objetivo 5-Avaliar o risco do Câncer de Colo de Útero e Controle de Câncer de Mama.</vt:lpstr>
      <vt:lpstr>Objetivo 6- Promover a Prevenção de Câncer de Colo de Útero e Controle de Câncer de Mama. </vt:lpstr>
      <vt:lpstr>Apresentação do PowerPoint</vt:lpstr>
      <vt:lpstr>Discussão</vt:lpstr>
      <vt:lpstr>Discussão</vt:lpstr>
      <vt:lpstr>Reflexão Crítica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Eduardo</cp:lastModifiedBy>
  <cp:revision>254</cp:revision>
  <dcterms:created xsi:type="dcterms:W3CDTF">2012-09-11T02:40:43Z</dcterms:created>
  <dcterms:modified xsi:type="dcterms:W3CDTF">2015-09-17T23:55:33Z</dcterms:modified>
</cp:coreProperties>
</file>