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70" r:id="rId2"/>
    <p:sldId id="271" r:id="rId3"/>
    <p:sldId id="272" r:id="rId4"/>
    <p:sldId id="314" r:id="rId5"/>
    <p:sldId id="310" r:id="rId6"/>
    <p:sldId id="275" r:id="rId7"/>
    <p:sldId id="259" r:id="rId8"/>
    <p:sldId id="278" r:id="rId9"/>
    <p:sldId id="377" r:id="rId10"/>
    <p:sldId id="316" r:id="rId11"/>
    <p:sldId id="279" r:id="rId12"/>
    <p:sldId id="320" r:id="rId13"/>
    <p:sldId id="322" r:id="rId14"/>
    <p:sldId id="385" r:id="rId15"/>
    <p:sldId id="325" r:id="rId16"/>
    <p:sldId id="378" r:id="rId17"/>
    <p:sldId id="330" r:id="rId18"/>
    <p:sldId id="379" r:id="rId19"/>
    <p:sldId id="380" r:id="rId20"/>
    <p:sldId id="339" r:id="rId21"/>
    <p:sldId id="342" r:id="rId22"/>
    <p:sldId id="381" r:id="rId23"/>
    <p:sldId id="382" r:id="rId24"/>
    <p:sldId id="383" r:id="rId25"/>
    <p:sldId id="384" r:id="rId26"/>
    <p:sldId id="388" r:id="rId27"/>
    <p:sldId id="373" r:id="rId28"/>
    <p:sldId id="389" r:id="rId29"/>
    <p:sldId id="311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>
        <p:scale>
          <a:sx n="76" d="100"/>
          <a:sy n="76" d="100"/>
        </p:scale>
        <p:origin x="-123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Mariana\Desktop\T7%20-%20TCCs\Yadelmis%20-%20Pr&#233;-natal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Mariana\Desktop\T7%20-%20TCCs\Yadelmis%20-%20Pr&#233;-natal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Mariana\Desktop\T7%20-%20TCCs\Yadelmis%20-%20Pr&#233;-natal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Mariana\Desktop\T7%20-%20TCCs\Yadelmis%20-%20Pr&#233;-natal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Mariana\Desktop\Ead\C&#243;pia%20de%20ok%20Tarefa%20%20PLanilha%20de%20Coleta%20de%20dados%20Final%20Mareli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#,#00%</c:formatCode>
                <c:ptCount val="4"/>
                <c:pt idx="0">
                  <c:v>0.48571428571428571</c:v>
                </c:pt>
                <c:pt idx="1">
                  <c:v>0.54285714285714282</c:v>
                </c:pt>
                <c:pt idx="2">
                  <c:v>0.7142857142857143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209472"/>
        <c:axId val="137327744"/>
      </c:barChart>
      <c:catAx>
        <c:axId val="13320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7327744"/>
        <c:crosses val="autoZero"/>
        <c:auto val="1"/>
        <c:lblAlgn val="ctr"/>
        <c:lblOffset val="100"/>
        <c:noMultiLvlLbl val="0"/>
      </c:catAx>
      <c:valAx>
        <c:axId val="137327744"/>
        <c:scaling>
          <c:orientation val="minMax"/>
          <c:max val="1"/>
        </c:scaling>
        <c:delete val="0"/>
        <c:axPos val="l"/>
        <c:majorGridlines>
          <c:spPr>
            <a:ln w="3175" cap="flat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#,#00%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1332094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flat" cmpd="sng" algn="ctr">
      <a:solidFill>
        <a:srgbClr val="808080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89355461622973"/>
          <c:y val="2.1326420977497276E-2"/>
          <c:w val="0.87055128081217714"/>
          <c:h val="0.86239723505766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ingresso no primeiro trimestre de gestação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#,#00%</c:formatCode>
                <c:ptCount val="4"/>
                <c:pt idx="0">
                  <c:v>0.88235294117647056</c:v>
                </c:pt>
                <c:pt idx="1">
                  <c:v>0.84210526315789469</c:v>
                </c:pt>
                <c:pt idx="2">
                  <c:v>0.92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346048"/>
        <c:axId val="137257728"/>
      </c:barChart>
      <c:catAx>
        <c:axId val="13734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7257728"/>
        <c:crosses val="autoZero"/>
        <c:auto val="1"/>
        <c:lblAlgn val="ctr"/>
        <c:lblOffset val="100"/>
        <c:noMultiLvlLbl val="0"/>
      </c:catAx>
      <c:valAx>
        <c:axId val="137257728"/>
        <c:scaling>
          <c:orientation val="minMax"/>
          <c:max val="1"/>
        </c:scaling>
        <c:delete val="0"/>
        <c:axPos val="l"/>
        <c:majorGridlines>
          <c:spPr>
            <a:ln w="3175" cap="flat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#,#00%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137346048"/>
        <c:crosses val="autoZero"/>
        <c:crossBetween val="between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flat" cmpd="sng" algn="ctr">
      <a:solidFill>
        <a:srgbClr val="808080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Indicadores!$C$28</c:f>
              <c:strCache>
                <c:ptCount val="1"/>
                <c:pt idx="0">
                  <c:v>Proporção de gestantes com solicitação de todos os exames laboratoriais de acordo com o protocolo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Indicadores!$D$27:$G$27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Indicadores!$D$28:$G$28</c:f>
              <c:numCache>
                <c:formatCode>#,#00%</c:formatCode>
                <c:ptCount val="4"/>
                <c:pt idx="0">
                  <c:v>0.94117647058823528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293184"/>
        <c:axId val="133112960"/>
      </c:barChart>
      <c:catAx>
        <c:axId val="13729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3112960"/>
        <c:crosses val="autoZero"/>
        <c:auto val="1"/>
        <c:lblAlgn val="ctr"/>
        <c:lblOffset val="100"/>
        <c:noMultiLvlLbl val="0"/>
      </c:catAx>
      <c:valAx>
        <c:axId val="133112960"/>
        <c:scaling>
          <c:orientation val="minMax"/>
          <c:max val="1"/>
        </c:scaling>
        <c:delete val="0"/>
        <c:axPos val="l"/>
        <c:majorGridlines>
          <c:spPr>
            <a:ln w="3175" cap="flat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#,#00%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13729318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flat" cmpd="sng" algn="ctr">
      <a:solidFill>
        <a:srgbClr val="808080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#,#00%</c:formatCode>
                <c:ptCount val="4"/>
                <c:pt idx="0">
                  <c:v>0.58823529411764708</c:v>
                </c:pt>
                <c:pt idx="1">
                  <c:v>0.57894736842105265</c:v>
                </c:pt>
                <c:pt idx="2">
                  <c:v>0.8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441664"/>
        <c:axId val="137443200"/>
      </c:barChart>
      <c:catAx>
        <c:axId val="13744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7443200"/>
        <c:crosses val="autoZero"/>
        <c:auto val="1"/>
        <c:lblAlgn val="ctr"/>
        <c:lblOffset val="100"/>
        <c:noMultiLvlLbl val="0"/>
      </c:catAx>
      <c:valAx>
        <c:axId val="137443200"/>
        <c:scaling>
          <c:orientation val="minMax"/>
          <c:max val="1"/>
        </c:scaling>
        <c:delete val="0"/>
        <c:axPos val="l"/>
        <c:majorGridlines>
          <c:spPr>
            <a:ln w="3175" cap="flat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#,#00%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1374416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flat" cmpd="sng" algn="ctr">
      <a:solidFill>
        <a:srgbClr val="808080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Indicadores!$T$9:$W$9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Indicadores!$T$10:$W$10</c:f>
              <c:numCache>
                <c:formatCode>#,#00%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521024"/>
        <c:axId val="137522560"/>
      </c:barChart>
      <c:catAx>
        <c:axId val="13752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7522560"/>
        <c:crosses val="autoZero"/>
        <c:auto val="1"/>
        <c:lblAlgn val="ctr"/>
        <c:lblOffset val="100"/>
        <c:noMultiLvlLbl val="0"/>
      </c:catAx>
      <c:valAx>
        <c:axId val="137522560"/>
        <c:scaling>
          <c:orientation val="minMax"/>
          <c:max val="1"/>
        </c:scaling>
        <c:delete val="0"/>
        <c:axPos val="l"/>
        <c:majorGridlines>
          <c:spPr>
            <a:ln w="3175" cap="flat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#,#00%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75210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flat" cmpd="sng" algn="ctr">
      <a:solidFill>
        <a:srgbClr val="808080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0FBC4-342D-4A5D-B129-747936269960}" type="datetimeFigureOut">
              <a:rPr lang="pt-BR" smtClean="0"/>
              <a:t>17/11/2015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644C9-FDB6-49B7-BBAA-4652E2DE23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0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644C9-FDB6-49B7-BBAA-4652E2DE23C1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687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644C9-FDB6-49B7-BBAA-4652E2DE23C1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823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F66D9-241A-457A-A430-8FC6D31F20B2}" type="datetimeFigureOut">
              <a:rPr lang="pt-BR"/>
              <a:pPr>
                <a:defRPr/>
              </a:pPr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59516-B763-4A7E-9071-F9ADD1E561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B1959-EAFD-408A-8DB6-05A4D1A0E9AA}" type="datetimeFigureOut">
              <a:rPr lang="pt-BR"/>
              <a:pPr>
                <a:defRPr/>
              </a:pPr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AB041-7CD9-4E67-8AEF-0FDC9880D5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76115-ED5A-42B0-8190-3DC311244896}" type="datetimeFigureOut">
              <a:rPr lang="pt-BR"/>
              <a:pPr>
                <a:defRPr/>
              </a:pPr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25E64-3AB3-4C18-BF62-1A864D8709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F5127-5A59-4F9B-B1EF-94B8539B8F22}" type="datetimeFigureOut">
              <a:rPr lang="pt-BR"/>
              <a:pPr>
                <a:defRPr/>
              </a:pPr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C04DF-664F-4AB0-88D3-3456E9C890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69C3-8BB0-4416-869E-822EE2162651}" type="datetimeFigureOut">
              <a:rPr lang="pt-BR"/>
              <a:pPr>
                <a:defRPr/>
              </a:pPr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9C60E-5BA0-4C7D-BA33-AE01BFB943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7C8FA-F79C-418F-99CC-23CE79620EF2}" type="datetimeFigureOut">
              <a:rPr lang="pt-BR"/>
              <a:pPr>
                <a:defRPr/>
              </a:pPr>
              <a:t>17/11/2015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6BB9E-97F6-45BB-874E-9C461A19BD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E3C0-5CC7-46F5-8C88-769C5E7242E3}" type="datetimeFigureOut">
              <a:rPr lang="pt-BR"/>
              <a:pPr>
                <a:defRPr/>
              </a:pPr>
              <a:t>17/11/2015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583BA-6856-4058-861E-A14CD117D5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7D34B-A7B5-445A-B8B8-15F1CCB657DB}" type="datetimeFigureOut">
              <a:rPr lang="pt-BR"/>
              <a:pPr>
                <a:defRPr/>
              </a:pPr>
              <a:t>17/11/2015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35D48-2026-44D1-88FC-B19C4DD983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1B115-ED49-47D5-B757-CDEC2D2B7F6A}" type="datetimeFigureOut">
              <a:rPr lang="pt-BR"/>
              <a:pPr>
                <a:defRPr/>
              </a:pPr>
              <a:t>17/11/2015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1D6E7-825D-4C3E-93C8-C624776F7E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11C47-9BC5-4E96-9E08-2E6A87C22023}" type="datetimeFigureOut">
              <a:rPr lang="pt-BR"/>
              <a:pPr>
                <a:defRPr/>
              </a:pPr>
              <a:t>17/11/2015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8C92D-B9CF-4CF5-9BF0-D3C7A47CD5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CE7FF-1632-4D41-BC91-7E7BC5F6D792}" type="datetimeFigureOut">
              <a:rPr lang="pt-BR"/>
              <a:pPr>
                <a:defRPr/>
              </a:pPr>
              <a:t>17/11/2015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82436-9E5A-4CD6-8EA6-8BC90E77F5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31273D-0FA0-4037-9A3E-C75F65D2B071}" type="datetimeFigureOut">
              <a:rPr lang="pt-BR"/>
              <a:pPr>
                <a:defRPr/>
              </a:pPr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E5EAF8-432D-4572-8E7D-416BA9A7E6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001125" cy="17859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 smtClean="0">
                <a:latin typeface="+mn-lt"/>
              </a:rPr>
              <a:t>UNIVERSIDADE ABERTA DO SUS</a:t>
            </a: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pt-BR" sz="2000" b="1" dirty="0" smtClean="0">
                <a:latin typeface="+mn-lt"/>
              </a:rPr>
              <a:t>UNIVERSIDADE FEDERAL DE PELOTAS</a:t>
            </a: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pt-BR" sz="2000" b="1" dirty="0" smtClean="0">
                <a:latin typeface="+mn-lt"/>
              </a:rPr>
              <a:t>CURSO DE ESPECIALIZAÇÃO EM SAÚDE DA FAMÍLIA</a:t>
            </a: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pt-BR" sz="2000" b="1" dirty="0" smtClean="0">
                <a:latin typeface="+mn-lt"/>
              </a:rPr>
              <a:t>MODALIDADE A DISTÂNCIA</a:t>
            </a:r>
            <a:endParaRPr lang="pt-BR" sz="2000" dirty="0">
              <a:latin typeface="+mn-lt"/>
            </a:endParaRPr>
          </a:p>
        </p:txBody>
      </p:sp>
      <p:sp>
        <p:nvSpPr>
          <p:cNvPr id="2051" name="Espaço Reservado para Conteúdo 2"/>
          <p:cNvSpPr>
            <a:spLocks noGrp="1"/>
          </p:cNvSpPr>
          <p:nvPr>
            <p:ph idx="1"/>
          </p:nvPr>
        </p:nvSpPr>
        <p:spPr>
          <a:xfrm>
            <a:off x="107156" y="1928812"/>
            <a:ext cx="8929687" cy="4812555"/>
          </a:xfrm>
        </p:spPr>
        <p:txBody>
          <a:bodyPr/>
          <a:lstStyle/>
          <a:p>
            <a:pPr algn="ctr" eaLnBrk="1" hangingPunct="1">
              <a:buNone/>
            </a:pPr>
            <a:endParaRPr lang="pt-BR" dirty="0" smtClean="0"/>
          </a:p>
          <a:p>
            <a:pPr algn="ctr" eaLnBrk="1" hangingPunct="1">
              <a:buNone/>
            </a:pPr>
            <a:endParaRPr lang="pt-BR" dirty="0"/>
          </a:p>
          <a:p>
            <a:pPr algn="ctr" eaLnBrk="1" hangingPunct="1">
              <a:buNone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da atenção ao Pré-natal e Puerpério na UBS Raimundo Fernandes em Areia Branca/RN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hangingPunct="1">
              <a:buNone/>
            </a:pPr>
            <a:endParaRPr lang="pt-BR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Yadelmis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Peláez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Abreu</a:t>
            </a:r>
          </a:p>
          <a:p>
            <a:pPr algn="ctr" eaLnBrk="1" hangingPunct="1">
              <a:buNone/>
            </a:pP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Pelotas, 2015.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buNone/>
            </a:pPr>
            <a:endParaRPr lang="pt-BR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Imagem 1" descr="ufpe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"/>
            <a:ext cx="11620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agem 4" descr="logo_saudeFami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155575"/>
            <a:ext cx="11049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dirty="0">
              <a:latin typeface="Calibri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 dirty="0">
              <a:latin typeface="Calibri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04180"/>
            <a:ext cx="8784976" cy="561662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Período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12 semanas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com início em </a:t>
            </a: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de maio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2015 e término em 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de </a:t>
            </a: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julho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2015.</a:t>
            </a:r>
          </a:p>
          <a:p>
            <a:pPr marL="0" indent="0" algn="ctr" eaLnBrk="1" hangingPunct="1">
              <a:buNone/>
            </a:pPr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Protocolo adotado: Caderno de Atenção Básica nº 32, “Atenção ao Pré Natal de Baixo Risco” do Ministério da Saúde, 2012.</a:t>
            </a:r>
          </a:p>
          <a:p>
            <a:pPr algn="just" eaLnBrk="1" hangingPunct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e treinamento da equipe;</a:t>
            </a:r>
          </a:p>
          <a:p>
            <a:pPr algn="just" eaLnBrk="1" hangingPunct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Registro específico;</a:t>
            </a:r>
          </a:p>
          <a:p>
            <a:pPr algn="just" eaLnBrk="1" hangingPunct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Cadastramento das gestantes e puérperas da área da ESF;</a:t>
            </a:r>
          </a:p>
          <a:p>
            <a:pPr algn="just" eaLnBrk="1" hangingPunct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Reuniões semanais com a equipe;</a:t>
            </a:r>
          </a:p>
          <a:p>
            <a:pPr algn="just" eaLnBrk="1" hangingPunct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clínico e odontológico;</a:t>
            </a:r>
          </a:p>
          <a:p>
            <a:pPr algn="just" eaLnBrk="1" hangingPunct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Visitas domiciliares;</a:t>
            </a:r>
          </a:p>
          <a:p>
            <a:pPr algn="just" eaLnBrk="1" hangingPunct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Busca ativa das gestantes e puérperas;</a:t>
            </a:r>
          </a:p>
          <a:p>
            <a:pPr algn="just" eaLnBrk="1" hangingPunct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e monitoramento das ações.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0" y="86346"/>
            <a:ext cx="9144000" cy="8080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Logística: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08520" y="4766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71500" y="933872"/>
            <a:ext cx="907250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1: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Ampliar a cobertura de pré-natal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/>
              <a:t>Alcançar </a:t>
            </a:r>
            <a:r>
              <a:rPr lang="pt-BR" sz="2000" dirty="0" smtClean="0"/>
              <a:t>60</a:t>
            </a:r>
            <a:r>
              <a:rPr lang="pt-BR" sz="2000" dirty="0"/>
              <a:t>% de cobertura das gestantes cadastradas no Programa de Pré-natal da unidade de saúde.</a:t>
            </a:r>
          </a:p>
          <a:p>
            <a:pPr>
              <a:lnSpc>
                <a:spcPct val="150000"/>
              </a:lnSpc>
            </a:pPr>
            <a:r>
              <a:rPr lang="pt-BR" sz="2000" b="1" dirty="0"/>
              <a:t>Indicador 1.1.</a:t>
            </a:r>
            <a:r>
              <a:rPr lang="pt-BR" sz="2000" dirty="0"/>
              <a:t> Proporção de gestantes cadastradas no Programa de Pré-natal e Puerpério.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S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0" y="86346"/>
            <a:ext cx="9144000" cy="8080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Resultados do Pré-natal:</a:t>
            </a:r>
          </a:p>
        </p:txBody>
      </p:sp>
      <p:sp>
        <p:nvSpPr>
          <p:cNvPr id="8" name="Retângulo 7"/>
          <p:cNvSpPr/>
          <p:nvPr/>
        </p:nvSpPr>
        <p:spPr>
          <a:xfrm>
            <a:off x="3923929" y="6396335"/>
            <a:ext cx="52257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0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1. </a:t>
            </a:r>
            <a:r>
              <a:rPr lang="pt-BR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Gráfico da proporção de gestantes cadastradas no Programa de Pré-natal. </a:t>
            </a:r>
            <a:r>
              <a:rPr lang="pt-BR" sz="1050" dirty="0"/>
              <a:t>UBS Raimundo Fernandes em Areia </a:t>
            </a:r>
            <a:r>
              <a:rPr lang="pt-BR" sz="1050" dirty="0" smtClean="0"/>
              <a:t>Branca, RN.</a:t>
            </a:r>
            <a:r>
              <a:rPr lang="pt-BR" sz="105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2015.</a:t>
            </a:r>
            <a:endParaRPr lang="pt-BR" sz="105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69214898"/>
              </p:ext>
            </p:extLst>
          </p:nvPr>
        </p:nvGraphicFramePr>
        <p:xfrm>
          <a:off x="3923928" y="3068960"/>
          <a:ext cx="5069829" cy="332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701570" y="3562034"/>
            <a:ext cx="259228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1º mês: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gestantes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gestantes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3º mês: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25 gestantes cadastradas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0" y="31477"/>
            <a:ext cx="91388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/>
              <a:t>Objetivo 2. </a:t>
            </a:r>
            <a:r>
              <a:rPr lang="pt-BR" sz="2000" dirty="0"/>
              <a:t>Melhorar a qualidade da atenção ao pré-natal e puerpério realizado na Unidade.</a:t>
            </a:r>
          </a:p>
          <a:p>
            <a:pPr>
              <a:lnSpc>
                <a:spcPct val="150000"/>
              </a:lnSpc>
            </a:pPr>
            <a:r>
              <a:rPr lang="pt-BR" sz="2000" b="1" dirty="0"/>
              <a:t>Meta 2.1: </a:t>
            </a:r>
            <a:r>
              <a:rPr lang="pt-BR" sz="2000" dirty="0"/>
              <a:t>Garantir a 100% das gestantes o ingresso no Programa de Pré-Natal o primeiro trimestre de gestação.</a:t>
            </a:r>
          </a:p>
          <a:p>
            <a:pPr>
              <a:lnSpc>
                <a:spcPct val="150000"/>
              </a:lnSpc>
            </a:pPr>
            <a:r>
              <a:rPr lang="pt-BR" sz="2000" b="1" dirty="0"/>
              <a:t>Indicador 2.1. </a:t>
            </a:r>
            <a:r>
              <a:rPr lang="pt-BR" sz="2000" dirty="0"/>
              <a:t>Proporção de gestantes com ingresso no Programa de Pré-Natal no primeiro trimestre de gestação.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22761" y="6275713"/>
            <a:ext cx="5070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2.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Gráfico da proporção de gestantes com ingresso no primeiro trimestre de gestação. </a:t>
            </a:r>
            <a:r>
              <a:rPr lang="pt-BR" sz="1200" dirty="0"/>
              <a:t>UBS Raimundo Fernandes em Areia Branca, RN.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2015</a:t>
            </a:r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624869635"/>
              </p:ext>
            </p:extLst>
          </p:nvPr>
        </p:nvGraphicFramePr>
        <p:xfrm>
          <a:off x="3923927" y="2981379"/>
          <a:ext cx="5069830" cy="332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23528" y="3562034"/>
            <a:ext cx="331236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1º mês: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15 gestantes no primeiro trimestre.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16 gestantes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3º mês: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23 gestantes cadastradas no primeiro trimestre de gestação.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88640"/>
            <a:ext cx="885698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2.2.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Realizar pelo menos um exame ginecológico por trimestre em 100% das gestantes.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 2.2.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Proporção de gestantes com pelo menos um exame ginecológico por trimestre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/>
              <a:t>Meta 2.3.</a:t>
            </a:r>
            <a:r>
              <a:rPr lang="pt-BR" dirty="0"/>
              <a:t> Realizar pelo menos um exame de mamas em 100% das gestantes.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Indicador 2.3. </a:t>
            </a:r>
            <a:r>
              <a:rPr lang="pt-BR" dirty="0"/>
              <a:t>Proporção de gestantes com pelo menos um exame de mamas durante o pré-natal</a:t>
            </a:r>
            <a:r>
              <a:rPr lang="pt-BR" dirty="0" smtClean="0"/>
              <a:t>.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34734" y="4365104"/>
            <a:ext cx="7002524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 das gestantes realizaram pelo menos um exame ginecológico por trimestre e um exame de mamas. </a:t>
            </a:r>
          </a:p>
          <a:p>
            <a:pPr algn="ctr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Sendo assim, estes indicadores permaneceram em 100% durante os três meses da intervenção.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5135" y="408688"/>
            <a:ext cx="9138865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/>
              <a:t>Meta 2.4. </a:t>
            </a:r>
            <a:r>
              <a:rPr lang="pt-BR" sz="2000" dirty="0"/>
              <a:t>Garantir a 100% das gestantes a solicitação de exames laboratoriais de acordo com protocolo.</a:t>
            </a:r>
          </a:p>
          <a:p>
            <a:pPr>
              <a:lnSpc>
                <a:spcPct val="150000"/>
              </a:lnSpc>
            </a:pPr>
            <a:r>
              <a:rPr lang="pt-BR" sz="2000" b="1" dirty="0"/>
              <a:t>Indicador 2.4. </a:t>
            </a:r>
            <a:r>
              <a:rPr lang="pt-BR" sz="2000" dirty="0"/>
              <a:t>Proporção de gestantes com solicitação de todos os exames laboratoriais de acordo com o protocolo.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22761" y="6275713"/>
            <a:ext cx="5070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</a:t>
            </a: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pt-BR" sz="1200" dirty="0"/>
              <a:t>Proporção de gestantes com solicitação de todos os exames laboratoriais de acordo com o protocolo</a:t>
            </a:r>
            <a:r>
              <a:rPr lang="pt-BR" sz="1200" dirty="0" smtClean="0"/>
              <a:t>. UBS </a:t>
            </a:r>
            <a:r>
              <a:rPr lang="pt-BR" sz="1200" dirty="0"/>
              <a:t>Raimundo Fernandes em Areia Branca, RN.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2015</a:t>
            </a:r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3528" y="3562034"/>
            <a:ext cx="3312368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1º mês: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16 gestantes receberam solicitação de exames laboratoriais.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19 gestantes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3º mês: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25 gestantes.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46443114"/>
              </p:ext>
            </p:extLst>
          </p:nvPr>
        </p:nvGraphicFramePr>
        <p:xfrm>
          <a:off x="3912442" y="3010743"/>
          <a:ext cx="5057849" cy="326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00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924227" y="260648"/>
            <a:ext cx="8229600" cy="1143000"/>
          </a:xfrm>
        </p:spPr>
        <p:txBody>
          <a:bodyPr/>
          <a:lstStyle/>
          <a:p>
            <a:pPr eaLnBrk="1" hangingPunct="1"/>
            <a:r>
              <a:rPr lang="pt-BR" sz="3200" b="1" dirty="0" smtClean="0"/>
              <a:t/>
            </a:r>
            <a:br>
              <a:rPr lang="pt-BR" sz="3200" b="1" dirty="0" smtClean="0"/>
            </a:br>
            <a:endParaRPr lang="pt-BR" dirty="0" smtClean="0"/>
          </a:p>
        </p:txBody>
      </p:sp>
      <p:sp>
        <p:nvSpPr>
          <p:cNvPr id="3" name="Retângulo 2"/>
          <p:cNvSpPr/>
          <p:nvPr/>
        </p:nvSpPr>
        <p:spPr>
          <a:xfrm>
            <a:off x="179512" y="278408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2.5.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Garantir a 100% das gestantes a prescrição de sulfato ferroso e ácido fólico conforme protocolo.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/>
              <a:t>Meta 2.6.</a:t>
            </a:r>
            <a:r>
              <a:rPr lang="pt-BR" dirty="0"/>
              <a:t> Garantir que 100% das gestantes estejam com vacina antitetânica em dia.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Meta 2.7.</a:t>
            </a:r>
            <a:r>
              <a:rPr lang="pt-BR" dirty="0"/>
              <a:t> Garantir que 100% das gestantes estejam com vacina contra hepatite B em dia.</a:t>
            </a:r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b="1" dirty="0"/>
              <a:t>Meta 2.8.</a:t>
            </a:r>
            <a:r>
              <a:rPr lang="pt-BR" dirty="0"/>
              <a:t> Realizar avaliação da necessidade de atendimento odontológico em 100% das gestantes durante o pré-natal.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06742" y="4653136"/>
            <a:ext cx="7002524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 das gestantes receberam prescrição de sulfato ferroso e ácido fólico, vacina antitetânica, vacina contra hepatite B e foram avaliados para a necessidade de atendimento odontológico. 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Sendo assim, estes indicadores permaneceram em 100% durante os três meses da intervenção.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6249" y="546012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2.9.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Garantir a primeira consulta odontológica programática para 100% das gestantes cadastradas</a:t>
            </a: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 2.9.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Proporção de gestantes com primeira consulta odontológica programática.</a:t>
            </a:r>
            <a:endParaRPr lang="pt-BR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95935" y="6237312"/>
            <a:ext cx="5399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</a:t>
            </a: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pt-BR" sz="1200" dirty="0"/>
              <a:t>Proporção de gestantes com primeira consulta odontológica programática</a:t>
            </a:r>
            <a:r>
              <a:rPr lang="pt-BR" sz="1200" dirty="0" smtClean="0"/>
              <a:t>. </a:t>
            </a:r>
            <a:r>
              <a:rPr lang="pt-BR" sz="1200" dirty="0"/>
              <a:t>UBS Raimundo Fernandes em Areia Branca, RN.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2015.</a:t>
            </a:r>
            <a:r>
              <a:rPr lang="pt-BR" sz="1200" dirty="0" smtClean="0"/>
              <a:t> </a:t>
            </a:r>
            <a:endParaRPr lang="pt-BR" sz="1200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176421248"/>
              </p:ext>
            </p:extLst>
          </p:nvPr>
        </p:nvGraphicFramePr>
        <p:xfrm>
          <a:off x="3982763" y="2972342"/>
          <a:ext cx="5039023" cy="326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23528" y="3562034"/>
            <a:ext cx="3312368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1º mês: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 gestantes receberam atendimento odontológico.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11 gestantes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3º mês: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20 gestantes.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88640"/>
            <a:ext cx="8640960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3.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adesão ao pré-natal.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3.1.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Realizar busca ativa em 100% das puérperas que não realizaram a consulta de puerpério até 30 dias após o parto.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 3.1.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Proporção de busca ativa realizada às gestantes faltosas às consultas de pré-natal</a:t>
            </a:r>
            <a:r>
              <a:rPr lang="pt-BR" b="1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(Nenhuma gestante faltosa).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/>
              <a:t>Objetivo </a:t>
            </a:r>
            <a:r>
              <a:rPr lang="pt-BR" b="1" dirty="0"/>
              <a:t>4.</a:t>
            </a:r>
            <a:r>
              <a:rPr lang="pt-BR" dirty="0"/>
              <a:t> Melhorar o registro do programa de pré-natal.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Meta 4.1.</a:t>
            </a:r>
            <a:r>
              <a:rPr lang="pt-BR" dirty="0"/>
              <a:t> Manter registro na ficha de acompanhamento/espelho de pré-natal em 100% das gestantes.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Indicador 4.1.</a:t>
            </a:r>
            <a:r>
              <a:rPr lang="pt-BR" dirty="0"/>
              <a:t> Proporção de gestantes com registro na ficha de acompanhamento/espelho de pré-natal</a:t>
            </a:r>
            <a:r>
              <a:rPr lang="pt-BR" dirty="0" smtClean="0"/>
              <a:t>.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Objetivo 5.</a:t>
            </a:r>
            <a:r>
              <a:rPr lang="pt-BR" dirty="0"/>
              <a:t> Realizar avaliação de risco.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Meta 5.1.</a:t>
            </a:r>
            <a:r>
              <a:rPr lang="pt-BR" dirty="0"/>
              <a:t> Avaliar risco gestacional em 100% das gestantes.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Indicador 5.1.</a:t>
            </a:r>
            <a:r>
              <a:rPr lang="pt-BR" dirty="0"/>
              <a:t> Proporção de gestantes com avaliação de risco gestacional.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88640"/>
            <a:ext cx="878497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6.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Promover a saúde no pré-natal.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6.1.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Garantir a 100% das gestantes orientação nutricional durante a gestação.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 6.1.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Proporção de gestantes que receberam orientação nutricional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/>
              <a:t>Meta 6.2.</a:t>
            </a:r>
            <a:r>
              <a:rPr lang="pt-BR" dirty="0"/>
              <a:t> Orientar 100% das gestantes sobre aleitamento materno.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Indicador 6.2.</a:t>
            </a:r>
            <a:r>
              <a:rPr lang="pt-BR" dirty="0"/>
              <a:t> Proporção de gestantes que receberam orientação sobre aleitamento materno</a:t>
            </a:r>
            <a:r>
              <a:rPr lang="pt-BR" dirty="0" smtClean="0"/>
              <a:t>.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Meta 6.3.</a:t>
            </a:r>
            <a:r>
              <a:rPr lang="pt-BR" dirty="0"/>
              <a:t> Orientar 100% das gestantes sobre os cuidados com o recém-nascido.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Indicador 6.3.</a:t>
            </a:r>
            <a:r>
              <a:rPr lang="pt-BR" dirty="0"/>
              <a:t> Proporção de gestantes que receberam orientação sobre os cuidados com o recém-nascido</a:t>
            </a:r>
            <a:r>
              <a:rPr lang="pt-BR" dirty="0" smtClean="0"/>
              <a:t>.</a:t>
            </a:r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b="1" dirty="0"/>
              <a:t>Meta 6.4.</a:t>
            </a:r>
            <a:r>
              <a:rPr lang="pt-BR" dirty="0"/>
              <a:t> Orientar 100% das gestantes sobre anticoncepção após o parto.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Indicador 6.5. </a:t>
            </a:r>
            <a:r>
              <a:rPr lang="pt-BR" dirty="0"/>
              <a:t>Proporção de gestantes que receberam orientação sobre anticoncepção após o parto.</a:t>
            </a:r>
          </a:p>
          <a:p>
            <a:endParaRPr lang="pt-BR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332656"/>
            <a:ext cx="856895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6.5.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Orientar 100% das gestantes sobre os riscos do tabagismo e do uso de álcool e drogas na gestação.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 6.5.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Proporção de gestantes que receberam orientação sobre os riscos do tabagismo e do uso de álcool e drogas na gestação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/>
              <a:t>Meta 6.6.</a:t>
            </a:r>
            <a:r>
              <a:rPr lang="pt-BR" dirty="0"/>
              <a:t> Orientar 100% das gestantes sobre higiene bucal.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Indicador 6.6.</a:t>
            </a:r>
            <a:r>
              <a:rPr lang="pt-BR" dirty="0"/>
              <a:t> Proporção de gestantes que receberam orientação sobre higiene bucal.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06742" y="4809346"/>
            <a:ext cx="700252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Estes indicadores permaneceram em 100% durante os três meses da intervenção.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69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260648"/>
            <a:ext cx="8892480" cy="56435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t-BR" sz="2800" b="1" dirty="0">
                <a:cs typeface="Times New Roman" pitchFamily="18" charset="0"/>
              </a:rPr>
              <a:t>Areia </a:t>
            </a:r>
            <a:r>
              <a:rPr lang="pt-BR" sz="2800" b="1" dirty="0" smtClean="0">
                <a:cs typeface="Times New Roman" pitchFamily="18" charset="0"/>
              </a:rPr>
              <a:t>Branca: </a:t>
            </a:r>
            <a:r>
              <a:rPr lang="pt-BR" sz="2800" dirty="0" smtClean="0">
                <a:cs typeface="Times New Roman" pitchFamily="18" charset="0"/>
              </a:rPr>
              <a:t>município no litoral do estado </a:t>
            </a:r>
            <a:r>
              <a:rPr lang="pt-BR" sz="2800" b="1" dirty="0">
                <a:cs typeface="Times New Roman" pitchFamily="18" charset="0"/>
              </a:rPr>
              <a:t>Rio Grande do </a:t>
            </a:r>
            <a:r>
              <a:rPr lang="pt-BR" sz="2800" b="1" dirty="0" smtClean="0">
                <a:cs typeface="Times New Roman" pitchFamily="18" charset="0"/>
              </a:rPr>
              <a:t>Norte.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sz="2800" dirty="0" smtClean="0"/>
              <a:t>Se destaca pela produção </a:t>
            </a:r>
            <a:r>
              <a:rPr lang="pt-BR" sz="2800" dirty="0"/>
              <a:t>de sal, a qual rendeu-lhe o título de </a:t>
            </a:r>
            <a:r>
              <a:rPr lang="pt-BR" sz="2800" i="1" dirty="0"/>
              <a:t>"Terra do Sal"</a:t>
            </a:r>
            <a:r>
              <a:rPr lang="pt-BR" sz="2800" dirty="0"/>
              <a:t>.</a:t>
            </a:r>
            <a:endParaRPr lang="pt-BR" sz="2800" b="1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pt-BR" sz="2800" dirty="0" smtClean="0">
                <a:cs typeface="Times New Roman" pitchFamily="18" charset="0"/>
              </a:rPr>
              <a:t>População :  27.115 habitantes.</a:t>
            </a: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pt-BR" sz="2800" dirty="0" smtClean="0">
              <a:cs typeface="Times New Roman" pitchFamily="18" charset="0"/>
            </a:endParaRPr>
          </a:p>
        </p:txBody>
      </p:sp>
      <p:pic>
        <p:nvPicPr>
          <p:cNvPr id="2" name="Picture 2" descr="Centro de Areia Branca visto do Rio Mossor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3795924" cy="2846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74905" t="34250" r="4619" b="29329"/>
          <a:stretch/>
        </p:blipFill>
        <p:spPr>
          <a:xfrm>
            <a:off x="5580112" y="3755665"/>
            <a:ext cx="2880320" cy="2880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0" y="86346"/>
            <a:ext cx="9144000" cy="8080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Resultados do Puerpério: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7504" y="1007096"/>
            <a:ext cx="8928992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1.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Ampliar a cobertura da atenção a puérperas.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1.1.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Garantir a 100% das puérperas cadastradas no programa de Pré-Natal e Puerpério da Unidade de Saúde consulta puerperal antes dos 42 dias após o parto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 1.1.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Proporção de puérperas com consulta até 42 dias após o parto.</a:t>
            </a:r>
            <a:endParaRPr lang="pt-BR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945070"/>
              </p:ext>
            </p:extLst>
          </p:nvPr>
        </p:nvGraphicFramePr>
        <p:xfrm>
          <a:off x="4427984" y="2996952"/>
          <a:ext cx="4460875" cy="3438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323528" y="3562034"/>
            <a:ext cx="331236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1º mês: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7 puérperas.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 puérperas.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3º mês: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13 puérperas.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260648"/>
            <a:ext cx="8784976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2.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Melhorar a qualidade da atenção às puérperas na Unidade de Saúde.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2.1.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Examinar as mamas em 100% das puérperas cadastradas no Programa.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 2.1.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Proporção de puérperas que tiveram as mamas examinadas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/>
              <a:t>Meta 2.2.</a:t>
            </a:r>
            <a:r>
              <a:rPr lang="pt-BR" dirty="0"/>
              <a:t> Examinar o abdome em 100% das puérperas cadastradas no Programa.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Indicador 2.2.</a:t>
            </a:r>
            <a:r>
              <a:rPr lang="pt-BR" dirty="0"/>
              <a:t> Proporção de puérperas que tiveram o abdome avaliado</a:t>
            </a:r>
            <a:r>
              <a:rPr lang="pt-BR" dirty="0" smtClean="0"/>
              <a:t>.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Meta 2.3.</a:t>
            </a:r>
            <a:r>
              <a:rPr lang="pt-BR" dirty="0"/>
              <a:t> Realizar exame ginecológico em 100% das puérperas cadastradas no Programa.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Indicador 2.3.</a:t>
            </a:r>
            <a:r>
              <a:rPr lang="pt-BR" dirty="0"/>
              <a:t> Proporção de puérperas que realizaram exame ginecológico</a:t>
            </a:r>
            <a:r>
              <a:rPr lang="pt-BR" dirty="0" smtClean="0"/>
              <a:t>.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Meta 2.4.</a:t>
            </a:r>
            <a:r>
              <a:rPr lang="pt-BR" dirty="0"/>
              <a:t> Avaliar o estado psíquico em 100% das puérperas cadastradas no Programa.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Indicador 2.4.</a:t>
            </a:r>
            <a:r>
              <a:rPr lang="pt-BR" dirty="0"/>
              <a:t> Proporção de puérperas com avaliação do estado psíquico.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260648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2.5.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Avaliar intercorrências em 100% das puérperas cadastradas no Programa.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 2.5.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Proporção de puérperas com avaliação para intercorrências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/>
              <a:t>Meta 2.6.</a:t>
            </a:r>
            <a:r>
              <a:rPr lang="pt-BR" dirty="0"/>
              <a:t> Prescrever a 100% das puérperas um dos métodos de anticoncepção.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Indicador 2.6.</a:t>
            </a:r>
            <a:r>
              <a:rPr lang="pt-BR" dirty="0"/>
              <a:t> Proporção de puérperas que receberam prescrição de algum método de anticoncepção</a:t>
            </a:r>
            <a:r>
              <a:rPr lang="pt-BR" dirty="0" smtClean="0"/>
              <a:t>.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Objetivo 3.</a:t>
            </a:r>
            <a:r>
              <a:rPr lang="pt-BR" dirty="0"/>
              <a:t> Melhorar a adesão das mães ao puerpério.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Meta 3.1.</a:t>
            </a:r>
            <a:r>
              <a:rPr lang="pt-BR" dirty="0"/>
              <a:t> Realizar busca ativa em 100% das puérperas que não realizaram a consulta de puerpério até 30 dias após o parto.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Indicador 3.1.</a:t>
            </a:r>
            <a:r>
              <a:rPr lang="pt-BR" dirty="0"/>
              <a:t> Proporção de puérperas que não realizaram a consulta de puerpério até 30 dias após o parto e que foram buscadas pelo serviço.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38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7190"/>
            <a:ext cx="8784976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4.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Melhorar o registro das informações.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4.1.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Manter registro na ficha de acompanhamento do Programa 100% das puérperas.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 4.1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Proporção de puérperas com registro na ficha de acompanhamento do Programa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/>
              <a:t>Objetivo 5. Promover</a:t>
            </a:r>
            <a:r>
              <a:rPr lang="pt-BR" dirty="0"/>
              <a:t> a saúde das puérperas.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Meta 5.1.</a:t>
            </a:r>
            <a:r>
              <a:rPr lang="pt-BR" dirty="0"/>
              <a:t> Orientar 100% das puérperas cadastradas no Programa sobre os cuidados do recém-nascido.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Indicador 5.1.</a:t>
            </a:r>
            <a:r>
              <a:rPr lang="pt-BR" dirty="0"/>
              <a:t> Proporção de puérperas que receberam orientação sobre os cuidados do recém-nascido</a:t>
            </a:r>
            <a:r>
              <a:rPr lang="pt-BR" dirty="0" smtClean="0"/>
              <a:t>.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Meta 5.2.</a:t>
            </a:r>
            <a:r>
              <a:rPr lang="pt-BR" dirty="0"/>
              <a:t> Orientar 100% das puérperas cadastradas no Programa sobre aleitamento materno exclusivo.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Indicador 5.2.</a:t>
            </a:r>
            <a:r>
              <a:rPr lang="pt-BR" dirty="0"/>
              <a:t> Proporção de puérperas que receberam orientação sobre aleitamento materno exclusivo.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12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332656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5.3.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Orientar 100% das puérperas cadastradas no Programa sobre planejamento familiar.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 5.3.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Proporção de puérperas que receberam orientação sobre planejamento familiar.</a:t>
            </a:r>
            <a:endParaRPr lang="pt-BR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06742" y="4809346"/>
            <a:ext cx="700252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Estes indicadores permaneceram em 100% durante os três meses da intervenção.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48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5516" y="1225689"/>
            <a:ext cx="8712968" cy="5113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err="1" smtClean="0"/>
              <a:t>Apresentamos</a:t>
            </a:r>
            <a:r>
              <a:rPr lang="es-ES" sz="2000" dirty="0" smtClean="0"/>
              <a:t> </a:t>
            </a:r>
            <a:r>
              <a:rPr lang="es-ES" sz="2000" dirty="0" err="1" smtClean="0"/>
              <a:t>dificuldades</a:t>
            </a:r>
            <a:r>
              <a:rPr lang="es-ES" sz="2000" dirty="0" smtClean="0"/>
              <a:t> no </a:t>
            </a:r>
            <a:r>
              <a:rPr lang="es-ES" sz="2000" dirty="0" err="1" smtClean="0"/>
              <a:t>atendimento</a:t>
            </a:r>
            <a:r>
              <a:rPr lang="es-ES" sz="2000" dirty="0" smtClean="0"/>
              <a:t> odontológico no </a:t>
            </a:r>
            <a:r>
              <a:rPr lang="es-ES" sz="2000" dirty="0" err="1" smtClean="0"/>
              <a:t>início</a:t>
            </a:r>
            <a:r>
              <a:rPr lang="es-ES" sz="2000" dirty="0" smtClean="0"/>
              <a:t> da </a:t>
            </a:r>
            <a:r>
              <a:rPr lang="es-ES" sz="2000" dirty="0" err="1" smtClean="0"/>
              <a:t>intervenção</a:t>
            </a:r>
            <a:r>
              <a:rPr lang="es-ES" sz="2000" dirty="0" smtClean="0"/>
              <a:t> por problemas </a:t>
            </a:r>
            <a:r>
              <a:rPr lang="es-ES" sz="2000" dirty="0" err="1" smtClean="0"/>
              <a:t>inerentes</a:t>
            </a:r>
            <a:r>
              <a:rPr lang="es-ES" sz="2000" dirty="0" smtClean="0"/>
              <a:t> do </a:t>
            </a:r>
            <a:r>
              <a:rPr lang="es-ES" sz="2000" dirty="0" err="1" smtClean="0"/>
              <a:t>serviço</a:t>
            </a:r>
            <a:r>
              <a:rPr lang="es-ES" sz="2000" dirty="0" smtClean="0"/>
              <a:t>, </a:t>
            </a:r>
            <a:r>
              <a:rPr lang="es-ES" sz="2000" dirty="0" err="1" smtClean="0"/>
              <a:t>bem</a:t>
            </a:r>
            <a:r>
              <a:rPr lang="es-ES" sz="2000" dirty="0" smtClean="0"/>
              <a:t> como o alto número de faltosas à consulta odontológica. </a:t>
            </a: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A </a:t>
            </a:r>
            <a:r>
              <a:rPr lang="pt-BR" sz="2000" b="1" dirty="0"/>
              <a:t>intervenção foi incorporada </a:t>
            </a:r>
            <a:r>
              <a:rPr lang="pt-BR" sz="2000" b="1" dirty="0" smtClean="0"/>
              <a:t>ao serviço da </a:t>
            </a:r>
            <a:r>
              <a:rPr lang="pt-BR" sz="2000" b="1" dirty="0"/>
              <a:t>unidade</a:t>
            </a:r>
            <a:r>
              <a:rPr lang="pt-BR" sz="2000" dirty="0"/>
              <a:t>, e as usuárias continuam recebendo as orientações. O registro específico foi mantido como parte do serviço. Com a intervenção conseguimos ampliar a cobertura do pré-natal na unidade, onde ocorreu uma qualificação do serviço e, por conseguinte, a adesão das usuárias ao programa. </a:t>
            </a: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0" y="100634"/>
            <a:ext cx="9144000" cy="8080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</p:txBody>
      </p:sp>
    </p:spTree>
    <p:extLst>
      <p:ext uri="{BB962C8B-B14F-4D97-AF65-F5344CB8AC3E}">
        <p14:creationId xmlns:p14="http://schemas.microsoft.com/office/powerpoint/2010/main" val="167780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5516" y="1225689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0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0" y="100634"/>
            <a:ext cx="9144000" cy="8080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5516" y="1412777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 </a:t>
            </a:r>
            <a:r>
              <a:rPr lang="pt-BR" sz="2000" dirty="0" smtClean="0"/>
              <a:t>- Além disso, a </a:t>
            </a:r>
            <a:r>
              <a:rPr lang="pt-BR" sz="2000" dirty="0"/>
              <a:t>intervenção </a:t>
            </a:r>
            <a:r>
              <a:rPr lang="pt-BR" sz="2000" dirty="0" smtClean="0"/>
              <a:t>permitiu </a:t>
            </a:r>
            <a:r>
              <a:rPr lang="pt-BR" sz="2000" dirty="0"/>
              <a:t>a capacitação da equipe para realizar cadastramento, diagnóstico e tratamento de intercorrências agudas e monitoramento do </a:t>
            </a:r>
            <a:r>
              <a:rPr lang="pt-BR" sz="2000" dirty="0" smtClean="0"/>
              <a:t>pré-natal </a:t>
            </a:r>
            <a:r>
              <a:rPr lang="pt-BR" sz="2000" dirty="0"/>
              <a:t>e puerpério</a:t>
            </a:r>
            <a:r>
              <a:rPr lang="pt-BR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s-ES" sz="2000" dirty="0" smtClean="0"/>
              <a:t>- A </a:t>
            </a:r>
            <a:r>
              <a:rPr lang="es-ES" sz="2000" dirty="0" err="1" smtClean="0"/>
              <a:t>intervenção</a:t>
            </a:r>
            <a:r>
              <a:rPr lang="es-ES" sz="2000" dirty="0" smtClean="0"/>
              <a:t> </a:t>
            </a:r>
            <a:r>
              <a:rPr lang="pt-BR" sz="2000" dirty="0" smtClean="0"/>
              <a:t>propiciou</a:t>
            </a:r>
            <a:r>
              <a:rPr lang="es-ES" sz="2000" dirty="0" smtClean="0"/>
              <a:t> </a:t>
            </a:r>
            <a:r>
              <a:rPr lang="pt-BR" sz="2000" dirty="0" smtClean="0"/>
              <a:t>maior</a:t>
            </a:r>
            <a:r>
              <a:rPr lang="es-ES" sz="2000" dirty="0" smtClean="0"/>
              <a:t> </a:t>
            </a:r>
            <a:r>
              <a:rPr lang="es-ES" sz="2000" dirty="0" err="1" smtClean="0"/>
              <a:t>conhecimento</a:t>
            </a:r>
            <a:r>
              <a:rPr lang="es-ES" sz="2000" dirty="0" smtClean="0"/>
              <a:t> da </a:t>
            </a:r>
            <a:r>
              <a:rPr lang="es-ES" sz="2000" dirty="0" err="1" smtClean="0"/>
              <a:t>população</a:t>
            </a:r>
            <a:r>
              <a:rPr lang="es-ES" sz="2000" dirty="0" smtClean="0"/>
              <a:t> </a:t>
            </a:r>
            <a:r>
              <a:rPr lang="es-ES" sz="2000" dirty="0" err="1" smtClean="0"/>
              <a:t>em</a:t>
            </a:r>
            <a:r>
              <a:rPr lang="es-ES" sz="2000" dirty="0" smtClean="0"/>
              <a:t> temas de </a:t>
            </a:r>
            <a:r>
              <a:rPr lang="pt-BR" sz="2000" dirty="0" smtClean="0"/>
              <a:t>saúde</a:t>
            </a:r>
            <a:r>
              <a:rPr lang="es-ES" sz="2000" dirty="0" smtClean="0"/>
              <a:t>.</a:t>
            </a: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b="1" dirty="0"/>
          </a:p>
          <a:p>
            <a:pPr algn="just">
              <a:lnSpc>
                <a:spcPct val="150000"/>
              </a:lnSpc>
            </a:pPr>
            <a:r>
              <a:rPr lang="es-ES" sz="2000" dirty="0"/>
              <a:t> </a:t>
            </a:r>
            <a:endParaRPr lang="es-ES" sz="2000" dirty="0" smtClean="0"/>
          </a:p>
          <a:p>
            <a:pPr algn="just">
              <a:lnSpc>
                <a:spcPct val="150000"/>
              </a:lnSpc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57416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7260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Fortalecimento da união da equipe,</a:t>
            </a:r>
          </a:p>
          <a:p>
            <a:pPr eaLnBrk="1" hangingPunct="1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Aproximação e vínculos afetivos e efetivos construídos com a comunidade;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Maior conhecimento sobre ESF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sobre os princípios fundamentais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SUS,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Ajudou 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entender que com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empenho,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dedicação e apoio da gestão poderíamos trazer mudanças na saúde da população para uma melhor qualidade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vida: trabalho entre equipe, gestão e comunidade.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0" y="100634"/>
            <a:ext cx="9144000" cy="8080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Espaço Reservado para Conteúdo 2"/>
          <p:cNvSpPr>
            <a:spLocks noGrp="1"/>
          </p:cNvSpPr>
          <p:nvPr>
            <p:ph idx="1"/>
          </p:nvPr>
        </p:nvSpPr>
        <p:spPr>
          <a:xfrm>
            <a:off x="449796" y="1196752"/>
            <a:ext cx="8244408" cy="547260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Melhor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conhecimento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língua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portuguesa. </a:t>
            </a:r>
          </a:p>
          <a:p>
            <a:pPr eaLnBrk="1" hangingPunct="1">
              <a:lnSpc>
                <a:spcPct val="150000"/>
              </a:lnSpc>
            </a:pP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interação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0" y="100634"/>
            <a:ext cx="9144000" cy="8080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</a:t>
            </a:r>
          </a:p>
        </p:txBody>
      </p:sp>
    </p:spTree>
    <p:extLst>
      <p:ext uri="{BB962C8B-B14F-4D97-AF65-F5344CB8AC3E}">
        <p14:creationId xmlns:p14="http://schemas.microsoft.com/office/powerpoint/2010/main" val="7374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http://www.aladeya-med.ru/images/vedenie-beremennost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21" r="12421"/>
          <a:stretch>
            <a:fillRect/>
          </a:stretch>
        </p:blipFill>
        <p:spPr>
          <a:xfrm>
            <a:off x="0" y="25722"/>
            <a:ext cx="9109704" cy="6832278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347864" y="6093296"/>
            <a:ext cx="5486400" cy="566737"/>
          </a:xfrm>
        </p:spPr>
        <p:txBody>
          <a:bodyPr/>
          <a:lstStyle/>
          <a:p>
            <a:pPr algn="r" eaLnBrk="1" hangingPunct="1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0" y="100634"/>
            <a:ext cx="9144000" cy="80808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Raimundo Fernandes</a:t>
            </a:r>
            <a:endParaRPr lang="pt-BR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908720"/>
            <a:ext cx="8712967" cy="244827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Zona Rural.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24 horas, urgência e emergência.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área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adstrita: 3500 habitantes.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equipe de ESF, composta por:</a:t>
            </a:r>
          </a:p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32161" y="3429000"/>
            <a:ext cx="856895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- 1 médica, 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1 enfermeira, 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1 técnica de enfermagem, 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1 odontóloga,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1 auxiliar de consultório odontológico,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1 técnica de farmácia,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4 agentes comunitários de saúde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932040" y="3429000"/>
            <a:ext cx="396907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2 vigilantes, 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1 auxiliar de almoxarifado, 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1 administradora, 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4 enfermeiras de plantão,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3 médicos no turno da noite.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 bwMode="auto">
          <a:xfrm>
            <a:off x="0" y="100634"/>
            <a:ext cx="9144000" cy="8080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Raimundo Fernandes</a:t>
            </a:r>
            <a:endParaRPr lang="pt-BR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907704" y="2924944"/>
            <a:ext cx="530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Tens alguma foto da unidade para colocarmos???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ulhercomsaude.com.br/wp-content/uploads/2012/07/Fisioterapia-para-gesta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4785" y="3680259"/>
            <a:ext cx="4786312" cy="318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Subtítulo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568952" cy="3960440"/>
          </a:xfrm>
        </p:spPr>
        <p:txBody>
          <a:bodyPr/>
          <a:lstStyle/>
          <a:p>
            <a:pPr marL="571500" indent="-5715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o acompanhamento das gestantes e puérperas;</a:t>
            </a:r>
          </a:p>
          <a:p>
            <a:pPr marL="571500" indent="-5715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os registros realizados;</a:t>
            </a:r>
          </a:p>
          <a:p>
            <a:pPr marL="571500" indent="-5715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de gestantes cadastradas da área adstrita;</a:t>
            </a:r>
          </a:p>
          <a:p>
            <a:pPr marL="571500" indent="-5715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Fortalecimento da união da equipe,</a:t>
            </a:r>
          </a:p>
          <a:p>
            <a:pPr marL="571500" indent="-5715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o engajamento da comunidade.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0" y="100634"/>
            <a:ext cx="9144000" cy="8080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IMPORTÂNCIA DA AÇÃO PROGRAMÁTICA</a:t>
            </a:r>
            <a:endParaRPr lang="pt-BR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0" y="100634"/>
            <a:ext cx="9144000" cy="8080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Situação antes da Intervenção:</a:t>
            </a:r>
          </a:p>
        </p:txBody>
      </p:sp>
      <p:sp>
        <p:nvSpPr>
          <p:cNvPr id="5" name="Retângulo 4"/>
          <p:cNvSpPr/>
          <p:nvPr/>
        </p:nvSpPr>
        <p:spPr>
          <a:xfrm>
            <a:off x="539552" y="1340768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400" dirty="0" err="1" smtClean="0"/>
              <a:t>Não</a:t>
            </a:r>
            <a:r>
              <a:rPr lang="es-ES" sz="2400" dirty="0" smtClean="0"/>
              <a:t> </a:t>
            </a:r>
            <a:r>
              <a:rPr lang="es-ES" sz="2400" dirty="0" err="1" smtClean="0"/>
              <a:t>havia</a:t>
            </a:r>
            <a:r>
              <a:rPr lang="es-ES" sz="2400" dirty="0" smtClean="0"/>
              <a:t> </a:t>
            </a:r>
            <a:r>
              <a:rPr lang="es-ES" sz="2400" dirty="0" err="1" smtClean="0"/>
              <a:t>acompanhamento</a:t>
            </a:r>
            <a:r>
              <a:rPr lang="es-ES" sz="2400" dirty="0" smtClean="0"/>
              <a:t> e registro </a:t>
            </a:r>
            <a:r>
              <a:rPr lang="es-ES" sz="2400" dirty="0" err="1" smtClean="0"/>
              <a:t>adequado</a:t>
            </a:r>
            <a:r>
              <a:rPr lang="es-ES" sz="2400" dirty="0" smtClean="0"/>
              <a:t> das gestantes e puérperas;</a:t>
            </a:r>
          </a:p>
          <a:p>
            <a:pPr marL="342900" indent="-342900">
              <a:buFontTx/>
              <a:buChar char="-"/>
            </a:pPr>
            <a:r>
              <a:rPr lang="es-ES" sz="2400" dirty="0" smtClean="0"/>
              <a:t>A </a:t>
            </a:r>
            <a:r>
              <a:rPr lang="es-ES" sz="2400" dirty="0" err="1" smtClean="0"/>
              <a:t>população</a:t>
            </a:r>
            <a:r>
              <a:rPr lang="es-ES" sz="2400" dirty="0" smtClean="0"/>
              <a:t> </a:t>
            </a:r>
            <a:r>
              <a:rPr lang="es-ES" sz="2400" dirty="0" err="1" smtClean="0"/>
              <a:t>não</a:t>
            </a:r>
            <a:r>
              <a:rPr lang="es-ES" sz="2400" dirty="0" smtClean="0"/>
              <a:t> era engajada no </a:t>
            </a:r>
            <a:r>
              <a:rPr lang="es-ES" sz="2400" dirty="0" err="1" smtClean="0"/>
              <a:t>acompanhamento</a:t>
            </a:r>
            <a:r>
              <a:rPr lang="es-ES" sz="2400" dirty="0" smtClean="0"/>
              <a:t>, </a:t>
            </a:r>
            <a:r>
              <a:rPr lang="es-ES" sz="2400" dirty="0" err="1" smtClean="0"/>
              <a:t>pois</a:t>
            </a:r>
            <a:r>
              <a:rPr lang="es-ES" sz="2400" dirty="0" smtClean="0"/>
              <a:t> </a:t>
            </a:r>
            <a:r>
              <a:rPr lang="es-ES" sz="2400" dirty="0" err="1" smtClean="0"/>
              <a:t>não</a:t>
            </a:r>
            <a:r>
              <a:rPr lang="es-ES" sz="2400" dirty="0" smtClean="0"/>
              <a:t> </a:t>
            </a:r>
            <a:r>
              <a:rPr lang="es-ES" sz="2400" dirty="0" err="1" smtClean="0"/>
              <a:t>tinha</a:t>
            </a:r>
            <a:r>
              <a:rPr lang="es-ES" sz="2400" dirty="0" smtClean="0"/>
              <a:t> </a:t>
            </a:r>
            <a:r>
              <a:rPr lang="es-ES" sz="2400" dirty="0" err="1" smtClean="0"/>
              <a:t>conhecimento</a:t>
            </a:r>
            <a:r>
              <a:rPr lang="es-ES" sz="2400" dirty="0" smtClean="0"/>
              <a:t> da </a:t>
            </a:r>
            <a:r>
              <a:rPr lang="es-ES" sz="2400" dirty="0" err="1" smtClean="0"/>
              <a:t>importância</a:t>
            </a:r>
            <a:r>
              <a:rPr lang="es-ES" sz="2400" dirty="0" smtClean="0"/>
              <a:t> do </a:t>
            </a:r>
            <a:r>
              <a:rPr lang="es-ES" sz="2400" dirty="0" err="1" smtClean="0"/>
              <a:t>pré</a:t>
            </a:r>
            <a:r>
              <a:rPr lang="es-ES" sz="2400" dirty="0" smtClean="0"/>
              <a:t>-natal </a:t>
            </a:r>
            <a:r>
              <a:rPr lang="es-ES" sz="2400" dirty="0"/>
              <a:t>e </a:t>
            </a:r>
            <a:r>
              <a:rPr lang="es-ES" sz="2400" dirty="0" err="1" smtClean="0"/>
              <a:t>puerpério</a:t>
            </a:r>
            <a:r>
              <a:rPr lang="es-ES" sz="2400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es-ES" sz="2400" dirty="0" smtClean="0"/>
              <a:t>A equipe </a:t>
            </a:r>
            <a:r>
              <a:rPr lang="es-ES" sz="2400" dirty="0" err="1" smtClean="0"/>
              <a:t>não</a:t>
            </a:r>
            <a:r>
              <a:rPr lang="es-ES" sz="2400" dirty="0" smtClean="0"/>
              <a:t> estaba capacitada e </a:t>
            </a:r>
            <a:r>
              <a:rPr lang="es-ES" sz="2400" dirty="0" err="1" smtClean="0"/>
              <a:t>não</a:t>
            </a:r>
            <a:r>
              <a:rPr lang="es-ES" sz="2400" dirty="0" smtClean="0"/>
              <a:t> </a:t>
            </a:r>
            <a:r>
              <a:rPr lang="es-ES" sz="2400" dirty="0" err="1" smtClean="0"/>
              <a:t>tinha</a:t>
            </a:r>
            <a:r>
              <a:rPr lang="es-ES" sz="2400" dirty="0" smtClean="0"/>
              <a:t> </a:t>
            </a:r>
            <a:r>
              <a:rPr lang="es-ES" sz="2400" dirty="0" err="1" smtClean="0"/>
              <a:t>um</a:t>
            </a:r>
            <a:r>
              <a:rPr lang="es-ES" sz="2400" dirty="0" smtClean="0"/>
              <a:t> protocolo que </a:t>
            </a:r>
            <a:r>
              <a:rPr lang="es-ES" sz="2400" dirty="0" err="1" smtClean="0"/>
              <a:t>orientasse</a:t>
            </a:r>
            <a:r>
              <a:rPr lang="es-ES" sz="2400" dirty="0" smtClean="0"/>
              <a:t> as </a:t>
            </a:r>
            <a:r>
              <a:rPr lang="es-ES" sz="2400" dirty="0" err="1" smtClean="0"/>
              <a:t>ações</a:t>
            </a:r>
            <a:r>
              <a:rPr lang="es-ES" sz="2400" dirty="0" smtClean="0"/>
              <a:t> realizadas;</a:t>
            </a:r>
          </a:p>
          <a:p>
            <a:pPr marL="342900" indent="-342900">
              <a:buFontTx/>
              <a:buChar char="-"/>
            </a:pPr>
            <a:r>
              <a:rPr lang="es-ES" sz="2400" dirty="0" err="1" smtClean="0"/>
              <a:t>Não</a:t>
            </a:r>
            <a:r>
              <a:rPr lang="es-ES" sz="2400" dirty="0" smtClean="0"/>
              <a:t> </a:t>
            </a:r>
            <a:r>
              <a:rPr lang="es-ES" sz="2400" dirty="0" err="1" smtClean="0"/>
              <a:t>tinha</a:t>
            </a:r>
            <a:r>
              <a:rPr lang="es-ES" sz="2400" dirty="0" smtClean="0"/>
              <a:t> busca de faltosas.</a:t>
            </a:r>
          </a:p>
          <a:p>
            <a:pPr marL="342900" indent="-342900">
              <a:buFontTx/>
              <a:buChar char="-"/>
            </a:pPr>
            <a:r>
              <a:rPr lang="es-ES" sz="2400" dirty="0" smtClean="0"/>
              <a:t>A cobertura dos indicadores eran </a:t>
            </a:r>
            <a:r>
              <a:rPr lang="es-ES" sz="2400" dirty="0" err="1" smtClean="0"/>
              <a:t>baixos</a:t>
            </a:r>
            <a:r>
              <a:rPr lang="es-ES" sz="2400" dirty="0" smtClean="0"/>
              <a:t> </a:t>
            </a:r>
            <a:r>
              <a:rPr lang="es-ES" sz="2400" dirty="0" err="1" smtClean="0"/>
              <a:t>em</a:t>
            </a:r>
            <a:r>
              <a:rPr lang="es-ES" sz="2400" dirty="0" smtClean="0"/>
              <a:t> </a:t>
            </a:r>
            <a:r>
              <a:rPr lang="es-ES" sz="2400" dirty="0" err="1" smtClean="0"/>
              <a:t>relação</a:t>
            </a:r>
            <a:r>
              <a:rPr lang="es-ES" sz="2400" dirty="0" smtClean="0"/>
              <a:t> </a:t>
            </a:r>
            <a:r>
              <a:rPr lang="es-ES" sz="2400" dirty="0" err="1" smtClean="0"/>
              <a:t>aos</a:t>
            </a:r>
            <a:r>
              <a:rPr lang="es-ES" sz="2400" dirty="0" smtClean="0"/>
              <a:t> </a:t>
            </a:r>
            <a:r>
              <a:rPr lang="es-ES" sz="2400" dirty="0" err="1" smtClean="0"/>
              <a:t>obtidos</a:t>
            </a:r>
            <a:r>
              <a:rPr lang="es-ES" sz="2400" dirty="0" smtClean="0"/>
              <a:t> </a:t>
            </a:r>
            <a:r>
              <a:rPr lang="es-ES" sz="2400" dirty="0" err="1" smtClean="0"/>
              <a:t>após</a:t>
            </a:r>
            <a:r>
              <a:rPr lang="es-ES" sz="2400" dirty="0" smtClean="0"/>
              <a:t> a </a:t>
            </a:r>
            <a:r>
              <a:rPr lang="es-ES" sz="2400" dirty="0" err="1" smtClean="0"/>
              <a:t>intervenção</a:t>
            </a:r>
            <a:r>
              <a:rPr lang="es-ES" sz="2400" dirty="0" smtClean="0"/>
              <a:t>.</a:t>
            </a:r>
          </a:p>
          <a:p>
            <a:pPr marL="342900" indent="-342900">
              <a:buFontTx/>
              <a:buChar char="-"/>
            </a:pP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3772" y="2492896"/>
            <a:ext cx="86764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PT" sz="28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Melhorar </a:t>
            </a:r>
            <a:r>
              <a:rPr lang="pt-PT" sz="2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 Programa de Pré-Natal e Puerpério </a:t>
            </a:r>
            <a:r>
              <a:rPr lang="pt-BR" sz="2800" dirty="0"/>
              <a:t>na UBS Raimundo Fernandes em Areia Branca/RN.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s-ES" sz="28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  <a:tabLst>
                <a:tab pos="1905000" algn="l"/>
              </a:tabLst>
            </a:pPr>
            <a:r>
              <a:rPr lang="pt-BR" sz="2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s-ES" sz="28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2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0" y="100634"/>
            <a:ext cx="9144000" cy="8080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266936" y="1268760"/>
            <a:ext cx="8610128" cy="503569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a cobertura do pré-natal;</a:t>
            </a:r>
          </a:p>
          <a:p>
            <a:pPr eaLnBrk="1" hangingPunct="1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adesão ao pré-natal;</a:t>
            </a:r>
          </a:p>
          <a:p>
            <a:pPr eaLnBrk="1" hangingPunct="1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 pré-natal e puerpério realizado na Unidade;</a:t>
            </a:r>
          </a:p>
          <a:p>
            <a:pPr eaLnBrk="1" hangingPunct="1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registro das informações;</a:t>
            </a:r>
          </a:p>
          <a:p>
            <a:pPr eaLnBrk="1" hangingPunct="1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Mapear as gestantes de risco;</a:t>
            </a:r>
          </a:p>
          <a:p>
            <a:pPr eaLnBrk="1" hangingPunct="1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a Saúde no pré-natal.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0" y="100634"/>
            <a:ext cx="9144000" cy="8080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específicos do Pré-natal: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266936" y="1268760"/>
            <a:ext cx="8610128" cy="503569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da atenção a puérperas.</a:t>
            </a:r>
          </a:p>
          <a:p>
            <a:pPr eaLnBrk="1" hangingPunct="1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às puérperas na Unidade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a adesão das mães ao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puerpério;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informações;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Promover a saúde das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puérperas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0" y="100634"/>
            <a:ext cx="9144000" cy="8080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 do Puerpério:</a:t>
            </a:r>
          </a:p>
        </p:txBody>
      </p:sp>
    </p:spTree>
    <p:extLst>
      <p:ext uri="{BB962C8B-B14F-4D97-AF65-F5344CB8AC3E}">
        <p14:creationId xmlns:p14="http://schemas.microsoft.com/office/powerpoint/2010/main" val="42049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12547</TotalTime>
  <Words>2084</Words>
  <Application>Microsoft Office PowerPoint</Application>
  <PresentationFormat>Apresentação na tela (4:3)</PresentationFormat>
  <Paragraphs>210</Paragraphs>
  <Slides>29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UNIVERSIDADE ABERTA DO SUS UNIVERSIDADE FEDERAL DE PELOTAS CURSO DE ESPECIALIZAÇÃO EM SAÚDE DA FAMÍLIA MODALIDADE A DISTÂNCIA</vt:lpstr>
      <vt:lpstr>Apresentação do PowerPoint</vt:lpstr>
      <vt:lpstr>  UBS Raimundo Fernandes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Assistência Pré-natal no município de Santo Augusto na Unidade Central de Saúde - RS</dc:title>
  <dc:creator>Usuario</dc:creator>
  <cp:lastModifiedBy>yadelmis pelaez</cp:lastModifiedBy>
  <cp:revision>386</cp:revision>
  <dcterms:created xsi:type="dcterms:W3CDTF">2014-07-15T23:17:42Z</dcterms:created>
  <dcterms:modified xsi:type="dcterms:W3CDTF">2015-11-18T01:21:31Z</dcterms:modified>
</cp:coreProperties>
</file>