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89" r:id="rId4"/>
    <p:sldId id="258" r:id="rId5"/>
    <p:sldId id="290" r:id="rId6"/>
    <p:sldId id="259" r:id="rId7"/>
    <p:sldId id="260" r:id="rId8"/>
    <p:sldId id="291" r:id="rId9"/>
    <p:sldId id="292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94" r:id="rId27"/>
    <p:sldId id="277" r:id="rId28"/>
    <p:sldId id="278" r:id="rId29"/>
    <p:sldId id="279" r:id="rId30"/>
    <p:sldId id="280" r:id="rId31"/>
    <p:sldId id="295" r:id="rId32"/>
    <p:sldId id="281" r:id="rId33"/>
    <p:sldId id="296" r:id="rId34"/>
    <p:sldId id="282" r:id="rId35"/>
    <p:sldId id="283" r:id="rId36"/>
    <p:sldId id="284" r:id="rId37"/>
    <p:sldId id="285" r:id="rId38"/>
    <p:sldId id="286" r:id="rId39"/>
    <p:sldId id="287" r:id="rId40"/>
    <p:sldId id="288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554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Yadina%20-%20setembro%20%20TCC%20enviado\Yadina%20-%20Planilha%20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Yadina%20-%20setembro%20%20TCC%20enviado\Yadina%20-%20Planilha%20coleta%20de%20dado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Yadina%20-%20setembro%20%20TCC%20enviado\Yadina%20-%20Planilha%20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&#233;bora\Dropbox\0UNASUS\0Unidade%204\Yadina%20-%20setembro%20%20TCC%20enviado\Yadina%20-%20Planilha%20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693559898681541"/>
          <c:y val="0.3357670217107338"/>
          <c:w val="0.84677502714590469"/>
          <c:h val="0.54014694796944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0.11994421199442119</c:v>
                </c:pt>
                <c:pt idx="1">
                  <c:v>0.16736401673640167</c:v>
                </c:pt>
                <c:pt idx="2">
                  <c:v>0.32496513249651326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86112"/>
        <c:axId val="61392000"/>
      </c:barChart>
      <c:catAx>
        <c:axId val="6138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392000"/>
        <c:crosses val="autoZero"/>
        <c:auto val="1"/>
        <c:lblAlgn val="ctr"/>
        <c:lblOffset val="100"/>
        <c:noMultiLvlLbl val="0"/>
      </c:catAx>
      <c:valAx>
        <c:axId val="613920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3861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>
        <c:manualLayout>
          <c:xMode val="edge"/>
          <c:yMode val="edge"/>
          <c:x val="0.11894950330331802"/>
          <c:y val="4.030688775682251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740890688259109"/>
          <c:y val="0.29924353117428376"/>
          <c:w val="0.84615384615384615"/>
          <c:h val="0.579547598350195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0.12663755458515283</c:v>
                </c:pt>
                <c:pt idx="1">
                  <c:v>0.27947598253275108</c:v>
                </c:pt>
                <c:pt idx="2">
                  <c:v>0.51528384279475981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41696"/>
        <c:axId val="61743488"/>
      </c:barChart>
      <c:catAx>
        <c:axId val="6174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43488"/>
        <c:crosses val="autoZero"/>
        <c:auto val="1"/>
        <c:lblAlgn val="ctr"/>
        <c:lblOffset val="100"/>
        <c:noMultiLvlLbl val="0"/>
      </c:catAx>
      <c:valAx>
        <c:axId val="6174348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416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2421065399943873"/>
          <c:y val="0.31854838709677419"/>
          <c:w val="0.83789559816570536"/>
          <c:h val="0.55241935483870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Indicadores!$D$41:$F$41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Indicadores!$D$42:$F$42</c:f>
              <c:numCache>
                <c:formatCode>0.0%</c:formatCode>
                <c:ptCount val="3"/>
                <c:pt idx="0">
                  <c:v>0.62790697674418605</c:v>
                </c:pt>
                <c:pt idx="1">
                  <c:v>0.72432432432432436</c:v>
                </c:pt>
                <c:pt idx="2">
                  <c:v>0.73333333333333328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84064"/>
        <c:axId val="61785600"/>
      </c:barChart>
      <c:catAx>
        <c:axId val="6178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85600"/>
        <c:crosses val="autoZero"/>
        <c:auto val="1"/>
        <c:lblAlgn val="ctr"/>
        <c:lblOffset val="100"/>
        <c:noMultiLvlLbl val="0"/>
      </c:catAx>
      <c:valAx>
        <c:axId val="617856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840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974789915966387"/>
          <c:y val="0.26693227091633465"/>
          <c:w val="0.83613445378151263"/>
          <c:h val="0.60956175298804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0.68181818181818177</c:v>
                </c:pt>
                <c:pt idx="1">
                  <c:v>0.79268292682926833</c:v>
                </c:pt>
                <c:pt idx="2">
                  <c:v>0.86330935251798557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795328"/>
        <c:axId val="62046976"/>
      </c:barChart>
      <c:catAx>
        <c:axId val="617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2046976"/>
        <c:crosses val="autoZero"/>
        <c:auto val="1"/>
        <c:lblAlgn val="ctr"/>
        <c:lblOffset val="100"/>
        <c:noMultiLvlLbl val="0"/>
      </c:catAx>
      <c:valAx>
        <c:axId val="620469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17953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15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111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76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27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07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05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9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04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67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73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61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A731-ADB9-4765-8751-21D091F1D5D6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C6F6-6E15-4872-A97D-7C0209ECA7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894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846639" cy="1962749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ABERTA DO SUS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UNIVERSIDADE FEDERAL DE PELOTAS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Modalidade a Distância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Turma nº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2016224"/>
          </a:xfrm>
        </p:spPr>
        <p:txBody>
          <a:bodyPr>
            <a:noAutofit/>
          </a:bodyPr>
          <a:lstStyle/>
          <a:p>
            <a:r>
              <a:rPr lang="pt-BR" sz="2800" b="1" dirty="0"/>
              <a:t>Melhoria da Atenção ao Programa de Prevenção do Câncer de Colo de Útero e Controle do Câncer de Mama na UBS Dr. Joaquim Saldanha, Mossoró/RN.</a:t>
            </a:r>
          </a:p>
          <a:p>
            <a:pPr algn="l"/>
            <a:endParaRPr lang="pt-BR" sz="2400" b="1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pt-BR" sz="2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t-BR" sz="2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Especializanda: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Yadina Pèrez Fayad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Débora Zanutto Cardillo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Pelotas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2015</a:t>
            </a:r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323528" y="93193"/>
            <a:ext cx="1392932" cy="128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53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0"/>
            <a:ext cx="813690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	</a:t>
            </a:r>
            <a:endParaRPr lang="pt-BR" b="1" dirty="0" smtClean="0"/>
          </a:p>
          <a:p>
            <a:pPr algn="ctr"/>
            <a:r>
              <a:rPr lang="pt-BR" sz="4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4400" b="1" dirty="0">
                <a:latin typeface="Arial" pitchFamily="34" charset="0"/>
                <a:cs typeface="Arial" pitchFamily="34" charset="0"/>
              </a:rPr>
              <a:t>geral</a:t>
            </a:r>
          </a:p>
          <a:p>
            <a:pPr algn="ctr"/>
            <a:endParaRPr lang="pt-BR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4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3200" b="1" dirty="0" smtClean="0"/>
              <a:t>Melhorar a </a:t>
            </a:r>
            <a:r>
              <a:rPr lang="pt-BR" sz="3200" b="1" dirty="0"/>
              <a:t>Atenção ao Programa de Prevenção do Câncer de Colo de Útero e Controle do Câncer de Mama na UBS Dr. Joaquim Saldanha, Mossoró/RN.</a:t>
            </a:r>
          </a:p>
        </p:txBody>
      </p:sp>
    </p:spTree>
    <p:extLst>
      <p:ext uri="{BB962C8B-B14F-4D97-AF65-F5344CB8AC3E}">
        <p14:creationId xmlns:p14="http://schemas.microsoft.com/office/powerpoint/2010/main" val="22506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620688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400" dirty="0"/>
          </a:p>
        </p:txBody>
      </p:sp>
      <p:sp>
        <p:nvSpPr>
          <p:cNvPr id="5" name="Retângulo 4"/>
          <p:cNvSpPr/>
          <p:nvPr/>
        </p:nvSpPr>
        <p:spPr>
          <a:xfrm>
            <a:off x="395536" y="1844824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As ações foram desenvolvidas nos seguintes eixos: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82296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Monitoramento e avaliação.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Organização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 gestão do serviço.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Engajamento público.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Qualificação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10131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404664"/>
            <a:ext cx="6264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Metodologia/Ações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512" y="126876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Intervenção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3 meses.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 População alvo: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realização da intervenção em uma equipe - estimativa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1278 mulheres de 25-64 anos e 381 mulheres de 50-69 anos.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Cadastro da população alvo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Atendimento individual na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UBS,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visita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domiciliar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grupos.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Qualificação/treinamento da equipe</a:t>
            </a:r>
          </a:p>
        </p:txBody>
      </p:sp>
    </p:spTree>
    <p:extLst>
      <p:ext uri="{BB962C8B-B14F-4D97-AF65-F5344CB8AC3E}">
        <p14:creationId xmlns:p14="http://schemas.microsoft.com/office/powerpoint/2010/main" val="23060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73448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Metodologia/Ações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1040542"/>
            <a:ext cx="8784975" cy="5898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Agendamento de consultas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Identificação de faltosos e busca ativa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Atividade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educativa com população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Reuniões de equipe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Monitoramento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Avaliação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Busca ativa</a:t>
            </a:r>
          </a:p>
        </p:txBody>
      </p:sp>
    </p:spTree>
    <p:extLst>
      <p:ext uri="{BB962C8B-B14F-4D97-AF65-F5344CB8AC3E}">
        <p14:creationId xmlns:p14="http://schemas.microsoft.com/office/powerpoint/2010/main" val="308300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692697"/>
            <a:ext cx="77048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MONITORAMENTO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AVALIAÇÃO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Monitorar a cobertura de detecção precoce do câncer de colo uterino das mulheres na faixa etária entre 25 e 64 anos de idade periodicamente (pelo menos trimestralmente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Monitorar a cobertura de detecção precoce do câncer de mama das mulheres na faixa etária entre 50 e 69 anos de idade periodicamente (pelo menos trimestralmente).</a:t>
            </a:r>
          </a:p>
        </p:txBody>
      </p:sp>
    </p:spTree>
    <p:extLst>
      <p:ext uri="{BB962C8B-B14F-4D97-AF65-F5344CB8AC3E}">
        <p14:creationId xmlns:p14="http://schemas.microsoft.com/office/powerpoint/2010/main" val="406671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764705"/>
            <a:ext cx="828092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ORGANIZAÇÃO E GESTÃO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SERVIÇO</a:t>
            </a:r>
          </a:p>
          <a:p>
            <a:r>
              <a:rPr lang="pt-BR" dirty="0"/>
              <a:t>	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• Acolher todas as mulheres de 25 a 64 anos de idade que demandem a realização de exame citopatológico de colo uterino na unidade de saúde (demanda induzida e espontânea).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• Cadastrar todas as mulheres de 25 e 64 anos de idade da área de cobertura da unidade de saúde.  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• Acolher todas as mulheres de 50 a 69 anos de idade que demandem a realização de mamografia na unidade de saúde (demanda induzida e espontânea).  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                                       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• Cadastrar todas as mulheres de 50 e 69 anos de idade da área de cobertura da unidade de saúde. </a:t>
            </a:r>
          </a:p>
        </p:txBody>
      </p:sp>
    </p:spTree>
    <p:extLst>
      <p:ext uri="{BB962C8B-B14F-4D97-AF65-F5344CB8AC3E}">
        <p14:creationId xmlns:p14="http://schemas.microsoft.com/office/powerpoint/2010/main" val="6151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PÚBLICO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•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Esclarecer a comunidade sobre a importância da realização do exame citopatológico do colo uterino pelas mulheres de 25 a 64 anos de idade.    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• Esclarecer a comunidade sobre a periodicidade preconizada para a realização do exame citopatológico do colo uterino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Esclarecer a comunidade sobre a importância da realização de mamografia pelas mulheres de 50 a 69 anos de idade. 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3671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ENGAJAMENTO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PÚBLICO (CONT.)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Esclarecer a comunidade sobre a importância de realização do autoexame das mamas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Esclarecer a comunidade sobre a periodicidade preconizada para a realização do exame de mama.                            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76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QUALIFICAÇÃO DA PRÁTICA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CLÍNICA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Capacitar a equipe da unidade de saúde no acolhimento às mulheres de 25 a 64 anos de idade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Capacitar os ACS para o cadastramento das mulheres entre 25 a 64 anos.         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Capacitar a equipe da unidade de saúde quanto a periodicidade de realização do exame citopatológico de colo do útero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836712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dirty="0">
                <a:latin typeface="Arial" pitchFamily="34" charset="0"/>
                <a:cs typeface="Arial" pitchFamily="34" charset="0"/>
              </a:rPr>
              <a:t>QUALIFICAÇÃO DA PRÁTICA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CLÍNICA( CONT.)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Capacitar a equipe da unidade de saúde no acolhimento às mulheres de 50 a 69 anos de idade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Capacitar os ACS para o cadastramento das mulheres entre 50 a 69 anos de idade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                                  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• Capacitar a equipe da unidade de saúde quanto a periodicidade e a importância da realização da mamografia.</a:t>
            </a:r>
          </a:p>
        </p:txBody>
      </p:sp>
    </p:spTree>
    <p:extLst>
      <p:ext uri="{BB962C8B-B14F-4D97-AF65-F5344CB8AC3E}">
        <p14:creationId xmlns:p14="http://schemas.microsoft.com/office/powerpoint/2010/main" val="5240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 ação programática da Prevenção do Câncer do Colo do Útero e Câncer de Mama tem a finalidade de assegurar à mulher o acesso humanizado e integral às ações e aos serviços qualificados para a prevenção destas patologias. Dentre as ações, estão: o acesso ao rastreamento das lesões precursoras, diagnóstico precoce e ao tratamento adequado, qualificado e em tempo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oportuno (BRASIL, 2013). </a:t>
            </a:r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47667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LOGISTICA </a:t>
            </a:r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467544" y="162880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ou Manual Técnico de Prevenção de câncer do colo de útero e Controle de câncer de mama do ano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2013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539552" y="2924943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Planilha de objetivos, metas, indicadores e ações (OMIA).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Planilha de coleta de dados.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Ficha espelho.</a:t>
            </a:r>
          </a:p>
          <a:p>
            <a:pPr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Prontuários clínicos.</a:t>
            </a:r>
          </a:p>
        </p:txBody>
      </p:sp>
    </p:spTree>
    <p:extLst>
      <p:ext uri="{BB962C8B-B14F-4D97-AF65-F5344CB8AC3E}">
        <p14:creationId xmlns:p14="http://schemas.microsoft.com/office/powerpoint/2010/main" val="6854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064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ESPECÍFICOS/METAS</a:t>
            </a:r>
            <a:endParaRPr lang="pt-BR" sz="3200" dirty="0"/>
          </a:p>
        </p:txBody>
      </p:sp>
      <p:sp>
        <p:nvSpPr>
          <p:cNvPr id="3" name="Retângulo 2"/>
          <p:cNvSpPr/>
          <p:nvPr/>
        </p:nvSpPr>
        <p:spPr>
          <a:xfrm>
            <a:off x="251520" y="1124744"/>
            <a:ext cx="871296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b="1" dirty="0">
                <a:latin typeface="Arial" pitchFamily="34" charset="0"/>
                <a:cs typeface="Arial" pitchFamily="34" charset="0"/>
              </a:rPr>
              <a:t>Objetivo 1: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Ampliar a cobertura de detecção precoce do câncer de colo e do câncer de mama.</a:t>
            </a:r>
          </a:p>
          <a:p>
            <a:pPr algn="just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260648"/>
            <a:ext cx="8583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1.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Ampliar a cobertura de detecção precoce do câncer de colo de útero das mulheres na faixa etária entre 25 e 64 anos de idade para 100%.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9512" y="4581128"/>
            <a:ext cx="85834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1º mês: </a:t>
            </a:r>
            <a:r>
              <a:rPr lang="pt-BR" dirty="0">
                <a:latin typeface="Arial" pitchFamily="34" charset="0"/>
                <a:cs typeface="Arial" pitchFamily="34" charset="0"/>
              </a:rPr>
              <a:t>atendidas 86 mulheres (12%);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</a:t>
            </a:r>
            <a:r>
              <a:rPr lang="pt-BR" dirty="0">
                <a:latin typeface="Arial" pitchFamily="34" charset="0"/>
                <a:cs typeface="Arial" pitchFamily="34" charset="0"/>
              </a:rPr>
              <a:t>atendidas 120 mulheres, (17%);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3º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mês: </a:t>
            </a:r>
            <a:r>
              <a:rPr lang="pt-BR" dirty="0">
                <a:latin typeface="Arial" pitchFamily="34" charset="0"/>
                <a:cs typeface="Arial" pitchFamily="34" charset="0"/>
              </a:rPr>
              <a:t>atendidas 233 mulheres na faixa etária estudada (33%).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107504" y="3933057"/>
            <a:ext cx="8655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As dificuldades que impossibilitaram alcançar as metas foram: a intervenção só foi realizada com minha equipe, já que por falta de materiais e tempo, e uma greve de 2 semanas não foi  realizada a intervenção  com o total de população alvo das 3 equipes.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487236"/>
              </p:ext>
            </p:extLst>
          </p:nvPr>
        </p:nvGraphicFramePr>
        <p:xfrm>
          <a:off x="2483768" y="1124744"/>
          <a:ext cx="4710545" cy="26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6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Meta 1.2: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Ampliar a cobertura de detecção precoce do câncer de mama das mulheres na faixa etária entre 50 e 69 anos de idade para 100%.</a:t>
            </a:r>
          </a:p>
        </p:txBody>
      </p:sp>
      <p:sp>
        <p:nvSpPr>
          <p:cNvPr id="4" name="Retângulo 3"/>
          <p:cNvSpPr/>
          <p:nvPr/>
        </p:nvSpPr>
        <p:spPr>
          <a:xfrm>
            <a:off x="683568" y="6165304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5085184"/>
            <a:ext cx="73308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t-BR" sz="20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1º mês: atendidas </a:t>
            </a:r>
            <a:r>
              <a:rPr lang="pt-BR" dirty="0">
                <a:latin typeface="Arial" pitchFamily="34" charset="0"/>
                <a:cs typeface="Arial" pitchFamily="34" charset="0"/>
              </a:rPr>
              <a:t>29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mulheres (13%)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2º mês: atendidas </a:t>
            </a:r>
            <a:r>
              <a:rPr lang="pt-BR" dirty="0">
                <a:latin typeface="Arial" pitchFamily="34" charset="0"/>
                <a:cs typeface="Arial" pitchFamily="34" charset="0"/>
              </a:rPr>
              <a:t>64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mulheres (28%)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3º mês: atendidas </a:t>
            </a:r>
            <a:r>
              <a:rPr lang="pt-BR" dirty="0">
                <a:latin typeface="Arial" pitchFamily="34" charset="0"/>
                <a:cs typeface="Arial" pitchFamily="34" charset="0"/>
              </a:rPr>
              <a:t>118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mulheres (52%).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07504" y="4437112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As dificuldades que impossibilitaram alcançar as metas foram: a intervenção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só </a:t>
            </a:r>
            <a:r>
              <a:rPr lang="pt-BR" dirty="0">
                <a:latin typeface="Arial" pitchFamily="34" charset="0"/>
                <a:cs typeface="Arial" pitchFamily="34" charset="0"/>
              </a:rPr>
              <a:t>foi realizada com minha equipe, já que por falta de materiais e tempo, e uma greve de 2 semanas não foi  realizada a intervenção  com o total de população alvo das 3 equipes.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732049"/>
              </p:ext>
            </p:extLst>
          </p:nvPr>
        </p:nvGraphicFramePr>
        <p:xfrm>
          <a:off x="2411760" y="1556792"/>
          <a:ext cx="4691495" cy="252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7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2558" y="692695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Melhorar a qualidade do atendimento das mulheres que realizam detecção precoce de câncer de colo de útero e de mama na unidade de saúde.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2.1: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Obter 100% de coleta de amostras satisfatórias do exame citopatológico de colo de útero.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ATINGIDA A META DE 100% TODOS OS MESES.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mês: atendidas 50 mulheres 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mês: atendidas 120 mulheres (100%).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3º mês: atendidas 233 mulheres (100%).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4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Objetivo 3: Melhorar a adesão das mulheres à realização de exame citopatológico de colo de útero e mamografia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3.1: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Identificar 100% das mulheres com exame citopatológico alterado sem acompanhamento pela unidade de saúde.</a:t>
            </a: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2795449"/>
            <a:ext cx="84249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9512" y="429309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342639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ATINGIDA A META DE 100% TODOS OS MESES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429309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1º 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mulher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2º 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atendida 1mulher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atendida 1 mulher (100%).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6191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3.2: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Identificar 100% das mulheres com mamografia alterada sem acompanhamento pela unidade de saúde.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323528" y="141277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1º mês: atendida 1 mulher 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2º mês: atendida 1mulher 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atendida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2 mulheres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395536" y="282883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3.3: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busca ativa em 100% de mulheres com exame citopatológico alterado sem acompanhamento pela unidade de saúde.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5536" y="414908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1º mês: atendida 1 mulher 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2º mês: atendida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0 mulher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atendida 0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mulher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(100%).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76705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( CONT.)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1484784"/>
            <a:ext cx="84486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3.4: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busca ativa em 100% de mulheres com mamografia alterada sem acompanhamento pela unidade de saúde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1º mês: atendida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mulher 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2º mês: atendida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mulher (100%).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atendida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mulher (100%).</a:t>
            </a:r>
            <a:endParaRPr lang="pt-BR" sz="2400" dirty="0"/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ATINGIDAS AS METAS DE 100% EM TODOS OS MESES.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548680"/>
            <a:ext cx="85689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Objetivo 4: Melhorar o registro das informações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4.1: Manter registro da coleta de exame citopatológico de colo de útero em registro específico em 100% das mulheres cadastradas.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1520" y="4869159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1º mês: atendidas 54 mulheres (63%).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2º mês: atendidas 134 mulheres (73%).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3º mês: atendidas 264 mulheres (74%). 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587727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As dificuldades para atingir a meta foi a falta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profissionais qualificados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devido a greve.</a:t>
            </a:r>
          </a:p>
        </p:txBody>
      </p:sp>
      <p:graphicFrame>
        <p:nvGraphicFramePr>
          <p:cNvPr id="7" name="Chart 9"/>
          <p:cNvGraphicFramePr>
            <a:graphicFrameLocks/>
          </p:cNvGraphicFramePr>
          <p:nvPr/>
        </p:nvGraphicFramePr>
        <p:xfrm>
          <a:off x="2316740" y="2244869"/>
          <a:ext cx="4510520" cy="2368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32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Meta 4.2: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 Manter registro da realização da mamografia em registro específico em 100% das mulheres cadastradas. 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4" name="Retângulo 3"/>
          <p:cNvSpPr/>
          <p:nvPr/>
        </p:nvSpPr>
        <p:spPr>
          <a:xfrm>
            <a:off x="107504" y="4725144"/>
            <a:ext cx="792088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1º mês: atendidas 30 mulheres (68 %).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2º mês: atendidas 65 mulheres (79%).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3º mês: 120 mulheres (86%). </a:t>
            </a:r>
          </a:p>
          <a:p>
            <a:pPr algn="just"/>
            <a:r>
              <a:rPr lang="pt-BR" sz="2000" b="1" dirty="0">
                <a:latin typeface="Arial" pitchFamily="34" charset="0"/>
                <a:cs typeface="Arial" pitchFamily="34" charset="0"/>
              </a:rPr>
              <a:t>As dificuldades para atingir a meta foi a falta de professionais qualificados, devido a greve.</a:t>
            </a:r>
          </a:p>
          <a:p>
            <a:pPr algn="just"/>
            <a:endParaRPr lang="pt-B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97585"/>
              </p:ext>
            </p:extLst>
          </p:nvPr>
        </p:nvGraphicFramePr>
        <p:xfrm>
          <a:off x="2181849" y="1609565"/>
          <a:ext cx="4780302" cy="267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11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É importante fortalecer e ampliar o acesso às informações sobre o câncer do colo do útero para todas as mulheres, ressaltando que é previsível pela detecção e pelo tratamento das lesões precursoras que antecedem, em muitos anos, o câncer. Além de ampliar o acesso às informações relativas à prevenção do câncer da mama, enfatizando a amamentação e da prática de atividades físicas, são formas de preveni-las. (BRASIL, 2006). </a:t>
            </a:r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419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Objetivo 5: Mapear as mulheres de risco para câncer de colo de útero e de mama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5.1: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Pesquisar sinais de alerta para câncer de colo de útero em 100% das mulheres entre 25 e 64 anos (Dor e sangramento após relação sexual e/ou corrimento vaginal excessivo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3411002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1º mês: atendidas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86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2º mês: atendidas 185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atendidas 360 mulheres (100%).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ATINGIDAS AS METAS DE 100% EM TODOS OS MESES.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5.2: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Realizar avaliação de risco para câncer de mama em 100% das mulheres entre 50 e 69 anos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mês: atendidas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44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mulheres (100%).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2º mês: atendidas 82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atendidas 139 mulheres (100%).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ATINGIDAS AS METAS DE 100% EM TODOS OS MESES.</a:t>
            </a:r>
          </a:p>
        </p:txBody>
      </p:sp>
    </p:spTree>
    <p:extLst>
      <p:ext uri="{BB962C8B-B14F-4D97-AF65-F5344CB8AC3E}">
        <p14:creationId xmlns:p14="http://schemas.microsoft.com/office/powerpoint/2010/main" val="479274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20688"/>
            <a:ext cx="806489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Objetivo 6: Promover a saúde das mulheres que realizam detecção precoce de câncer de colo de útero e de mama na unidade de saúde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6.1: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Orientar 100% das mulheres cadastradas sobre doenças sexualmente transmissíveis (DST) e fatores de risco para câncer de colo de útero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dirty="0"/>
              <a:t> </a:t>
            </a:r>
          </a:p>
        </p:txBody>
      </p:sp>
      <p:sp>
        <p:nvSpPr>
          <p:cNvPr id="3" name="Retângulo 2"/>
          <p:cNvSpPr/>
          <p:nvPr/>
        </p:nvSpPr>
        <p:spPr>
          <a:xfrm>
            <a:off x="432168" y="390825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1º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mês: atendidas </a:t>
            </a:r>
            <a:r>
              <a:rPr lang="pt-BR" sz="2400" dirty="0" smtClean="0"/>
              <a:t>86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mês: atendidas </a:t>
            </a:r>
            <a:r>
              <a:rPr lang="pt-BR" sz="2400" dirty="0" smtClean="0"/>
              <a:t>185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atendidas </a:t>
            </a:r>
            <a:r>
              <a:rPr lang="pt-BR" sz="2400" dirty="0" smtClean="0"/>
              <a:t>360 </a:t>
            </a:r>
            <a:r>
              <a:rPr lang="pt-BR" sz="2400" dirty="0"/>
              <a:t>mulheres (</a:t>
            </a:r>
            <a:r>
              <a:rPr lang="pt-BR" sz="2400" dirty="0" smtClean="0"/>
              <a:t>100%).                                </a:t>
            </a:r>
            <a:endParaRPr lang="pt-BR" sz="2400" dirty="0"/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ATINGIDAS AS METAS DE 100% EM TODOS OS MESES.</a:t>
            </a:r>
          </a:p>
          <a:p>
            <a:pPr algn="just"/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4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2809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6.2: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Orientar 100% das mulheres cadastradas sobre doenças sexualmente transmissíveis (DST) e fatores de risco para câncer de mama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1º mês: atendidas</a:t>
            </a:r>
            <a:r>
              <a:rPr lang="pt-BR" sz="2400" dirty="0" smtClean="0"/>
              <a:t> </a:t>
            </a:r>
            <a:r>
              <a:rPr lang="pt-BR" sz="2400" dirty="0"/>
              <a:t>44 </a:t>
            </a:r>
            <a:r>
              <a:rPr lang="pt-BR" sz="2400" dirty="0" smtClean="0"/>
              <a:t>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2º mês: atendidas </a:t>
            </a:r>
            <a:r>
              <a:rPr lang="pt-BR" sz="2400" dirty="0" smtClean="0"/>
              <a:t>82 mulheres (100%).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3º mês: atendidas</a:t>
            </a:r>
            <a:r>
              <a:rPr lang="pt-BR" sz="2400" dirty="0" smtClean="0"/>
              <a:t> </a:t>
            </a:r>
            <a:r>
              <a:rPr lang="pt-BR" sz="2400" dirty="0"/>
              <a:t>139 </a:t>
            </a:r>
            <a:r>
              <a:rPr lang="pt-BR" sz="2400" dirty="0" smtClean="0"/>
              <a:t>mulheres (100%). </a:t>
            </a:r>
            <a:endParaRPr lang="pt-BR" sz="2400" dirty="0"/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ATINGIDAS AS METAS DE 100% EM TODOS OS MESES.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82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6327" y="1268760"/>
            <a:ext cx="86681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Número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total estimado pelo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CAP da UBS: 1278 usuárias com 25-64 anos e 381 mulheres de 50-69 anos.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estimado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da planilha de coleta de dados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para a UBS – 717 mulheres de 25-64 anos e 229 mulheres de 50-69 anos.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Para minha equipe, que foi realizada a intervenção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encontramos 360 mulheres nesta faixa etária de 25-64 anos e 139 mulheres de 50-69 anos.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Foi realizada apenas em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uma equipe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porque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outra equipe estava com outro foco de intervenção.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6327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4742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76672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latin typeface="Arial" pitchFamily="34" charset="0"/>
                <a:cs typeface="Arial" pitchFamily="34" charset="0"/>
              </a:rPr>
              <a:t>Benefícios da Intervenção para  a equipe 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1412777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Fortaleceu a união da equipe.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Melhorou a organização e distribuição do trabalho nos membros da equipe.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Promoveu o trabalho integrado de todos seus membros.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Aumentaram os conhecimentos dos membros da equipe.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equipe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adquiriu responsabilidade no acompanhamento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das usuárias.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460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7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Arial" pitchFamily="34" charset="0"/>
                <a:cs typeface="Arial" pitchFamily="34" charset="0"/>
              </a:rPr>
              <a:t>Importância da Intervenção para  o serviço. </a:t>
            </a: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endParaRPr lang="pt-BR" sz="36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ganhou uma melhor organização e atualização nos registros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suas usuárias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 trabalho ficou mais organizado devido a definição das tarefas de cada membro da equipe.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reorganizados os atendimentos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 usuárias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no programa 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Prevenção de câncer de colo de útero e controle do câncer de mama.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intervenção foi incorporada à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rotina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da UBS, 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vai contribuir para o desenvolvimento e qualificação do serviço como um todo. </a:t>
            </a:r>
          </a:p>
        </p:txBody>
      </p:sp>
    </p:spTree>
    <p:extLst>
      <p:ext uri="{BB962C8B-B14F-4D97-AF65-F5344CB8AC3E}">
        <p14:creationId xmlns:p14="http://schemas.microsoft.com/office/powerpoint/2010/main" val="12062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97346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>
                <a:latin typeface="Arial" pitchFamily="34" charset="0"/>
                <a:cs typeface="Arial" pitchFamily="34" charset="0"/>
              </a:rPr>
              <a:t>Importância da Intervenção para  a comunidade 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comunidade foi beneficiada com atendimentos de qualidade para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usuárias com idade entre 25-69 anos.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Adquiriu conhecimentos sobre a existência do programa de atenção às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mulheres na prevenção e controle dos canceres de colo de útero e mama.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Aprenderam  a importância do cuidado adequado e sobre a diminuição dos fatores de risco para prevenir estas doenças e as medidas a serem cumpridas para evitar as principais complicações destas doenças.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usuárias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demonstram satisfação com a prioridade e qualidade no atendimento.</a:t>
            </a:r>
          </a:p>
        </p:txBody>
      </p:sp>
    </p:spTree>
    <p:extLst>
      <p:ext uri="{BB962C8B-B14F-4D97-AF65-F5344CB8AC3E}">
        <p14:creationId xmlns:p14="http://schemas.microsoft.com/office/powerpoint/2010/main" val="25617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51180"/>
            <a:ext cx="835292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3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Reflexão crítica sobre o processo pessoal de aprendizagem</a:t>
            </a:r>
            <a:r>
              <a:rPr lang="pt-BR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t-BR" sz="3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No começo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eu tinha duvidas respeito ao meu desenvolvimento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por causa do idioma,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que foi melhorando no decorrer do curso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 desenvolvimento do curso foi muito importante, me permitiu enriquecer e fortalecer meus conhecimentos como profissional da saúde.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Tive a oportunidade de investigar e estudar numerosos temas de interesse para a saúde na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APS.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7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54868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BR" sz="2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Reflexão crítica sobre o processo pessoal de aprendizagem.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Foi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muito importante conhecer e desenvolver os princípios e diretrizes do SUS e as atribuições de cada membro da equipe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Os aprendizados que considero mais relevantes em decorrência do curso, noto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o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processo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de engajamento público na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consolidação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do SUS e o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acolhimento.</a:t>
            </a:r>
          </a:p>
        </p:txBody>
      </p:sp>
    </p:spTree>
    <p:extLst>
      <p:ext uri="{BB962C8B-B14F-4D97-AF65-F5344CB8AC3E}">
        <p14:creationId xmlns:p14="http://schemas.microsoft.com/office/powerpoint/2010/main" val="22056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7504" y="548680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CIDADE</a:t>
            </a:r>
          </a:p>
          <a:p>
            <a:pPr algn="ctr"/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Mossoró/RN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: distância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de 285 km da capital do Estado,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Natal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População:  266 758 habitantes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Economia: 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produtora agrícola, petróleo e sal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marinho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Saúde: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64 UBS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com ESF e 45 tradicionais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Cliente\Downloads\mosso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33" y="4509119"/>
            <a:ext cx="5044533" cy="21951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435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92696"/>
            <a:ext cx="8280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611559" y="2136339"/>
            <a:ext cx="828091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BRASIL.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Controle dos cânceres do colo do útero e da mama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/ Secretaria de Atenção à Saúde, Departamento de Atenção Básica. – Brasília: Ministério da Saúde, 2006.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xxp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.: il. – (Cadernos de Atenção Básica; n. 13) (Série A. Normas e Manuais Técnicos). </a:t>
            </a:r>
          </a:p>
          <a:p>
            <a:pPr algn="just"/>
            <a:r>
              <a:rPr lang="pt-BR" sz="2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pt-BR" sz="2800" dirty="0"/>
              <a:t> 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487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/>
              <a:t>UBS Dr. Joaquim Saldanha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Bairro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Santa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Helena tem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5076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habitantes.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Tem 3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equipes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saúde todos ESF;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 equipe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NASF 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 equipe EFS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#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1 tem: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 médico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de família,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 enfermeira, 8 agentes comunitários de saúde (ACS), 1 dentista, 1 técnico auxiliar dentista e 1 técnico de enfermagem.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 estrutura </a:t>
            </a:r>
            <a:r>
              <a:rPr lang="pt-BR" sz="2800" dirty="0"/>
              <a:t>da UBS é </a:t>
            </a:r>
            <a:r>
              <a:rPr lang="pt-BR" sz="2800" dirty="0" smtClean="0"/>
              <a:t>boa: 1 salão </a:t>
            </a:r>
            <a:r>
              <a:rPr lang="pt-BR" sz="2800" dirty="0"/>
              <a:t>de acolhimento, 3</a:t>
            </a:r>
            <a:r>
              <a:rPr lang="pt-BR" sz="2800" dirty="0" smtClean="0"/>
              <a:t> </a:t>
            </a:r>
            <a:r>
              <a:rPr lang="pt-BR" sz="2800" dirty="0"/>
              <a:t>consultas </a:t>
            </a:r>
            <a:r>
              <a:rPr lang="pt-BR" sz="2800" dirty="0" smtClean="0"/>
              <a:t>climatizadas, 1 salão de reuniões, cocina, banheiro para usuários e funcionários, entre outros</a:t>
            </a:r>
            <a:r>
              <a:rPr lang="pt-BR" sz="2800" dirty="0" smtClean="0"/>
              <a:t>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5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93221" y="56549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Situação da ação programática antes da intervenção: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7504" y="1700808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São acompanhadas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na faixa etária de 25-64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anos,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para a prevenção de câncer de colo de útero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1249 mulheres, de 1278 (98%).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50-69 anos para o controle de câncer de mama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tem  acesso 362 mulheres de 381 (95%) pelo CAP. 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(Havia a HAS e DM para intervir, mas o outro médico do PMM escolheu este foco para a intervenção). 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500 mulheres (40%)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tem o exame citopatológico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dia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segundo o CAP.</a:t>
            </a:r>
          </a:p>
        </p:txBody>
      </p:sp>
    </p:spTree>
    <p:extLst>
      <p:ext uri="{BB962C8B-B14F-4D97-AF65-F5344CB8AC3E}">
        <p14:creationId xmlns:p14="http://schemas.microsoft.com/office/powerpoint/2010/main" val="6989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7054" y="1412776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140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mulheres (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11%) tem exame citopatológico com mais de seis meses de atraso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80 mulheres (6%) 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tem exame citopatológico alterado. </a:t>
            </a: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630 mulheres (50%)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tem avaliação de risco para câncer de colo de útero, orientação sobre prevenção de CA de colo de útero, orientação sobre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DTSs.</a:t>
            </a:r>
          </a:p>
          <a:p>
            <a:pPr algn="just"/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93221" y="56549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Situação da ação programática antes da intervenção: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9185" y="170080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246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mulheres (68%) tem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mamografia em dia, com Avaliação de risco para câncer de mama, e com orientação sobre prevenção do câncer de mama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72 mulheres (20%)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com mamografia com mais de três meses 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atraso.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793221" y="56549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Situação da ação programática antes da intervenção: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6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70080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/>
              <a:t>O seguimento é segundo </a:t>
            </a:r>
            <a:r>
              <a:rPr lang="pt-BR" sz="2800" dirty="0"/>
              <a:t>o protocolo do mistério de saúde instituído no Caderno de Atenção Básica n° 13 - Controle dos Cânceres do Colo do Útero e de Mama (BRASIL, 2006</a:t>
            </a:r>
            <a:r>
              <a:rPr lang="pt-BR" sz="2800" dirty="0" smtClean="0"/>
              <a:t>). Este protocolo era seguido antes da intervenção. </a:t>
            </a:r>
            <a:endParaRPr lang="pt-BR" sz="28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Naquele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momento não existiam grupos, nem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adesão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à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ação programática.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93221" y="56549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Situação da ação programática antes da intervenção: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9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508</TotalTime>
  <Words>2588</Words>
  <Application>Microsoft Office PowerPoint</Application>
  <PresentationFormat>Apresentação na tela (4:3)</PresentationFormat>
  <Paragraphs>313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do Office</vt:lpstr>
      <vt:lpstr> UNIVERSIDADE ABERTA DO SUS UNIVERSIDADE FEDERAL DE PELOTAS Especialização em Saúde da Família Modalidade a Distância Turma nº 8</vt:lpstr>
      <vt:lpstr>INTRODUÇÃO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nº 8</dc:title>
  <dc:creator>Cliente</dc:creator>
  <cp:lastModifiedBy>Usuário</cp:lastModifiedBy>
  <cp:revision>59</cp:revision>
  <dcterms:created xsi:type="dcterms:W3CDTF">2015-09-07T13:18:31Z</dcterms:created>
  <dcterms:modified xsi:type="dcterms:W3CDTF">2015-09-17T03:29:39Z</dcterms:modified>
</cp:coreProperties>
</file>