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1"/>
  </p:notesMasterIdLst>
  <p:sldIdLst>
    <p:sldId id="256" r:id="rId2"/>
    <p:sldId id="257" r:id="rId3"/>
    <p:sldId id="261" r:id="rId4"/>
    <p:sldId id="258" r:id="rId5"/>
    <p:sldId id="262" r:id="rId6"/>
    <p:sldId id="263" r:id="rId7"/>
    <p:sldId id="259" r:id="rId8"/>
    <p:sldId id="363" r:id="rId9"/>
    <p:sldId id="265" r:id="rId10"/>
    <p:sldId id="267" r:id="rId11"/>
    <p:sldId id="268" r:id="rId12"/>
    <p:sldId id="368" r:id="rId13"/>
    <p:sldId id="364" r:id="rId14"/>
    <p:sldId id="365" r:id="rId15"/>
    <p:sldId id="366" r:id="rId16"/>
    <p:sldId id="367" r:id="rId17"/>
    <p:sldId id="302" r:id="rId18"/>
    <p:sldId id="306" r:id="rId19"/>
    <p:sldId id="310" r:id="rId20"/>
    <p:sldId id="314" r:id="rId21"/>
    <p:sldId id="316" r:id="rId22"/>
    <p:sldId id="320" r:id="rId23"/>
    <p:sldId id="321" r:id="rId24"/>
    <p:sldId id="325" r:id="rId25"/>
    <p:sldId id="328" r:id="rId26"/>
    <p:sldId id="331" r:id="rId27"/>
    <p:sldId id="334" r:id="rId28"/>
    <p:sldId id="337" r:id="rId29"/>
    <p:sldId id="340" r:id="rId30"/>
    <p:sldId id="342" r:id="rId31"/>
    <p:sldId id="343" r:id="rId32"/>
    <p:sldId id="346" r:id="rId33"/>
    <p:sldId id="347" r:id="rId34"/>
    <p:sldId id="350" r:id="rId35"/>
    <p:sldId id="351" r:id="rId36"/>
    <p:sldId id="353" r:id="rId37"/>
    <p:sldId id="355" r:id="rId38"/>
    <p:sldId id="356" r:id="rId39"/>
    <p:sldId id="357" r:id="rId40"/>
    <p:sldId id="358" r:id="rId41"/>
    <p:sldId id="360" r:id="rId42"/>
    <p:sldId id="361" r:id="rId43"/>
    <p:sldId id="369" r:id="rId44"/>
    <p:sldId id="372" r:id="rId45"/>
    <p:sldId id="373" r:id="rId46"/>
    <p:sldId id="370" r:id="rId47"/>
    <p:sldId id="376" r:id="rId48"/>
    <p:sldId id="377" r:id="rId49"/>
    <p:sldId id="379" r:id="rId5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94660"/>
  </p:normalViewPr>
  <p:slideViewPr>
    <p:cSldViewPr>
      <p:cViewPr>
        <p:scale>
          <a:sx n="72" d="100"/>
          <a:sy n="72" d="100"/>
        </p:scale>
        <p:origin x="-1236"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A0823B-B012-4696-AD91-220EFBA46C9E}" type="datetimeFigureOut">
              <a:rPr lang="pt-BR" smtClean="0"/>
              <a:pPr/>
              <a:t>21/08/2015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3FFBBD-A7D9-4EC9-B4FB-9835658BB50F}" type="slidenum">
              <a:rPr lang="pt-BR" smtClean="0"/>
              <a:pPr/>
              <a:t>‹nº›</a:t>
            </a:fld>
            <a:endParaRPr lang="pt-BR"/>
          </a:p>
        </p:txBody>
      </p:sp>
    </p:spTree>
    <p:extLst>
      <p:ext uri="{BB962C8B-B14F-4D97-AF65-F5344CB8AC3E}">
        <p14:creationId xmlns:p14="http://schemas.microsoft.com/office/powerpoint/2010/main" val="1111409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Ref idx="1002">
        <a:schemeClr val="bg2"/>
      </p:bgRef>
    </p:bg>
    <p:spTree>
      <p:nvGrpSpPr>
        <p:cNvPr id="1" name=""/>
        <p:cNvGrpSpPr/>
        <p:nvPr/>
      </p:nvGrpSpPr>
      <p:grpSpPr>
        <a:xfrm>
          <a:off x="0" y="0"/>
          <a:ext cx="0" cy="0"/>
          <a:chOff x="0" y="0"/>
          <a:chExt cx="0" cy="0"/>
        </a:xfrm>
      </p:grpSpPr>
      <p:sp>
        <p:nvSpPr>
          <p:cNvPr id="9" name="Títu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p:txBody>
          <a:bodyPr/>
          <a:lstStyle/>
          <a:p>
            <a:fld id="{8172EB5A-93B1-4E10-8F69-4AB94847911C}" type="datetimeFigureOut">
              <a:rPr lang="pt-BR" smtClean="0"/>
              <a:pPr/>
              <a:t>21/08/2015</a:t>
            </a:fld>
            <a:endParaRPr lang="pt-BR"/>
          </a:p>
        </p:txBody>
      </p:sp>
      <p:sp>
        <p:nvSpPr>
          <p:cNvPr id="19" name="Espaço Reservado para Rodapé 18"/>
          <p:cNvSpPr>
            <a:spLocks noGrp="1"/>
          </p:cNvSpPr>
          <p:nvPr>
            <p:ph type="ftr" sz="quarter" idx="11"/>
          </p:nvPr>
        </p:nvSpPr>
        <p:spPr/>
        <p:txBody>
          <a:bodyPr/>
          <a:lstStyle/>
          <a:p>
            <a:endParaRPr lang="pt-BR"/>
          </a:p>
        </p:txBody>
      </p:sp>
      <p:sp>
        <p:nvSpPr>
          <p:cNvPr id="27" name="Espaço Reservado para Número de Slide 26"/>
          <p:cNvSpPr>
            <a:spLocks noGrp="1"/>
          </p:cNvSpPr>
          <p:nvPr>
            <p:ph type="sldNum" sz="quarter" idx="12"/>
          </p:nvPr>
        </p:nvSpPr>
        <p:spPr/>
        <p:txBody>
          <a:bodyPr/>
          <a:lstStyle/>
          <a:p>
            <a:fld id="{A7F45D1C-59FE-4A1C-B031-742D39ADF890}"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8172EB5A-93B1-4E10-8F69-4AB94847911C}" type="datetimeFigureOut">
              <a:rPr lang="pt-BR" smtClean="0"/>
              <a:pPr/>
              <a:t>21/08/2015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7F45D1C-59FE-4A1C-B031-742D39ADF890}"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14401"/>
            <a:ext cx="2057400" cy="5211763"/>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914401"/>
            <a:ext cx="6019800" cy="5211763"/>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8172EB5A-93B1-4E10-8F69-4AB94847911C}" type="datetimeFigureOut">
              <a:rPr lang="pt-BR" smtClean="0"/>
              <a:pPr/>
              <a:t>21/08/2015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7F45D1C-59FE-4A1C-B031-742D39ADF890}"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8172EB5A-93B1-4E10-8F69-4AB94847911C}" type="datetimeFigureOut">
              <a:rPr lang="pt-BR" smtClean="0"/>
              <a:pPr/>
              <a:t>21/08/2015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7F45D1C-59FE-4A1C-B031-742D39ADF890}"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8172EB5A-93B1-4E10-8F69-4AB94847911C}" type="datetimeFigureOut">
              <a:rPr lang="pt-BR" smtClean="0"/>
              <a:pPr/>
              <a:t>21/08/2015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7F45D1C-59FE-4A1C-B031-742D39ADF890}"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8172EB5A-93B1-4E10-8F69-4AB94847911C}" type="datetimeFigureOut">
              <a:rPr lang="pt-BR" smtClean="0"/>
              <a:pPr/>
              <a:t>21/08/2015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7F45D1C-59FE-4A1C-B031-742D39ADF890}"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tIns="45720" anchor="b"/>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8172EB5A-93B1-4E10-8F69-4AB94847911C}" type="datetimeFigureOut">
              <a:rPr lang="pt-BR" smtClean="0"/>
              <a:pPr/>
              <a:t>21/08/2015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7F45D1C-59FE-4A1C-B031-742D39ADF890}"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8172EB5A-93B1-4E10-8F69-4AB94847911C}" type="datetimeFigureOut">
              <a:rPr lang="pt-BR" smtClean="0"/>
              <a:pPr/>
              <a:t>21/08/2015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7F45D1C-59FE-4A1C-B031-742D39ADF890}"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172EB5A-93B1-4E10-8F69-4AB94847911C}" type="datetimeFigureOut">
              <a:rPr lang="pt-BR" smtClean="0"/>
              <a:pPr/>
              <a:t>21/08/2015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7F45D1C-59FE-4A1C-B031-742D39ADF890}"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8172EB5A-93B1-4E10-8F69-4AB94847911C}" type="datetimeFigureOut">
              <a:rPr lang="pt-BR" smtClean="0"/>
              <a:pPr/>
              <a:t>21/08/2015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7F45D1C-59FE-4A1C-B031-742D39ADF890}"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Retângulo com Único Canto Aparado e Arredondad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ângulo retângu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ítu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t-BR" smtClean="0"/>
              <a:t>Clique para editar o estilo do título mestre</a:t>
            </a:r>
            <a:endParaRPr kumimoji="0" lang="en-US"/>
          </a:p>
        </p:txBody>
      </p:sp>
      <p:sp>
        <p:nvSpPr>
          <p:cNvPr id="4" name="Espaço Reservado para Tex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8172EB5A-93B1-4E10-8F69-4AB94847911C}" type="datetimeFigureOut">
              <a:rPr lang="pt-BR" smtClean="0"/>
              <a:pPr/>
              <a:t>21/08/2015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a:xfrm>
            <a:off x="8077200" y="6356350"/>
            <a:ext cx="609600" cy="365125"/>
          </a:xfrm>
        </p:spPr>
        <p:txBody>
          <a:bodyPr/>
          <a:lstStyle/>
          <a:p>
            <a:fld id="{A7F45D1C-59FE-4A1C-B031-742D39ADF890}" type="slidenum">
              <a:rPr lang="pt-BR" smtClean="0"/>
              <a:pPr/>
              <a:t>‹nº›</a:t>
            </a:fld>
            <a:endParaRPr lang="pt-BR"/>
          </a:p>
        </p:txBody>
      </p:sp>
      <p:sp>
        <p:nvSpPr>
          <p:cNvPr id="3" name="Espaço Reservado para Imagem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t-BR" smtClean="0"/>
              <a:t>Clique no ícone para adicionar uma imagem</a:t>
            </a:r>
            <a:endParaRPr kumimoji="0" lang="en-US" dirty="0"/>
          </a:p>
        </p:txBody>
      </p:sp>
      <p:sp>
        <p:nvSpPr>
          <p:cNvPr id="10" name="Forma liv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a liv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a liv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a liv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ço Reservado para Títu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172EB5A-93B1-4E10-8F69-4AB94847911C}" type="datetimeFigureOut">
              <a:rPr lang="pt-BR" smtClean="0"/>
              <a:pPr/>
              <a:t>21/08/2015</a:t>
            </a:fld>
            <a:endParaRPr lang="pt-BR"/>
          </a:p>
        </p:txBody>
      </p:sp>
      <p:sp>
        <p:nvSpPr>
          <p:cNvPr id="22" name="Espaço Reservado para Rodapé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t-BR"/>
          </a:p>
        </p:txBody>
      </p:sp>
      <p:sp>
        <p:nvSpPr>
          <p:cNvPr id="18" name="Espaço Reservado para Número de Slid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7F45D1C-59FE-4A1C-B031-742D39ADF890}" type="slidenum">
              <a:rPr lang="pt-BR" smtClean="0"/>
              <a:pPr/>
              <a:t>‹nº›</a:t>
            </a:fld>
            <a:endParaRPr lang="pt-BR"/>
          </a:p>
        </p:txBody>
      </p:sp>
      <p:grpSp>
        <p:nvGrpSpPr>
          <p:cNvPr id="2" name="Grupo 1"/>
          <p:cNvGrpSpPr/>
          <p:nvPr/>
        </p:nvGrpSpPr>
        <p:grpSpPr>
          <a:xfrm>
            <a:off x="-19017" y="202408"/>
            <a:ext cx="9180548" cy="649224"/>
            <a:chOff x="-19045" y="216550"/>
            <a:chExt cx="9180548" cy="649224"/>
          </a:xfrm>
        </p:grpSpPr>
        <p:sp>
          <p:nvSpPr>
            <p:cNvPr id="12" name="Forma liv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a liv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31640" y="4769718"/>
            <a:ext cx="6910536" cy="2115666"/>
          </a:xfrm>
        </p:spPr>
        <p:txBody>
          <a:bodyPr>
            <a:normAutofit fontScale="90000"/>
          </a:bodyPr>
          <a:lstStyle/>
          <a:p>
            <a:pPr algn="ctr">
              <a:lnSpc>
                <a:spcPct val="150000"/>
              </a:lnSpc>
            </a:pPr>
            <a:r>
              <a:rPr lang="pt-BR" sz="2700" b="1" dirty="0" smtClean="0">
                <a:latin typeface="Arial" pitchFamily="34" charset="0"/>
                <a:cs typeface="Arial" pitchFamily="34" charset="0"/>
              </a:rPr>
              <a:t/>
            </a:r>
            <a:br>
              <a:rPr lang="pt-BR" sz="2700" b="1" dirty="0" smtClean="0">
                <a:latin typeface="Arial" pitchFamily="34" charset="0"/>
                <a:cs typeface="Arial" pitchFamily="34" charset="0"/>
              </a:rPr>
            </a:br>
            <a:r>
              <a:rPr lang="pt-BR" sz="2200" dirty="0"/>
              <a:t/>
            </a:r>
            <a:br>
              <a:rPr lang="pt-BR" sz="2200" dirty="0"/>
            </a:br>
            <a:r>
              <a:rPr lang="pt-BR" b="1" dirty="0"/>
              <a:t> </a:t>
            </a:r>
            <a:r>
              <a:rPr lang="pt-BR" dirty="0"/>
              <a:t/>
            </a:r>
            <a:br>
              <a:rPr lang="pt-BR" dirty="0"/>
            </a:br>
            <a:r>
              <a:rPr lang="pt-BR" dirty="0"/>
              <a:t/>
            </a:r>
            <a:br>
              <a:rPr lang="pt-BR" dirty="0"/>
            </a:br>
            <a:endParaRPr lang="pt-BR" dirty="0"/>
          </a:p>
        </p:txBody>
      </p:sp>
      <p:sp>
        <p:nvSpPr>
          <p:cNvPr id="3" name="Subtítulo 2"/>
          <p:cNvSpPr>
            <a:spLocks noGrp="1"/>
          </p:cNvSpPr>
          <p:nvPr>
            <p:ph type="subTitle" idx="1"/>
          </p:nvPr>
        </p:nvSpPr>
        <p:spPr>
          <a:xfrm>
            <a:off x="971600" y="2177430"/>
            <a:ext cx="7488831" cy="2592288"/>
          </a:xfrm>
        </p:spPr>
        <p:txBody>
          <a:bodyPr>
            <a:noAutofit/>
          </a:bodyPr>
          <a:lstStyle/>
          <a:p>
            <a:pPr algn="ctr"/>
            <a:r>
              <a:rPr lang="pt-BR" sz="2400" b="1" dirty="0">
                <a:latin typeface="Arial" pitchFamily="34" charset="0"/>
                <a:cs typeface="Arial" pitchFamily="34" charset="0"/>
              </a:rPr>
              <a:t> </a:t>
            </a:r>
            <a:endParaRPr lang="pt-BR" sz="2400" dirty="0">
              <a:latin typeface="Arial" pitchFamily="34" charset="0"/>
              <a:cs typeface="Arial" pitchFamily="34" charset="0"/>
            </a:endParaRPr>
          </a:p>
          <a:p>
            <a:pPr algn="ctr">
              <a:lnSpc>
                <a:spcPct val="150000"/>
              </a:lnSpc>
            </a:pPr>
            <a:r>
              <a:rPr lang="pt-BR" sz="2400" b="1" dirty="0">
                <a:solidFill>
                  <a:schemeClr val="tx1"/>
                </a:solidFill>
                <a:effectLst>
                  <a:outerShdw blurRad="38100" dist="38100" dir="2700000" algn="tl">
                    <a:srgbClr val="000000">
                      <a:alpha val="43137"/>
                    </a:srgbClr>
                  </a:outerShdw>
                </a:effectLst>
                <a:latin typeface="Arial" pitchFamily="34" charset="0"/>
                <a:cs typeface="Arial" pitchFamily="34" charset="0"/>
              </a:rPr>
              <a:t>Melhoria da atenção aos usuários hipertensos e/ou diabéticos na UBS Belinha Nunes, Picos, PI</a:t>
            </a:r>
            <a:r>
              <a:rPr lang="pt-BR" sz="24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t>
            </a:r>
          </a:p>
          <a:p>
            <a:pPr algn="ctr">
              <a:lnSpc>
                <a:spcPct val="150000"/>
              </a:lnSpc>
            </a:pPr>
            <a:endParaRPr lang="pt-BR" sz="2400" b="1"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ctr">
              <a:lnSpc>
                <a:spcPct val="150000"/>
              </a:lnSpc>
            </a:pPr>
            <a:r>
              <a:rPr lang="pt-BR" sz="2400" b="1" dirty="0">
                <a:solidFill>
                  <a:schemeClr val="tx1"/>
                </a:solidFill>
                <a:latin typeface="Arial" pitchFamily="34" charset="0"/>
                <a:cs typeface="Arial" pitchFamily="34" charset="0"/>
              </a:rPr>
              <a:t> </a:t>
            </a:r>
            <a:r>
              <a:rPr lang="es-ES" sz="1800" b="1" dirty="0" smtClean="0">
                <a:solidFill>
                  <a:schemeClr val="accent3"/>
                </a:solidFill>
                <a:effectLst>
                  <a:outerShdw blurRad="38100" dist="38100" dir="2700000" algn="tl">
                    <a:srgbClr val="000000">
                      <a:alpha val="43137"/>
                    </a:srgbClr>
                  </a:outerShdw>
                </a:effectLst>
                <a:latin typeface="Arial" pitchFamily="34" charset="0"/>
                <a:cs typeface="Arial" pitchFamily="34" charset="0"/>
              </a:rPr>
              <a:t>Yadira </a:t>
            </a:r>
            <a:r>
              <a:rPr lang="es-ES" sz="1800" b="1" dirty="0">
                <a:solidFill>
                  <a:schemeClr val="accent3"/>
                </a:solidFill>
                <a:effectLst>
                  <a:outerShdw blurRad="38100" dist="38100" dir="2700000" algn="tl">
                    <a:srgbClr val="000000">
                      <a:alpha val="43137"/>
                    </a:srgbClr>
                  </a:outerShdw>
                </a:effectLst>
                <a:latin typeface="Arial" pitchFamily="34" charset="0"/>
                <a:cs typeface="Arial" pitchFamily="34" charset="0"/>
              </a:rPr>
              <a:t>Escalona </a:t>
            </a:r>
            <a:r>
              <a:rPr lang="es-ES" sz="1800" b="1" dirty="0" smtClean="0">
                <a:solidFill>
                  <a:schemeClr val="accent3"/>
                </a:solidFill>
                <a:effectLst>
                  <a:outerShdw blurRad="38100" dist="38100" dir="2700000" algn="tl">
                    <a:srgbClr val="000000">
                      <a:alpha val="43137"/>
                    </a:srgbClr>
                  </a:outerShdw>
                </a:effectLst>
                <a:latin typeface="Arial" pitchFamily="34" charset="0"/>
                <a:cs typeface="Arial" pitchFamily="34" charset="0"/>
              </a:rPr>
              <a:t>Guerra</a:t>
            </a:r>
          </a:p>
          <a:p>
            <a:pPr algn="ctr">
              <a:lnSpc>
                <a:spcPct val="150000"/>
              </a:lnSpc>
            </a:pPr>
            <a:endParaRPr lang="pt-BR" sz="1800" b="1" dirty="0">
              <a:solidFill>
                <a:schemeClr val="tx1"/>
              </a:solidFill>
              <a:latin typeface="Arial" pitchFamily="34" charset="0"/>
              <a:cs typeface="Arial" pitchFamily="34" charset="0"/>
            </a:endParaRPr>
          </a:p>
          <a:p>
            <a:pPr algn="ctr">
              <a:lnSpc>
                <a:spcPct val="150000"/>
              </a:lnSpc>
            </a:pPr>
            <a:r>
              <a:rPr lang="es-ES" sz="1800" b="1" dirty="0">
                <a:solidFill>
                  <a:schemeClr val="tx1"/>
                </a:solidFill>
                <a:latin typeface="Arial" pitchFamily="34" charset="0"/>
                <a:cs typeface="Arial" pitchFamily="34" charset="0"/>
              </a:rPr>
              <a:t> </a:t>
            </a:r>
            <a:r>
              <a:rPr lang="es-ES" sz="1800" b="1" dirty="0" smtClean="0">
                <a:solidFill>
                  <a:schemeClr val="tx1"/>
                </a:solidFill>
                <a:latin typeface="Arial" pitchFamily="34" charset="0"/>
                <a:cs typeface="Arial" pitchFamily="34" charset="0"/>
              </a:rPr>
              <a:t>Pelotas</a:t>
            </a:r>
            <a:r>
              <a:rPr lang="es-ES" sz="1800" b="1" dirty="0">
                <a:solidFill>
                  <a:schemeClr val="tx1"/>
                </a:solidFill>
                <a:latin typeface="Arial" pitchFamily="34" charset="0"/>
                <a:cs typeface="Arial" pitchFamily="34" charset="0"/>
              </a:rPr>
              <a:t>, 2015.</a:t>
            </a:r>
            <a:endParaRPr lang="pt-BR" sz="1800" b="1" dirty="0">
              <a:solidFill>
                <a:schemeClr val="tx1"/>
              </a:solidFill>
              <a:latin typeface="Arial" pitchFamily="34" charset="0"/>
              <a:cs typeface="Arial" pitchFamily="34" charset="0"/>
            </a:endParaRPr>
          </a:p>
          <a:p>
            <a:pPr algn="ctr"/>
            <a:endParaRPr lang="pt-BR" sz="2400" dirty="0"/>
          </a:p>
        </p:txBody>
      </p:sp>
      <p:sp>
        <p:nvSpPr>
          <p:cNvPr id="4" name="CaixaDeTexto 3"/>
          <p:cNvSpPr txBox="1"/>
          <p:nvPr/>
        </p:nvSpPr>
        <p:spPr>
          <a:xfrm>
            <a:off x="971600" y="260648"/>
            <a:ext cx="6840760" cy="2308324"/>
          </a:xfrm>
          <a:prstGeom prst="rect">
            <a:avLst/>
          </a:prstGeom>
          <a:noFill/>
        </p:spPr>
        <p:txBody>
          <a:bodyPr wrap="square" rtlCol="0">
            <a:spAutoFit/>
          </a:bodyPr>
          <a:lstStyle/>
          <a:p>
            <a:pPr algn="ctr"/>
            <a:r>
              <a:rPr lang="pt-BR" b="1" dirty="0">
                <a:solidFill>
                  <a:schemeClr val="accent3"/>
                </a:solidFill>
                <a:latin typeface="Arial" pitchFamily="34" charset="0"/>
                <a:cs typeface="Arial" pitchFamily="34" charset="0"/>
              </a:rPr>
              <a:t>UNIVERSIDADE ABERTA DO SUS</a:t>
            </a:r>
            <a:r>
              <a:rPr lang="pt-BR" dirty="0">
                <a:solidFill>
                  <a:schemeClr val="accent3"/>
                </a:solidFill>
                <a:latin typeface="Arial" pitchFamily="34" charset="0"/>
                <a:cs typeface="Arial" pitchFamily="34" charset="0"/>
              </a:rPr>
              <a:t/>
            </a:r>
            <a:br>
              <a:rPr lang="pt-BR" dirty="0">
                <a:solidFill>
                  <a:schemeClr val="accent3"/>
                </a:solidFill>
                <a:latin typeface="Arial" pitchFamily="34" charset="0"/>
                <a:cs typeface="Arial" pitchFamily="34" charset="0"/>
              </a:rPr>
            </a:br>
            <a:r>
              <a:rPr lang="pt-BR" b="1" dirty="0">
                <a:solidFill>
                  <a:schemeClr val="accent3"/>
                </a:solidFill>
                <a:latin typeface="Arial" pitchFamily="34" charset="0"/>
                <a:cs typeface="Arial" pitchFamily="34" charset="0"/>
              </a:rPr>
              <a:t>UNIVERSIDADE FEDERAL DE PELOTAS</a:t>
            </a:r>
            <a:r>
              <a:rPr lang="pt-BR" dirty="0">
                <a:solidFill>
                  <a:schemeClr val="accent3"/>
                </a:solidFill>
                <a:latin typeface="Arial" pitchFamily="34" charset="0"/>
                <a:cs typeface="Arial" pitchFamily="34" charset="0"/>
              </a:rPr>
              <a:t/>
            </a:r>
            <a:br>
              <a:rPr lang="pt-BR" dirty="0">
                <a:solidFill>
                  <a:schemeClr val="accent3"/>
                </a:solidFill>
                <a:latin typeface="Arial" pitchFamily="34" charset="0"/>
                <a:cs typeface="Arial" pitchFamily="34" charset="0"/>
              </a:rPr>
            </a:br>
            <a:r>
              <a:rPr lang="pt-BR" b="1" dirty="0">
                <a:solidFill>
                  <a:schemeClr val="accent3"/>
                </a:solidFill>
                <a:latin typeface="Arial" pitchFamily="34" charset="0"/>
                <a:cs typeface="Arial" pitchFamily="34" charset="0"/>
              </a:rPr>
              <a:t>Especialização em Saúde da Família</a:t>
            </a:r>
            <a:r>
              <a:rPr lang="pt-BR" dirty="0">
                <a:solidFill>
                  <a:schemeClr val="accent3"/>
                </a:solidFill>
                <a:latin typeface="Arial" pitchFamily="34" charset="0"/>
                <a:cs typeface="Arial" pitchFamily="34" charset="0"/>
              </a:rPr>
              <a:t/>
            </a:r>
            <a:br>
              <a:rPr lang="pt-BR" dirty="0">
                <a:solidFill>
                  <a:schemeClr val="accent3"/>
                </a:solidFill>
                <a:latin typeface="Arial" pitchFamily="34" charset="0"/>
                <a:cs typeface="Arial" pitchFamily="34" charset="0"/>
              </a:rPr>
            </a:br>
            <a:r>
              <a:rPr lang="pt-BR" b="1" dirty="0">
                <a:solidFill>
                  <a:schemeClr val="accent3"/>
                </a:solidFill>
                <a:latin typeface="Arial" pitchFamily="34" charset="0"/>
                <a:cs typeface="Arial" pitchFamily="34" charset="0"/>
              </a:rPr>
              <a:t>Modalidade a Distância</a:t>
            </a:r>
            <a:r>
              <a:rPr lang="pt-BR" dirty="0">
                <a:solidFill>
                  <a:schemeClr val="accent3"/>
                </a:solidFill>
                <a:latin typeface="Arial" pitchFamily="34" charset="0"/>
                <a:cs typeface="Arial" pitchFamily="34" charset="0"/>
              </a:rPr>
              <a:t/>
            </a:r>
            <a:br>
              <a:rPr lang="pt-BR" dirty="0">
                <a:solidFill>
                  <a:schemeClr val="accent3"/>
                </a:solidFill>
                <a:latin typeface="Arial" pitchFamily="34" charset="0"/>
                <a:cs typeface="Arial" pitchFamily="34" charset="0"/>
              </a:rPr>
            </a:br>
            <a:r>
              <a:rPr lang="pt-BR" b="1" dirty="0">
                <a:solidFill>
                  <a:schemeClr val="accent3"/>
                </a:solidFill>
                <a:latin typeface="Arial" pitchFamily="34" charset="0"/>
                <a:cs typeface="Arial" pitchFamily="34" charset="0"/>
              </a:rPr>
              <a:t>Turma</a:t>
            </a:r>
            <a:r>
              <a:rPr lang="pt-BR" dirty="0">
                <a:solidFill>
                  <a:schemeClr val="accent3"/>
                </a:solidFill>
                <a:latin typeface="Arial" pitchFamily="34" charset="0"/>
                <a:cs typeface="Arial" pitchFamily="34" charset="0"/>
              </a:rPr>
              <a:t> </a:t>
            </a:r>
            <a:r>
              <a:rPr lang="pt-BR" b="1" dirty="0">
                <a:solidFill>
                  <a:schemeClr val="accent3"/>
                </a:solidFill>
                <a:latin typeface="Arial" pitchFamily="34" charset="0"/>
                <a:cs typeface="Arial" pitchFamily="34" charset="0"/>
              </a:rPr>
              <a:t>nº </a:t>
            </a:r>
            <a:r>
              <a:rPr lang="pt-BR" b="1" dirty="0" smtClean="0">
                <a:solidFill>
                  <a:schemeClr val="accent3"/>
                </a:solidFill>
                <a:latin typeface="Arial" pitchFamily="34" charset="0"/>
                <a:cs typeface="Arial" pitchFamily="34" charset="0"/>
              </a:rPr>
              <a:t>7</a:t>
            </a:r>
          </a:p>
          <a:p>
            <a:pPr algn="ctr"/>
            <a:endParaRPr lang="pt-BR" b="1" dirty="0">
              <a:solidFill>
                <a:schemeClr val="accent3"/>
              </a:solidFill>
              <a:latin typeface="Arial" pitchFamily="34" charset="0"/>
              <a:cs typeface="Arial" pitchFamily="34" charset="0"/>
            </a:endParaRPr>
          </a:p>
          <a:p>
            <a:pPr algn="ctr"/>
            <a:r>
              <a:rPr lang="pt-BR" dirty="0">
                <a:solidFill>
                  <a:schemeClr val="accent3"/>
                </a:solidFill>
              </a:rPr>
              <a:t/>
            </a:r>
            <a:br>
              <a:rPr lang="pt-BR" dirty="0">
                <a:solidFill>
                  <a:schemeClr val="accent3"/>
                </a:solidFill>
              </a:rPr>
            </a:br>
            <a:r>
              <a:rPr lang="pt-BR" b="1" dirty="0">
                <a:solidFill>
                  <a:schemeClr val="accent3"/>
                </a:solidFill>
                <a:effectLst>
                  <a:outerShdw blurRad="38100" dist="38100" dir="2700000" algn="tl">
                    <a:srgbClr val="000000">
                      <a:alpha val="43137"/>
                    </a:srgbClr>
                  </a:outerShdw>
                </a:effectLst>
                <a:latin typeface="Arial" pitchFamily="34" charset="0"/>
                <a:cs typeface="Arial" pitchFamily="34" charset="0"/>
              </a:rPr>
              <a:t>Trabalho de Conclusão de Curso</a:t>
            </a:r>
            <a:endParaRPr lang="pt-BR" dirty="0">
              <a:solidFill>
                <a:schemeClr val="accent3"/>
              </a:solidFill>
              <a:effectLst>
                <a:outerShdw blurRad="38100" dist="38100" dir="2700000" algn="tl">
                  <a:srgbClr val="000000">
                    <a:alpha val="43137"/>
                  </a:srgbClr>
                </a:outerShdw>
              </a:effectLst>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0" indent="0" algn="ctr">
              <a:lnSpc>
                <a:spcPct val="150000"/>
              </a:lnSpc>
              <a:buNone/>
            </a:pPr>
            <a:r>
              <a:rPr lang="pt-BR" sz="2000" dirty="0" smtClean="0">
                <a:latin typeface="Arial" pitchFamily="34" charset="0"/>
                <a:cs typeface="Arial" pitchFamily="34" charset="0"/>
              </a:rPr>
              <a:t>	Melhorar </a:t>
            </a:r>
            <a:r>
              <a:rPr lang="pt-BR" sz="2000" dirty="0">
                <a:latin typeface="Arial" pitchFamily="34" charset="0"/>
                <a:cs typeface="Arial" pitchFamily="34" charset="0"/>
              </a:rPr>
              <a:t>a atenção em saúde aos usuários hipertensos e diabéticos pertencentes a área de abrangência da UBS Belinha Nunes, Picos, PI.</a:t>
            </a:r>
          </a:p>
        </p:txBody>
      </p:sp>
      <p:sp>
        <p:nvSpPr>
          <p:cNvPr id="4" name="CaixaDeTexto 3"/>
          <p:cNvSpPr txBox="1"/>
          <p:nvPr/>
        </p:nvSpPr>
        <p:spPr>
          <a:xfrm>
            <a:off x="323528" y="908720"/>
            <a:ext cx="5976664"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 Geral</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692696"/>
            <a:ext cx="8640960" cy="4820181"/>
          </a:xfrm>
        </p:spPr>
        <p:txBody>
          <a:bodyPr>
            <a:noAutofit/>
          </a:bodyPr>
          <a:lstStyle/>
          <a:p>
            <a:pPr>
              <a:buNone/>
            </a:pPr>
            <a:r>
              <a:rPr lang="pt-BR" sz="1700" b="1" dirty="0" smtClean="0"/>
              <a:t> </a:t>
            </a:r>
            <a:endParaRPr lang="pt-BR" sz="1700" dirty="0" smtClean="0"/>
          </a:p>
          <a:p>
            <a:pPr algn="just"/>
            <a:r>
              <a:rPr lang="pt-BR" sz="1700" dirty="0" smtClean="0">
                <a:latin typeface="Arial" pitchFamily="34" charset="0"/>
                <a:cs typeface="Arial" pitchFamily="34" charset="0"/>
              </a:rPr>
              <a:t>Este projeto foi estruturado para ser desenvolvido no período de 12 semanas na UBS Belinha Nunes no Município de Picos, PI;</a:t>
            </a:r>
          </a:p>
          <a:p>
            <a:pPr marL="0" indent="0" algn="just">
              <a:buNone/>
            </a:pPr>
            <a:endParaRPr lang="pt-BR" sz="1700" dirty="0" smtClean="0">
              <a:latin typeface="Arial" pitchFamily="34" charset="0"/>
              <a:cs typeface="Arial" pitchFamily="34" charset="0"/>
            </a:endParaRPr>
          </a:p>
          <a:p>
            <a:pPr algn="just"/>
            <a:r>
              <a:rPr lang="pt-BR" sz="1700" dirty="0">
                <a:latin typeface="Arial" panose="020B0604020202020204" pitchFamily="34" charset="0"/>
                <a:cs typeface="Arial" panose="020B0604020202020204" pitchFamily="34" charset="0"/>
              </a:rPr>
              <a:t>No início do </a:t>
            </a:r>
            <a:r>
              <a:rPr lang="pt-BR" sz="1700" dirty="0" smtClean="0">
                <a:latin typeface="Arial" panose="020B0604020202020204" pitchFamily="34" charset="0"/>
                <a:cs typeface="Arial" panose="020B0604020202020204" pitchFamily="34" charset="0"/>
              </a:rPr>
              <a:t>curso, </a:t>
            </a:r>
            <a:r>
              <a:rPr lang="pt-BR" sz="1700" dirty="0">
                <a:latin typeface="Arial" panose="020B0604020202020204" pitchFamily="34" charset="0"/>
                <a:cs typeface="Arial" panose="020B0604020202020204" pitchFamily="34" charset="0"/>
              </a:rPr>
              <a:t>quando foi realizada a análise situacional, a população total </a:t>
            </a:r>
            <a:r>
              <a:rPr lang="pt-BR" sz="1700" dirty="0" smtClean="0">
                <a:latin typeface="Arial" panose="020B0604020202020204" pitchFamily="34" charset="0"/>
                <a:cs typeface="Arial" panose="020B0604020202020204" pitchFamily="34" charset="0"/>
              </a:rPr>
              <a:t>da</a:t>
            </a:r>
            <a:r>
              <a:rPr lang="pt-BR" sz="1700" dirty="0">
                <a:latin typeface="Arial" panose="020B0604020202020204" pitchFamily="34" charset="0"/>
                <a:cs typeface="Arial" panose="020B0604020202020204" pitchFamily="34" charset="0"/>
              </a:rPr>
              <a:t> UBS Belinha Nunes era de 2868 pessoas. Segundo o CAP, a estimativa da população com 20 anos ou mais era de 1921 e a estimativa de pessoas com HAS e DM era de 575 e 164 pessoas, respectivamente. </a:t>
            </a:r>
            <a:endParaRPr lang="pt-BR" sz="1700" dirty="0" smtClean="0">
              <a:latin typeface="Arial" panose="020B0604020202020204" pitchFamily="34" charset="0"/>
              <a:cs typeface="Arial" panose="020B0604020202020204" pitchFamily="34" charset="0"/>
            </a:endParaRPr>
          </a:p>
          <a:p>
            <a:pPr algn="just"/>
            <a:endParaRPr lang="pt-BR" sz="1700" dirty="0" smtClean="0">
              <a:latin typeface="Arial" panose="020B0604020202020204" pitchFamily="34" charset="0"/>
              <a:cs typeface="Arial" panose="020B0604020202020204" pitchFamily="34" charset="0"/>
            </a:endParaRPr>
          </a:p>
          <a:p>
            <a:pPr algn="just"/>
            <a:r>
              <a:rPr lang="pt-BR" sz="1700" dirty="0">
                <a:latin typeface="Arial" panose="020B0604020202020204" pitchFamily="34" charset="0"/>
                <a:cs typeface="Arial" panose="020B0604020202020204" pitchFamily="34" charset="0"/>
              </a:rPr>
              <a:t>Durante o </a:t>
            </a:r>
            <a:r>
              <a:rPr lang="pt-BR" sz="1700" dirty="0" smtClean="0">
                <a:latin typeface="Arial" panose="020B0604020202020204" pitchFamily="34" charset="0"/>
                <a:cs typeface="Arial" panose="020B0604020202020204" pitchFamily="34" charset="0"/>
              </a:rPr>
              <a:t>curso, a </a:t>
            </a:r>
            <a:r>
              <a:rPr lang="pt-BR" sz="1700" dirty="0">
                <a:latin typeface="Arial" panose="020B0604020202020204" pitchFamily="34" charset="0"/>
                <a:cs typeface="Arial" panose="020B0604020202020204" pitchFamily="34" charset="0"/>
              </a:rPr>
              <a:t>área de abrangência foi dividida em duas e a população da ESF Belinha Nunes passou a ser de 1998 pessoas. </a:t>
            </a:r>
            <a:r>
              <a:rPr lang="pt-BR" sz="1700" dirty="0" smtClean="0">
                <a:latin typeface="Arial" panose="020B0604020202020204" pitchFamily="34" charset="0"/>
                <a:cs typeface="Arial" panose="020B0604020202020204" pitchFamily="34" charset="0"/>
              </a:rPr>
              <a:t>Assim, a </a:t>
            </a:r>
            <a:r>
              <a:rPr lang="pt-BR" sz="1700" dirty="0">
                <a:latin typeface="Arial" panose="020B0604020202020204" pitchFamily="34" charset="0"/>
                <a:cs typeface="Arial" panose="020B0604020202020204" pitchFamily="34" charset="0"/>
              </a:rPr>
              <a:t>estimativa de pessoas com 20 anos ou mais na área de abrangência é de 1338 pessoas. </a:t>
            </a:r>
            <a:r>
              <a:rPr lang="pt-BR" sz="1700" dirty="0" smtClean="0">
                <a:latin typeface="Arial" panose="020B0604020202020204" pitchFamily="34" charset="0"/>
                <a:cs typeface="Arial" panose="020B0604020202020204" pitchFamily="34" charset="0"/>
              </a:rPr>
              <a:t>A estimativa </a:t>
            </a:r>
            <a:r>
              <a:rPr lang="pt-BR" sz="1700" dirty="0">
                <a:latin typeface="Arial" panose="020B0604020202020204" pitchFamily="34" charset="0"/>
                <a:cs typeface="Arial" panose="020B0604020202020204" pitchFamily="34" charset="0"/>
              </a:rPr>
              <a:t>de hipertensos e diabéticos é de 304 e 75 pessoas</a:t>
            </a:r>
            <a:r>
              <a:rPr lang="pt-BR" sz="1700" dirty="0" smtClean="0">
                <a:latin typeface="Arial" panose="020B0604020202020204" pitchFamily="34" charset="0"/>
                <a:cs typeface="Arial" panose="020B0604020202020204" pitchFamily="34" charset="0"/>
              </a:rPr>
              <a:t>.</a:t>
            </a:r>
          </a:p>
          <a:p>
            <a:pPr marL="0" indent="0" algn="just">
              <a:buNone/>
            </a:pPr>
            <a:r>
              <a:rPr lang="pt-BR" sz="1700" dirty="0" smtClean="0">
                <a:latin typeface="Arial" panose="020B0604020202020204" pitchFamily="34" charset="0"/>
                <a:cs typeface="Arial" panose="020B0604020202020204" pitchFamily="34" charset="0"/>
              </a:rPr>
              <a:t> </a:t>
            </a:r>
          </a:p>
          <a:p>
            <a:pPr algn="just"/>
            <a:r>
              <a:rPr lang="pt-BR" sz="1700" dirty="0" smtClean="0">
                <a:latin typeface="Arial" panose="020B0604020202020204" pitchFamily="34" charset="0"/>
                <a:cs typeface="Arial" panose="020B0604020202020204" pitchFamily="34" charset="0"/>
              </a:rPr>
              <a:t>Com </a:t>
            </a:r>
            <a:r>
              <a:rPr lang="pt-BR" sz="1700" dirty="0">
                <a:latin typeface="Arial" panose="020B0604020202020204" pitchFamily="34" charset="0"/>
                <a:cs typeface="Arial" panose="020B0604020202020204" pitchFamily="34" charset="0"/>
              </a:rPr>
              <a:t>o desenvolvimento da intervenção os ACS realizaram o cadastramento de todos os usuários da área de abrangência e, no momento, possuímos um total de 202 hipertensos e 76 diabéticos</a:t>
            </a:r>
            <a:r>
              <a:rPr lang="pt-BR" sz="1700" dirty="0" smtClean="0">
                <a:latin typeface="Arial" panose="020B0604020202020204" pitchFamily="34" charset="0"/>
                <a:cs typeface="Arial" panose="020B0604020202020204" pitchFamily="34" charset="0"/>
              </a:rPr>
              <a:t>.</a:t>
            </a:r>
          </a:p>
          <a:p>
            <a:pPr algn="just"/>
            <a:endParaRPr lang="pt-BR" sz="1700" dirty="0" smtClean="0">
              <a:latin typeface="Arial" panose="020B0604020202020204" pitchFamily="34" charset="0"/>
              <a:cs typeface="Arial" panose="020B0604020202020204" pitchFamily="34" charset="0"/>
            </a:endParaRPr>
          </a:p>
          <a:p>
            <a:pPr algn="just"/>
            <a:r>
              <a:rPr lang="pt-BR" sz="1700" dirty="0" smtClean="0">
                <a:latin typeface="Arial" panose="020B0604020202020204" pitchFamily="34" charset="0"/>
                <a:cs typeface="Arial" panose="020B0604020202020204" pitchFamily="34" charset="0"/>
              </a:rPr>
              <a:t>Participaram da intervenção 202 hipertensos e 57 diabéticos maiores de 20 anos de idade. </a:t>
            </a:r>
          </a:p>
          <a:p>
            <a:endParaRPr lang="pt-BR" sz="1700" dirty="0"/>
          </a:p>
        </p:txBody>
      </p:sp>
      <p:sp>
        <p:nvSpPr>
          <p:cNvPr id="4" name="CaixaDeTexto 3"/>
          <p:cNvSpPr txBox="1"/>
          <p:nvPr/>
        </p:nvSpPr>
        <p:spPr>
          <a:xfrm>
            <a:off x="467544" y="404664"/>
            <a:ext cx="5976664"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Metodologia</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1268760"/>
            <a:ext cx="8640960" cy="4820181"/>
          </a:xfrm>
        </p:spPr>
        <p:txBody>
          <a:bodyPr>
            <a:noAutofit/>
          </a:bodyPr>
          <a:lstStyle/>
          <a:p>
            <a:pPr>
              <a:buNone/>
            </a:pPr>
            <a:r>
              <a:rPr lang="pt-BR" sz="1800" b="1" dirty="0" smtClean="0"/>
              <a:t> </a:t>
            </a:r>
            <a:endParaRPr lang="pt-BR" sz="1800" dirty="0" smtClean="0"/>
          </a:p>
          <a:p>
            <a:pPr marL="0" indent="0" algn="just">
              <a:buNone/>
            </a:pPr>
            <a:r>
              <a:rPr lang="pt-BR" sz="1800" dirty="0" smtClean="0">
                <a:latin typeface="Arial" pitchFamily="34" charset="0"/>
                <a:cs typeface="Arial" pitchFamily="34" charset="0"/>
              </a:rPr>
              <a:t>EIXOS ESTRUTURANTES DO CURSO:</a:t>
            </a:r>
          </a:p>
          <a:p>
            <a:pPr marL="0" indent="0" algn="just">
              <a:buNone/>
            </a:pPr>
            <a:endParaRPr lang="pt-BR" sz="1800" dirty="0" smtClean="0">
              <a:latin typeface="Arial" pitchFamily="34" charset="0"/>
              <a:cs typeface="Arial" pitchFamily="34" charset="0"/>
            </a:endParaRPr>
          </a:p>
          <a:p>
            <a:endParaRPr lang="pt-BR" sz="1800" dirty="0"/>
          </a:p>
        </p:txBody>
      </p:sp>
      <p:sp>
        <p:nvSpPr>
          <p:cNvPr id="4" name="CaixaDeTexto 3"/>
          <p:cNvSpPr txBox="1"/>
          <p:nvPr/>
        </p:nvSpPr>
        <p:spPr>
          <a:xfrm>
            <a:off x="467544" y="548680"/>
            <a:ext cx="7848872"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Metodologia – detalhamento das ações</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o explicativo em setas cruzadas 1"/>
          <p:cNvSpPr/>
          <p:nvPr/>
        </p:nvSpPr>
        <p:spPr>
          <a:xfrm>
            <a:off x="3275856" y="2708920"/>
            <a:ext cx="2592288" cy="2232248"/>
          </a:xfrm>
          <a:prstGeom prst="quadArrow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2998367" y="2204283"/>
            <a:ext cx="2952328" cy="369332"/>
          </a:xfrm>
          <a:prstGeom prst="rect">
            <a:avLst/>
          </a:prstGeom>
          <a:noFill/>
          <a:ln>
            <a:solidFill>
              <a:schemeClr val="accent1"/>
            </a:solidFill>
          </a:ln>
        </p:spPr>
        <p:txBody>
          <a:bodyPr wrap="square" rtlCol="0">
            <a:spAutoFit/>
          </a:bodyPr>
          <a:lstStyle/>
          <a:p>
            <a:r>
              <a:rPr lang="pt-BR" dirty="0" smtClean="0"/>
              <a:t>Monitoramento e Avaliação</a:t>
            </a:r>
            <a:endParaRPr lang="pt-BR" dirty="0"/>
          </a:p>
        </p:txBody>
      </p:sp>
      <p:sp>
        <p:nvSpPr>
          <p:cNvPr id="6" name="CaixaDeTexto 5"/>
          <p:cNvSpPr txBox="1"/>
          <p:nvPr/>
        </p:nvSpPr>
        <p:spPr>
          <a:xfrm>
            <a:off x="5950695" y="3636313"/>
            <a:ext cx="2952328" cy="369332"/>
          </a:xfrm>
          <a:prstGeom prst="rect">
            <a:avLst/>
          </a:prstGeom>
          <a:noFill/>
          <a:ln>
            <a:solidFill>
              <a:schemeClr val="accent1"/>
            </a:solidFill>
          </a:ln>
        </p:spPr>
        <p:txBody>
          <a:bodyPr wrap="square" rtlCol="0">
            <a:spAutoFit/>
          </a:bodyPr>
          <a:lstStyle/>
          <a:p>
            <a:pPr algn="ctr"/>
            <a:r>
              <a:rPr lang="pt-BR" dirty="0" smtClean="0"/>
              <a:t>Engajamento Público</a:t>
            </a:r>
            <a:endParaRPr lang="pt-BR" dirty="0"/>
          </a:p>
        </p:txBody>
      </p:sp>
      <p:sp>
        <p:nvSpPr>
          <p:cNvPr id="7" name="CaixaDeTexto 6"/>
          <p:cNvSpPr txBox="1"/>
          <p:nvPr/>
        </p:nvSpPr>
        <p:spPr>
          <a:xfrm>
            <a:off x="2987824" y="5012451"/>
            <a:ext cx="3348372" cy="369332"/>
          </a:xfrm>
          <a:prstGeom prst="rect">
            <a:avLst/>
          </a:prstGeom>
          <a:noFill/>
          <a:ln>
            <a:solidFill>
              <a:schemeClr val="accent1"/>
            </a:solidFill>
          </a:ln>
        </p:spPr>
        <p:txBody>
          <a:bodyPr wrap="square" rtlCol="0">
            <a:spAutoFit/>
          </a:bodyPr>
          <a:lstStyle/>
          <a:p>
            <a:r>
              <a:rPr lang="pt-BR" dirty="0" smtClean="0"/>
              <a:t>Organização e gestão do serviço</a:t>
            </a:r>
            <a:endParaRPr lang="pt-BR" dirty="0"/>
          </a:p>
        </p:txBody>
      </p:sp>
      <p:sp>
        <p:nvSpPr>
          <p:cNvPr id="8" name="CaixaDeTexto 7"/>
          <p:cNvSpPr txBox="1"/>
          <p:nvPr/>
        </p:nvSpPr>
        <p:spPr>
          <a:xfrm>
            <a:off x="233518" y="3509138"/>
            <a:ext cx="2952328" cy="646331"/>
          </a:xfrm>
          <a:prstGeom prst="rect">
            <a:avLst/>
          </a:prstGeom>
          <a:noFill/>
          <a:ln>
            <a:solidFill>
              <a:schemeClr val="accent1"/>
            </a:solidFill>
          </a:ln>
        </p:spPr>
        <p:txBody>
          <a:bodyPr wrap="square" rtlCol="0">
            <a:spAutoFit/>
          </a:bodyPr>
          <a:lstStyle/>
          <a:p>
            <a:pPr algn="ctr"/>
            <a:r>
              <a:rPr lang="pt-BR" dirty="0" smtClean="0"/>
              <a:t>Qualificação da prática clínica</a:t>
            </a:r>
            <a:endParaRPr lang="pt-BR" dirty="0"/>
          </a:p>
        </p:txBody>
      </p:sp>
      <p:sp>
        <p:nvSpPr>
          <p:cNvPr id="9" name="CaixaDeTexto 8"/>
          <p:cNvSpPr txBox="1"/>
          <p:nvPr/>
        </p:nvSpPr>
        <p:spPr>
          <a:xfrm>
            <a:off x="4139952" y="3647637"/>
            <a:ext cx="864096" cy="369332"/>
          </a:xfrm>
          <a:prstGeom prst="rect">
            <a:avLst/>
          </a:prstGeom>
          <a:noFill/>
          <a:ln>
            <a:solidFill>
              <a:schemeClr val="accent1"/>
            </a:solidFill>
          </a:ln>
        </p:spPr>
        <p:txBody>
          <a:bodyPr wrap="square" rtlCol="0">
            <a:spAutoFit/>
          </a:bodyPr>
          <a:lstStyle/>
          <a:p>
            <a:r>
              <a:rPr lang="pt-BR" dirty="0" smtClean="0"/>
              <a:t>EIXOS</a:t>
            </a:r>
            <a:endParaRPr lang="pt-BR" dirty="0"/>
          </a:p>
        </p:txBody>
      </p:sp>
    </p:spTree>
    <p:extLst>
      <p:ext uri="{BB962C8B-B14F-4D97-AF65-F5344CB8AC3E}">
        <p14:creationId xmlns:p14="http://schemas.microsoft.com/office/powerpoint/2010/main" val="1087996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67544" y="548680"/>
            <a:ext cx="5976664"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Metodologia - Logística</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Espaço Reservado para Conteúdo 2"/>
          <p:cNvSpPr txBox="1">
            <a:spLocks/>
          </p:cNvSpPr>
          <p:nvPr/>
        </p:nvSpPr>
        <p:spPr bwMode="auto">
          <a:xfrm>
            <a:off x="250825" y="170021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ct val="20000"/>
              </a:spcBef>
              <a:buFont typeface="Arial" panose="020B0604020202020204" pitchFamily="34" charset="0"/>
              <a:buNone/>
            </a:pPr>
            <a:r>
              <a:rPr lang="pt-BR" altLang="pt-BR" sz="2000" b="1" dirty="0">
                <a:latin typeface="Arial" panose="020B0604020202020204" pitchFamily="34" charset="0"/>
                <a:cs typeface="Arial" panose="020B0604020202020204" pitchFamily="34" charset="0"/>
              </a:rPr>
              <a:t>Eixo de monitoramento e avaliação</a:t>
            </a:r>
            <a:r>
              <a:rPr lang="pt-BR" altLang="pt-BR" sz="2000" b="1" dirty="0" smtClean="0">
                <a:latin typeface="Arial" panose="020B0604020202020204" pitchFamily="34" charset="0"/>
                <a:cs typeface="Arial" panose="020B0604020202020204" pitchFamily="34" charset="0"/>
              </a:rPr>
              <a:t>:</a:t>
            </a:r>
          </a:p>
          <a:p>
            <a:pPr algn="just" eaLnBrk="1" hangingPunct="1">
              <a:spcBef>
                <a:spcPct val="20000"/>
              </a:spcBef>
              <a:buFont typeface="Arial" panose="020B0604020202020204" pitchFamily="34" charset="0"/>
              <a:buNone/>
            </a:pPr>
            <a:endParaRPr lang="pt-BR" altLang="pt-BR" sz="2000" b="1" dirty="0">
              <a:latin typeface="Arial" panose="020B0604020202020204" pitchFamily="34" charset="0"/>
              <a:cs typeface="Arial" panose="020B0604020202020204" pitchFamily="34" charset="0"/>
            </a:endParaRPr>
          </a:p>
          <a:p>
            <a:pPr marL="342900" indent="-342900" algn="just" eaLnBrk="1" hangingPunct="1">
              <a:spcBef>
                <a:spcPct val="20000"/>
              </a:spcBef>
              <a:buFontTx/>
              <a:buChar char="-"/>
            </a:pPr>
            <a:r>
              <a:rPr lang="pt-BR" altLang="pt-BR" sz="2000" dirty="0" smtClean="0">
                <a:latin typeface="Arial" panose="020B0604020202020204" pitchFamily="34" charset="0"/>
                <a:cs typeface="Arial" panose="020B0604020202020204" pitchFamily="34" charset="0"/>
              </a:rPr>
              <a:t>Semanalmente </a:t>
            </a:r>
            <a:r>
              <a:rPr lang="pt-BR" altLang="pt-BR" sz="2000" dirty="0">
                <a:latin typeface="Arial" panose="020B0604020202020204" pitchFamily="34" charset="0"/>
                <a:cs typeface="Arial" panose="020B0604020202020204" pitchFamily="34" charset="0"/>
              </a:rPr>
              <a:t>a </a:t>
            </a:r>
            <a:r>
              <a:rPr lang="pt-BR" altLang="pt-BR" sz="2000" dirty="0" smtClean="0">
                <a:latin typeface="Arial" panose="020B0604020202020204" pitchFamily="34" charset="0"/>
                <a:cs typeface="Arial" panose="020B0604020202020204" pitchFamily="34" charset="0"/>
              </a:rPr>
              <a:t>médica </a:t>
            </a:r>
            <a:r>
              <a:rPr lang="pt-BR" altLang="pt-BR" sz="2000" dirty="0">
                <a:latin typeface="Arial" panose="020B0604020202020204" pitchFamily="34" charset="0"/>
                <a:cs typeface="Arial" panose="020B0604020202020204" pitchFamily="34" charset="0"/>
              </a:rPr>
              <a:t>examinou as fichas espelho dos pacientes e digitou os dados para a planilha eletrônica de coleta de dados. </a:t>
            </a:r>
            <a:endParaRPr lang="pt-BR" altLang="pt-BR" sz="2000" dirty="0" smtClean="0">
              <a:latin typeface="Arial" panose="020B0604020202020204" pitchFamily="34" charset="0"/>
              <a:cs typeface="Arial" panose="020B0604020202020204" pitchFamily="34" charset="0"/>
            </a:endParaRPr>
          </a:p>
          <a:p>
            <a:pPr algn="just" eaLnBrk="1" hangingPunct="1">
              <a:spcBef>
                <a:spcPct val="20000"/>
              </a:spcBef>
            </a:pPr>
            <a:endParaRPr lang="pt-BR" altLang="pt-BR" sz="2000" dirty="0">
              <a:latin typeface="Arial" panose="020B0604020202020204" pitchFamily="34" charset="0"/>
              <a:cs typeface="Arial" panose="020B0604020202020204" pitchFamily="34" charset="0"/>
            </a:endParaRPr>
          </a:p>
          <a:p>
            <a:pPr marL="342900" indent="-342900" algn="just" eaLnBrk="1" hangingPunct="1">
              <a:spcBef>
                <a:spcPct val="20000"/>
              </a:spcBef>
              <a:buFontTx/>
              <a:buChar char="-"/>
            </a:pPr>
            <a:r>
              <a:rPr lang="pt-BR" altLang="pt-BR" sz="2000" dirty="0" smtClean="0">
                <a:latin typeface="Arial" panose="020B0604020202020204" pitchFamily="34" charset="0"/>
                <a:cs typeface="Arial" panose="020B0604020202020204" pitchFamily="34" charset="0"/>
              </a:rPr>
              <a:t>Materiais </a:t>
            </a:r>
            <a:r>
              <a:rPr lang="pt-BR" altLang="pt-BR" sz="2000" dirty="0">
                <a:latin typeface="Arial" panose="020B0604020202020204" pitchFamily="34" charset="0"/>
                <a:cs typeface="Arial" panose="020B0604020202020204" pitchFamily="34" charset="0"/>
              </a:rPr>
              <a:t>necessários: fichas espelho, computador e um local apropriado para o armazenamento das fichas</a:t>
            </a:r>
            <a:r>
              <a:rPr lang="pt-BR" altLang="pt-BR" sz="2000" dirty="0" smtClean="0">
                <a:latin typeface="Arial" panose="020B0604020202020204" pitchFamily="34" charset="0"/>
                <a:cs typeface="Arial" panose="020B0604020202020204" pitchFamily="34" charset="0"/>
              </a:rPr>
              <a:t>.</a:t>
            </a:r>
          </a:p>
          <a:p>
            <a:pPr algn="just" eaLnBrk="1" hangingPunct="1">
              <a:spcBef>
                <a:spcPct val="20000"/>
              </a:spcBef>
            </a:pPr>
            <a:endParaRPr lang="pt-BR" altLang="pt-BR" sz="2000" dirty="0">
              <a:latin typeface="Arial" panose="020B0604020202020204" pitchFamily="34" charset="0"/>
              <a:cs typeface="Arial" panose="020B0604020202020204" pitchFamily="34" charset="0"/>
            </a:endParaRPr>
          </a:p>
          <a:p>
            <a:pPr algn="just" eaLnBrk="1" hangingPunct="1">
              <a:spcBef>
                <a:spcPct val="20000"/>
              </a:spcBef>
              <a:buFont typeface="Arial" panose="020B0604020202020204" pitchFamily="34" charset="0"/>
              <a:buNone/>
            </a:pPr>
            <a:r>
              <a:rPr lang="pt-BR" altLang="pt-BR" sz="2000" dirty="0">
                <a:latin typeface="Arial" panose="020B0604020202020204" pitchFamily="34" charset="0"/>
                <a:cs typeface="Arial" panose="020B0604020202020204" pitchFamily="34" charset="0"/>
              </a:rPr>
              <a:t>- Participantes: médico e enfermeira</a:t>
            </a:r>
            <a:endParaRPr lang="es-ES" alt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0612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67544" y="548680"/>
            <a:ext cx="5976664"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Metodologia - Logística</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Espaço Reservado para Conteúdo 2"/>
          <p:cNvSpPr txBox="1">
            <a:spLocks/>
          </p:cNvSpPr>
          <p:nvPr/>
        </p:nvSpPr>
        <p:spPr bwMode="auto">
          <a:xfrm>
            <a:off x="250825" y="1570038"/>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indent="0" algn="just" eaLnBrk="1" hangingPunct="1">
              <a:spcBef>
                <a:spcPct val="20000"/>
              </a:spcBef>
              <a:defRPr/>
            </a:pPr>
            <a:endParaRPr lang="pt-BR" sz="2000" dirty="0" smtClean="0">
              <a:latin typeface="Arial" charset="0"/>
              <a:cs typeface="Arial" charset="0"/>
            </a:endParaRPr>
          </a:p>
          <a:p>
            <a:pPr marL="0" indent="0" algn="just" eaLnBrk="1" hangingPunct="1">
              <a:spcBef>
                <a:spcPct val="20000"/>
              </a:spcBef>
              <a:defRPr/>
            </a:pPr>
            <a:r>
              <a:rPr lang="pt-BR" sz="2000" dirty="0" smtClean="0">
                <a:latin typeface="Arial" charset="0"/>
                <a:cs typeface="Arial" charset="0"/>
              </a:rPr>
              <a:t>E</a:t>
            </a:r>
            <a:r>
              <a:rPr lang="pt-BR" sz="2000" b="1" dirty="0" smtClean="0">
                <a:latin typeface="Arial" charset="0"/>
                <a:cs typeface="Arial" charset="0"/>
              </a:rPr>
              <a:t>ixo de organização e gestão dos serviços</a:t>
            </a:r>
            <a:r>
              <a:rPr lang="pt-BR" sz="2000" b="1" dirty="0" smtClean="0">
                <a:latin typeface="Arial" charset="0"/>
                <a:cs typeface="Arial" charset="0"/>
              </a:rPr>
              <a:t>:</a:t>
            </a:r>
          </a:p>
          <a:p>
            <a:pPr marL="0" indent="0" algn="just" eaLnBrk="1" hangingPunct="1">
              <a:spcBef>
                <a:spcPct val="20000"/>
              </a:spcBef>
              <a:defRPr/>
            </a:pPr>
            <a:endParaRPr lang="pt-BR" sz="2000" b="1" dirty="0" smtClean="0">
              <a:latin typeface="Arial" charset="0"/>
              <a:cs typeface="Arial" charset="0"/>
            </a:endParaRPr>
          </a:p>
          <a:p>
            <a:pPr algn="just" eaLnBrk="1" hangingPunct="1">
              <a:spcBef>
                <a:spcPct val="20000"/>
              </a:spcBef>
              <a:buFontTx/>
              <a:buChar char="-"/>
              <a:defRPr/>
            </a:pPr>
            <a:r>
              <a:rPr lang="pt-BR" sz="2000" dirty="0" smtClean="0">
                <a:latin typeface="Arial" charset="0"/>
                <a:cs typeface="Arial" charset="0"/>
              </a:rPr>
              <a:t>Foram destinadas 8 horas semanais para os atendimentos agendados e o restante da semana para livre demanda e recuperação dos faltosos</a:t>
            </a:r>
            <a:r>
              <a:rPr lang="pt-BR" sz="2000" dirty="0" smtClean="0">
                <a:latin typeface="Arial" charset="0"/>
                <a:cs typeface="Arial" charset="0"/>
              </a:rPr>
              <a:t>.</a:t>
            </a:r>
          </a:p>
          <a:p>
            <a:pPr algn="just" eaLnBrk="1" hangingPunct="1">
              <a:spcBef>
                <a:spcPct val="20000"/>
              </a:spcBef>
              <a:buFontTx/>
              <a:buChar char="-"/>
              <a:defRPr/>
            </a:pPr>
            <a:endParaRPr lang="pt-BR" sz="2000" dirty="0" smtClean="0">
              <a:latin typeface="Arial" charset="0"/>
              <a:cs typeface="Arial" charset="0"/>
            </a:endParaRPr>
          </a:p>
          <a:p>
            <a:pPr algn="just" eaLnBrk="1" hangingPunct="1">
              <a:spcBef>
                <a:spcPct val="20000"/>
              </a:spcBef>
              <a:buFontTx/>
              <a:buChar char="-"/>
              <a:defRPr/>
            </a:pPr>
            <a:r>
              <a:rPr lang="pt-BR" sz="2000" dirty="0" smtClean="0">
                <a:latin typeface="Arial" charset="0"/>
                <a:cs typeface="Arial" charset="0"/>
              </a:rPr>
              <a:t>Materiais necessários: agenda, fichas espelho e planilhas</a:t>
            </a:r>
            <a:r>
              <a:rPr lang="pt-BR" sz="2000" dirty="0" smtClean="0">
                <a:latin typeface="Arial" charset="0"/>
                <a:cs typeface="Arial" charset="0"/>
              </a:rPr>
              <a:t>;</a:t>
            </a:r>
          </a:p>
          <a:p>
            <a:pPr algn="just" eaLnBrk="1" hangingPunct="1">
              <a:spcBef>
                <a:spcPct val="20000"/>
              </a:spcBef>
              <a:buFontTx/>
              <a:buChar char="-"/>
              <a:defRPr/>
            </a:pPr>
            <a:endParaRPr lang="pt-BR" sz="2000" dirty="0" smtClean="0">
              <a:latin typeface="Arial" charset="0"/>
              <a:cs typeface="Arial" charset="0"/>
            </a:endParaRPr>
          </a:p>
          <a:p>
            <a:pPr algn="just" eaLnBrk="1" hangingPunct="1">
              <a:spcBef>
                <a:spcPct val="20000"/>
              </a:spcBef>
              <a:buFontTx/>
              <a:buChar char="-"/>
              <a:defRPr/>
            </a:pPr>
            <a:r>
              <a:rPr lang="pt-BR" sz="2000" dirty="0" smtClean="0">
                <a:latin typeface="Arial" charset="0"/>
                <a:cs typeface="Arial" charset="0"/>
              </a:rPr>
              <a:t> Participantes: recepcionista e demais membros da equipe</a:t>
            </a:r>
            <a:r>
              <a:rPr lang="pt-BR" sz="20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3557019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67544" y="548680"/>
            <a:ext cx="5976664"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Metodologia - Logística</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Espaço Reservado para Conteúdo 2"/>
          <p:cNvSpPr txBox="1">
            <a:spLocks/>
          </p:cNvSpPr>
          <p:nvPr/>
        </p:nvSpPr>
        <p:spPr bwMode="auto">
          <a:xfrm>
            <a:off x="395288" y="170021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indent="0" algn="just" eaLnBrk="1" hangingPunct="1">
              <a:spcBef>
                <a:spcPct val="20000"/>
              </a:spcBef>
              <a:defRPr/>
            </a:pPr>
            <a:r>
              <a:rPr lang="pt-BR" sz="2000" b="1" dirty="0" smtClean="0">
                <a:latin typeface="Arial" charset="0"/>
                <a:cs typeface="Arial" charset="0"/>
              </a:rPr>
              <a:t>Eixo de engajamento público</a:t>
            </a:r>
            <a:r>
              <a:rPr lang="pt-BR" sz="2000" b="1" dirty="0" smtClean="0">
                <a:latin typeface="Arial" charset="0"/>
                <a:cs typeface="Arial" charset="0"/>
              </a:rPr>
              <a:t>:</a:t>
            </a:r>
          </a:p>
          <a:p>
            <a:pPr marL="0" indent="0" algn="just" eaLnBrk="1" hangingPunct="1">
              <a:spcBef>
                <a:spcPct val="20000"/>
              </a:spcBef>
              <a:defRPr/>
            </a:pPr>
            <a:endParaRPr lang="pt-BR" sz="2000" b="1" dirty="0" smtClean="0">
              <a:latin typeface="Arial" charset="0"/>
              <a:cs typeface="Arial" charset="0"/>
            </a:endParaRPr>
          </a:p>
          <a:p>
            <a:pPr algn="just" eaLnBrk="1" hangingPunct="1">
              <a:spcBef>
                <a:spcPct val="20000"/>
              </a:spcBef>
              <a:buFontTx/>
              <a:buChar char="-"/>
              <a:defRPr/>
            </a:pPr>
            <a:r>
              <a:rPr lang="pt-BR" sz="2000" dirty="0" smtClean="0">
                <a:latin typeface="Arial" charset="0"/>
                <a:cs typeface="Arial" charset="0"/>
              </a:rPr>
              <a:t>Ações realizadas, na sua maioria, por meio de ações de orientação nos diferentes espaços sociais da comunidade de abrangência, na sala de espera da UBS, durante as consultas clínicas individuais a nas visitas domiciliares. </a:t>
            </a:r>
            <a:endParaRPr lang="pt-BR" sz="2000" dirty="0" smtClean="0">
              <a:latin typeface="Arial" charset="0"/>
              <a:cs typeface="Arial" charset="0"/>
            </a:endParaRPr>
          </a:p>
          <a:p>
            <a:pPr algn="just" eaLnBrk="1" hangingPunct="1">
              <a:spcBef>
                <a:spcPct val="20000"/>
              </a:spcBef>
              <a:buFontTx/>
              <a:buChar char="-"/>
              <a:defRPr/>
            </a:pPr>
            <a:endParaRPr lang="pt-BR" sz="2000" dirty="0" smtClean="0">
              <a:latin typeface="Arial" charset="0"/>
              <a:cs typeface="Arial" charset="0"/>
            </a:endParaRPr>
          </a:p>
          <a:p>
            <a:pPr algn="just" eaLnBrk="1" hangingPunct="1">
              <a:spcBef>
                <a:spcPct val="20000"/>
              </a:spcBef>
              <a:buFontTx/>
              <a:buChar char="-"/>
              <a:defRPr/>
            </a:pPr>
            <a:r>
              <a:rPr lang="pt-BR" sz="2000" dirty="0" smtClean="0">
                <a:latin typeface="Arial" charset="0"/>
                <a:cs typeface="Arial" charset="0"/>
              </a:rPr>
              <a:t>Materiais necessários: computador, data-show, veículo para a locomoção dos profissionais e materiais impressos (folders e cartazes</a:t>
            </a:r>
            <a:r>
              <a:rPr lang="pt-BR" sz="2000" dirty="0" smtClean="0">
                <a:latin typeface="Arial" charset="0"/>
                <a:cs typeface="Arial" charset="0"/>
              </a:rPr>
              <a:t>).</a:t>
            </a:r>
          </a:p>
          <a:p>
            <a:pPr algn="just" eaLnBrk="1" hangingPunct="1">
              <a:spcBef>
                <a:spcPct val="20000"/>
              </a:spcBef>
              <a:buFontTx/>
              <a:buChar char="-"/>
              <a:defRPr/>
            </a:pPr>
            <a:endParaRPr lang="pt-BR" sz="2000" dirty="0" smtClean="0">
              <a:latin typeface="Arial" charset="0"/>
              <a:cs typeface="Arial" charset="0"/>
            </a:endParaRPr>
          </a:p>
          <a:p>
            <a:pPr algn="just" eaLnBrk="1" hangingPunct="1">
              <a:spcBef>
                <a:spcPct val="20000"/>
              </a:spcBef>
              <a:buFontTx/>
              <a:buChar char="-"/>
              <a:defRPr/>
            </a:pPr>
            <a:r>
              <a:rPr lang="pt-BR" sz="2000" dirty="0" smtClean="0">
                <a:latin typeface="Arial" charset="0"/>
                <a:cs typeface="Arial" charset="0"/>
              </a:rPr>
              <a:t>Participantes: toda a equipe multiprofissional.</a:t>
            </a:r>
            <a:endParaRPr lang="es-ES" sz="2000" dirty="0" smtClean="0">
              <a:latin typeface="Arial" charset="0"/>
              <a:cs typeface="Arial" charset="0"/>
            </a:endParaRPr>
          </a:p>
        </p:txBody>
      </p:sp>
    </p:spTree>
    <p:extLst>
      <p:ext uri="{BB962C8B-B14F-4D97-AF65-F5344CB8AC3E}">
        <p14:creationId xmlns:p14="http://schemas.microsoft.com/office/powerpoint/2010/main" val="3526814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67544" y="548680"/>
            <a:ext cx="5976664"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Metodologia - Logística</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Espaço Reservado para Conteúdo 2"/>
          <p:cNvSpPr txBox="1">
            <a:spLocks/>
          </p:cNvSpPr>
          <p:nvPr/>
        </p:nvSpPr>
        <p:spPr bwMode="auto">
          <a:xfrm>
            <a:off x="323850" y="1700213"/>
            <a:ext cx="8362950"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indent="0" algn="just" eaLnBrk="1" hangingPunct="1">
              <a:spcBef>
                <a:spcPct val="20000"/>
              </a:spcBef>
              <a:defRPr/>
            </a:pPr>
            <a:r>
              <a:rPr lang="pt-BR" sz="2000" b="1" dirty="0" smtClean="0">
                <a:latin typeface="Arial" charset="0"/>
                <a:cs typeface="Arial" charset="0"/>
              </a:rPr>
              <a:t>Eixo de qualificação da prática clínica</a:t>
            </a:r>
            <a:r>
              <a:rPr lang="pt-BR" sz="2000" b="1" dirty="0" smtClean="0">
                <a:latin typeface="Arial" charset="0"/>
                <a:cs typeface="Arial" charset="0"/>
              </a:rPr>
              <a:t>:</a:t>
            </a:r>
          </a:p>
          <a:p>
            <a:pPr marL="0" indent="0" algn="just" eaLnBrk="1" hangingPunct="1">
              <a:spcBef>
                <a:spcPct val="20000"/>
              </a:spcBef>
              <a:defRPr/>
            </a:pPr>
            <a:endParaRPr lang="pt-BR" sz="2000" b="1" dirty="0" smtClean="0">
              <a:latin typeface="Arial" charset="0"/>
              <a:cs typeface="Arial" charset="0"/>
            </a:endParaRPr>
          </a:p>
          <a:p>
            <a:pPr algn="just" eaLnBrk="1" hangingPunct="1">
              <a:spcBef>
                <a:spcPct val="20000"/>
              </a:spcBef>
              <a:buFontTx/>
              <a:buChar char="-"/>
              <a:defRPr/>
            </a:pPr>
            <a:r>
              <a:rPr lang="pt-BR" sz="2000" dirty="0" smtClean="0">
                <a:latin typeface="Arial" charset="0"/>
                <a:cs typeface="Arial" charset="0"/>
              </a:rPr>
              <a:t>Ações realizadas por meio das capacitações na sala de </a:t>
            </a:r>
            <a:r>
              <a:rPr lang="pt-BR" sz="2000" dirty="0" smtClean="0">
                <a:latin typeface="Arial" charset="0"/>
                <a:cs typeface="Arial" charset="0"/>
              </a:rPr>
              <a:t>reuniões;</a:t>
            </a:r>
          </a:p>
          <a:p>
            <a:pPr algn="just" eaLnBrk="1" hangingPunct="1">
              <a:spcBef>
                <a:spcPct val="20000"/>
              </a:spcBef>
              <a:buFontTx/>
              <a:buChar char="-"/>
              <a:defRPr/>
            </a:pPr>
            <a:endParaRPr lang="pt-BR" sz="2000" dirty="0" smtClean="0">
              <a:latin typeface="Arial" charset="0"/>
              <a:cs typeface="Arial" charset="0"/>
            </a:endParaRPr>
          </a:p>
          <a:p>
            <a:pPr algn="just" eaLnBrk="1" hangingPunct="1">
              <a:spcBef>
                <a:spcPct val="20000"/>
              </a:spcBef>
              <a:buFontTx/>
              <a:buChar char="-"/>
              <a:defRPr/>
            </a:pPr>
            <a:r>
              <a:rPr lang="pt-BR" sz="2000" dirty="0" smtClean="0">
                <a:latin typeface="Arial" charset="0"/>
                <a:cs typeface="Arial" charset="0"/>
              </a:rPr>
              <a:t>Material necessário: planilhas em papel, fichas espelho impressa, caneta, computador, impressora, esfigmomanômetro e hemoglicoteste para simular a correta aferição da pressão arterial e do teste de glicose; manuais e protocolos do Ministério da Saúde; macro modelos odontológicos, escova, creme dental e fio dental para treinar a correta higiene bucal; escala de </a:t>
            </a:r>
            <a:r>
              <a:rPr lang="pt-BR" sz="2000" dirty="0" err="1" smtClean="0">
                <a:latin typeface="Arial" charset="0"/>
                <a:cs typeface="Arial" charset="0"/>
              </a:rPr>
              <a:t>Framingham</a:t>
            </a:r>
            <a:r>
              <a:rPr lang="pt-BR" sz="2000" dirty="0" smtClean="0">
                <a:latin typeface="Arial" charset="0"/>
                <a:cs typeface="Arial" charset="0"/>
              </a:rPr>
              <a:t> e folders educativos sobre alimentação saudável, tabagismo e higiene bucal</a:t>
            </a:r>
            <a:r>
              <a:rPr lang="pt-BR" sz="2000" dirty="0" smtClean="0">
                <a:latin typeface="Arial" charset="0"/>
                <a:cs typeface="Arial" charset="0"/>
              </a:rPr>
              <a:t>.</a:t>
            </a:r>
          </a:p>
          <a:p>
            <a:pPr algn="just" eaLnBrk="1" hangingPunct="1">
              <a:spcBef>
                <a:spcPct val="20000"/>
              </a:spcBef>
              <a:buFontTx/>
              <a:buChar char="-"/>
              <a:defRPr/>
            </a:pPr>
            <a:endParaRPr lang="pt-BR" sz="2000" dirty="0" smtClean="0">
              <a:latin typeface="Arial" charset="0"/>
              <a:cs typeface="Arial" charset="0"/>
            </a:endParaRPr>
          </a:p>
          <a:p>
            <a:pPr algn="just" eaLnBrk="1" hangingPunct="1">
              <a:spcBef>
                <a:spcPct val="20000"/>
              </a:spcBef>
              <a:buFontTx/>
              <a:buChar char="-"/>
              <a:defRPr/>
            </a:pPr>
            <a:r>
              <a:rPr lang="pt-BR" sz="2000" dirty="0" smtClean="0">
                <a:latin typeface="Arial" charset="0"/>
                <a:cs typeface="Arial" charset="0"/>
              </a:rPr>
              <a:t>Participantes: equipe multiprofissional</a:t>
            </a:r>
            <a:endParaRPr lang="es-ES" sz="2000" dirty="0" smtClean="0">
              <a:latin typeface="Arial" charset="0"/>
              <a:cs typeface="Arial" charset="0"/>
            </a:endParaRPr>
          </a:p>
        </p:txBody>
      </p:sp>
    </p:spTree>
    <p:extLst>
      <p:ext uri="{BB962C8B-B14F-4D97-AF65-F5344CB8AC3E}">
        <p14:creationId xmlns:p14="http://schemas.microsoft.com/office/powerpoint/2010/main" val="2866724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611560"/>
            <a:ext cx="8229600" cy="1143000"/>
          </a:xfrm>
        </p:spPr>
        <p:txBody>
          <a:bodyPr/>
          <a:lstStyle/>
          <a:p>
            <a:endParaRPr lang="pt-BR" dirty="0"/>
          </a:p>
        </p:txBody>
      </p:sp>
      <p:sp>
        <p:nvSpPr>
          <p:cNvPr id="3" name="Espaço Reservado para Conteúdo 2"/>
          <p:cNvSpPr>
            <a:spLocks noGrp="1"/>
          </p:cNvSpPr>
          <p:nvPr>
            <p:ph idx="1"/>
          </p:nvPr>
        </p:nvSpPr>
        <p:spPr>
          <a:xfrm>
            <a:off x="225364" y="908720"/>
            <a:ext cx="8595107" cy="5703912"/>
          </a:xfrm>
        </p:spPr>
        <p:txBody>
          <a:bodyPr>
            <a:normAutofit/>
          </a:bodyPr>
          <a:lstStyle/>
          <a:p>
            <a:pPr>
              <a:lnSpc>
                <a:spcPct val="150000"/>
              </a:lnSpc>
            </a:pPr>
            <a:r>
              <a:rPr lang="pt-BR" sz="1800" b="1" dirty="0" smtClean="0">
                <a:latin typeface="Arial" pitchFamily="34" charset="0"/>
                <a:cs typeface="Arial" pitchFamily="34" charset="0"/>
              </a:rPr>
              <a:t>Objetivo de ampliar a cobertura da ação programática</a:t>
            </a:r>
            <a:endParaRPr lang="pt-BR" sz="1800" dirty="0" smtClean="0">
              <a:latin typeface="Arial" pitchFamily="34" charset="0"/>
              <a:cs typeface="Arial" pitchFamily="34" charset="0"/>
            </a:endParaRPr>
          </a:p>
          <a:p>
            <a:pPr>
              <a:lnSpc>
                <a:spcPct val="150000"/>
              </a:lnSpc>
            </a:pPr>
            <a:r>
              <a:rPr lang="pt-BR" sz="1800" b="1" dirty="0" smtClean="0">
                <a:latin typeface="Arial" pitchFamily="34" charset="0"/>
                <a:cs typeface="Arial" pitchFamily="34" charset="0"/>
              </a:rPr>
              <a:t>Meta 1.1. </a:t>
            </a:r>
            <a:r>
              <a:rPr lang="pt-BR" sz="1800" dirty="0" smtClean="0">
                <a:latin typeface="Arial" pitchFamily="34" charset="0"/>
                <a:cs typeface="Arial" pitchFamily="34" charset="0"/>
              </a:rPr>
              <a:t>Cadastrar 60% dos hipertensos da área de abrangência no Programa de Atenção à Hipertensão Arterial e à Diabetes Mellitus da unidade de saúde</a:t>
            </a:r>
          </a:p>
          <a:p>
            <a:pPr marL="0" indent="0" algn="just">
              <a:lnSpc>
                <a:spcPct val="150000"/>
              </a:lnSpc>
              <a:buNone/>
            </a:pPr>
            <a:r>
              <a:rPr lang="pt-BR" sz="1800" dirty="0" smtClean="0">
                <a:latin typeface="Arial" pitchFamily="34" charset="0"/>
                <a:cs typeface="Arial" pitchFamily="34" charset="0"/>
              </a:rPr>
              <a:t>	No </a:t>
            </a:r>
            <a:r>
              <a:rPr lang="pt-BR" sz="1800" dirty="0">
                <a:latin typeface="Arial" pitchFamily="34" charset="0"/>
                <a:cs typeface="Arial" pitchFamily="34" charset="0"/>
              </a:rPr>
              <a:t>primeiro mês da intervenção foram cadastrados </a:t>
            </a:r>
            <a:r>
              <a:rPr lang="pt-BR" sz="1800" dirty="0" smtClean="0">
                <a:latin typeface="Arial" pitchFamily="34" charset="0"/>
                <a:cs typeface="Arial" pitchFamily="34" charset="0"/>
              </a:rPr>
              <a:t>26 </a:t>
            </a:r>
            <a:r>
              <a:rPr lang="pt-BR" sz="1800" dirty="0">
                <a:latin typeface="Arial" pitchFamily="34" charset="0"/>
                <a:cs typeface="Arial" pitchFamily="34" charset="0"/>
              </a:rPr>
              <a:t>hipertensos (12,9%) devido às dificuldades encontradas com o início das atividades, principalmente no que se refere a divulgação do projeto. No segundo mês foram cadastrados 113 usuários (55,9%) e no terceiro mês </a:t>
            </a:r>
            <a:r>
              <a:rPr lang="pt-BR" sz="1800" dirty="0" smtClean="0">
                <a:latin typeface="Arial" pitchFamily="34" charset="0"/>
                <a:cs typeface="Arial" pitchFamily="34" charset="0"/>
              </a:rPr>
              <a:t>182 </a:t>
            </a:r>
            <a:r>
              <a:rPr lang="pt-BR" sz="1800" dirty="0">
                <a:latin typeface="Arial" pitchFamily="34" charset="0"/>
                <a:cs typeface="Arial" pitchFamily="34" charset="0"/>
              </a:rPr>
              <a:t>hipertensos (90,1%), superando a meta pactuada.</a:t>
            </a:r>
          </a:p>
          <a:p>
            <a:pPr marL="0" indent="0">
              <a:lnSpc>
                <a:spcPct val="150000"/>
              </a:lnSpc>
              <a:buNone/>
            </a:pPr>
            <a:endParaRPr lang="pt-BR" sz="1800" dirty="0" smtClean="0">
              <a:latin typeface="Arial" pitchFamily="34" charset="0"/>
              <a:cs typeface="Arial" pitchFamily="34" charset="0"/>
            </a:endParaRPr>
          </a:p>
          <a:p>
            <a:pPr>
              <a:lnSpc>
                <a:spcPct val="150000"/>
              </a:lnSpc>
            </a:pPr>
            <a:endParaRPr lang="pt-BR" sz="1800" dirty="0">
              <a:latin typeface="Arial" pitchFamily="34" charset="0"/>
              <a:cs typeface="Arial" pitchFamily="34" charset="0"/>
            </a:endParaRPr>
          </a:p>
        </p:txBody>
      </p:sp>
      <p:sp>
        <p:nvSpPr>
          <p:cNvPr id="4" name="CaixaDeTexto 3"/>
          <p:cNvSpPr txBox="1"/>
          <p:nvPr/>
        </p:nvSpPr>
        <p:spPr>
          <a:xfrm>
            <a:off x="467544" y="476672"/>
            <a:ext cx="5976664"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Objetivos, metas e resultados</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6" name="Gráfico 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4077072"/>
            <a:ext cx="4453322"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39552"/>
            <a:ext cx="8229600" cy="1143000"/>
          </a:xfrm>
        </p:spPr>
        <p:txBody>
          <a:bodyPr/>
          <a:lstStyle/>
          <a:p>
            <a:endParaRPr lang="pt-BR" dirty="0"/>
          </a:p>
        </p:txBody>
      </p:sp>
      <p:sp>
        <p:nvSpPr>
          <p:cNvPr id="3" name="Espaço Reservado para Conteúdo 2"/>
          <p:cNvSpPr>
            <a:spLocks noGrp="1"/>
          </p:cNvSpPr>
          <p:nvPr>
            <p:ph idx="1"/>
          </p:nvPr>
        </p:nvSpPr>
        <p:spPr>
          <a:xfrm>
            <a:off x="179512" y="1155386"/>
            <a:ext cx="8784976" cy="4389120"/>
          </a:xfrm>
        </p:spPr>
        <p:txBody>
          <a:bodyPr>
            <a:normAutofit/>
          </a:bodyPr>
          <a:lstStyle/>
          <a:p>
            <a:pPr>
              <a:lnSpc>
                <a:spcPct val="150000"/>
              </a:lnSpc>
            </a:pPr>
            <a:r>
              <a:rPr lang="pt-BR" sz="1800" b="1" dirty="0" smtClean="0">
                <a:latin typeface="Arial" pitchFamily="34" charset="0"/>
                <a:cs typeface="Arial" pitchFamily="34" charset="0"/>
              </a:rPr>
              <a:t>Meta 1.2. </a:t>
            </a:r>
            <a:r>
              <a:rPr lang="pt-BR" sz="1800" dirty="0" smtClean="0">
                <a:latin typeface="Arial" pitchFamily="34" charset="0"/>
                <a:cs typeface="Arial" pitchFamily="34" charset="0"/>
              </a:rPr>
              <a:t>Cadastrar 60% dos diabéticos da área de abrangência no Programa de Atenção à Hipertensão Arterial e à Diabetes Mellitus da unidade de saúde.</a:t>
            </a:r>
          </a:p>
          <a:p>
            <a:pPr marL="0" indent="0" algn="just">
              <a:lnSpc>
                <a:spcPct val="150000"/>
              </a:lnSpc>
              <a:buNone/>
            </a:pPr>
            <a:r>
              <a:rPr lang="pt-BR" sz="1800" dirty="0" smtClean="0">
                <a:latin typeface="Arial" pitchFamily="34" charset="0"/>
                <a:cs typeface="Arial" pitchFamily="34" charset="0"/>
              </a:rPr>
              <a:t>	No primeiro </a:t>
            </a:r>
            <a:r>
              <a:rPr lang="pt-BR" sz="1800" dirty="0">
                <a:latin typeface="Arial" pitchFamily="34" charset="0"/>
                <a:cs typeface="Arial" pitchFamily="34" charset="0"/>
              </a:rPr>
              <a:t>mês foram cadastrados 41 usuários (53,9</a:t>
            </a:r>
            <a:r>
              <a:rPr lang="pt-BR" sz="1800" dirty="0" smtClean="0">
                <a:latin typeface="Arial" pitchFamily="34" charset="0"/>
                <a:cs typeface="Arial" pitchFamily="34" charset="0"/>
              </a:rPr>
              <a:t>%), no </a:t>
            </a:r>
            <a:r>
              <a:rPr lang="pt-BR" sz="1800" dirty="0">
                <a:latin typeface="Arial" pitchFamily="34" charset="0"/>
                <a:cs typeface="Arial" pitchFamily="34" charset="0"/>
              </a:rPr>
              <a:t>segundo mês </a:t>
            </a:r>
            <a:r>
              <a:rPr lang="pt-BR" sz="1800" dirty="0" smtClean="0">
                <a:latin typeface="Arial" pitchFamily="34" charset="0"/>
                <a:cs typeface="Arial" pitchFamily="34" charset="0"/>
              </a:rPr>
              <a:t>62 (</a:t>
            </a:r>
            <a:r>
              <a:rPr lang="pt-BR" sz="1800" dirty="0">
                <a:latin typeface="Arial" pitchFamily="34" charset="0"/>
                <a:cs typeface="Arial" pitchFamily="34" charset="0"/>
              </a:rPr>
              <a:t>81,6%) e no terceiro mês </a:t>
            </a:r>
            <a:r>
              <a:rPr lang="pt-BR" sz="1800" dirty="0" smtClean="0">
                <a:latin typeface="Arial" pitchFamily="34" charset="0"/>
                <a:cs typeface="Arial" pitchFamily="34" charset="0"/>
              </a:rPr>
              <a:t>76 </a:t>
            </a:r>
            <a:r>
              <a:rPr lang="pt-BR" sz="1800" dirty="0">
                <a:latin typeface="Arial" pitchFamily="34" charset="0"/>
                <a:cs typeface="Arial" pitchFamily="34" charset="0"/>
              </a:rPr>
              <a:t>diabéticos (100%), ultrapassando a meta pactuada. Esse resultado superou todas as nossas expectativas, resultado de um esforço conjunto de todos os membros da equipe. </a:t>
            </a:r>
          </a:p>
          <a:p>
            <a:pPr>
              <a:lnSpc>
                <a:spcPct val="150000"/>
              </a:lnSpc>
            </a:pPr>
            <a:endParaRPr lang="pt-BR" sz="1800" dirty="0" smtClean="0">
              <a:latin typeface="Arial" pitchFamily="34" charset="0"/>
              <a:cs typeface="Arial" pitchFamily="34" charset="0"/>
            </a:endParaRPr>
          </a:p>
          <a:p>
            <a:pPr marL="0" indent="0">
              <a:buNone/>
            </a:pPr>
            <a:endParaRPr lang="pt-BR" sz="1800" dirty="0"/>
          </a:p>
        </p:txBody>
      </p:sp>
      <p:sp>
        <p:nvSpPr>
          <p:cNvPr id="4" name="CaixaDeTexto 3"/>
          <p:cNvSpPr txBox="1"/>
          <p:nvPr/>
        </p:nvSpPr>
        <p:spPr>
          <a:xfrm>
            <a:off x="467544" y="548680"/>
            <a:ext cx="5976664"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Objetivos, metas e resultados</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050" name="Gráfico 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4633" y="3933056"/>
            <a:ext cx="4363591"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467544"/>
            <a:ext cx="8229600" cy="1143000"/>
          </a:xfrm>
        </p:spPr>
        <p:txBody>
          <a:bodyPr/>
          <a:lstStyle/>
          <a:p>
            <a:endParaRPr lang="pt-BR" dirty="0"/>
          </a:p>
        </p:txBody>
      </p:sp>
      <p:sp>
        <p:nvSpPr>
          <p:cNvPr id="3" name="Espaço Reservado para Conteúdo 2"/>
          <p:cNvSpPr>
            <a:spLocks noGrp="1"/>
          </p:cNvSpPr>
          <p:nvPr>
            <p:ph idx="1"/>
          </p:nvPr>
        </p:nvSpPr>
        <p:spPr>
          <a:xfrm>
            <a:off x="323528" y="1141786"/>
            <a:ext cx="8568952" cy="5775920"/>
          </a:xfrm>
        </p:spPr>
        <p:txBody>
          <a:bodyPr>
            <a:normAutofit/>
          </a:bodyPr>
          <a:lstStyle/>
          <a:p>
            <a:pPr>
              <a:lnSpc>
                <a:spcPct val="150000"/>
              </a:lnSpc>
            </a:pPr>
            <a:r>
              <a:rPr lang="pt-BR" sz="1800" b="1" dirty="0" smtClean="0">
                <a:latin typeface="Arial" pitchFamily="34" charset="0"/>
                <a:cs typeface="Arial" pitchFamily="34" charset="0"/>
              </a:rPr>
              <a:t>Objetivo de melhorar a qualidade da atenção aos hipertensos e diabéticos</a:t>
            </a:r>
            <a:endParaRPr lang="pt-BR" sz="1800" dirty="0" smtClean="0">
              <a:latin typeface="Arial" pitchFamily="34" charset="0"/>
              <a:cs typeface="Arial" pitchFamily="34" charset="0"/>
            </a:endParaRPr>
          </a:p>
          <a:p>
            <a:pPr>
              <a:lnSpc>
                <a:spcPct val="150000"/>
              </a:lnSpc>
            </a:pPr>
            <a:r>
              <a:rPr lang="pt-BR" sz="1800" b="1" dirty="0" smtClean="0">
                <a:latin typeface="Arial" pitchFamily="34" charset="0"/>
                <a:cs typeface="Arial" pitchFamily="34" charset="0"/>
              </a:rPr>
              <a:t>Meta 2.1: </a:t>
            </a:r>
            <a:r>
              <a:rPr lang="pt-BR" sz="1800" dirty="0" smtClean="0">
                <a:latin typeface="Arial" pitchFamily="34" charset="0"/>
                <a:cs typeface="Arial" pitchFamily="34" charset="0"/>
              </a:rPr>
              <a:t>Realizar exame clínico apropriado em 100% dos hipertensos.</a:t>
            </a:r>
          </a:p>
          <a:p>
            <a:pPr marL="0" indent="0" algn="just">
              <a:lnSpc>
                <a:spcPct val="150000"/>
              </a:lnSpc>
              <a:buNone/>
            </a:pPr>
            <a:r>
              <a:rPr lang="pt-BR" sz="1800" dirty="0" smtClean="0">
                <a:latin typeface="Arial" pitchFamily="34" charset="0"/>
                <a:cs typeface="Arial" pitchFamily="34" charset="0"/>
              </a:rPr>
              <a:t>	No </a:t>
            </a:r>
            <a:r>
              <a:rPr lang="pt-BR" sz="1800" dirty="0">
                <a:latin typeface="Arial" pitchFamily="34" charset="0"/>
                <a:cs typeface="Arial" pitchFamily="34" charset="0"/>
              </a:rPr>
              <a:t>primeiro mês realizamos o exame clínico </a:t>
            </a:r>
            <a:r>
              <a:rPr lang="pt-BR" sz="1800" dirty="0" smtClean="0">
                <a:latin typeface="Arial" pitchFamily="34" charset="0"/>
                <a:cs typeface="Arial" pitchFamily="34" charset="0"/>
              </a:rPr>
              <a:t>em </a:t>
            </a:r>
            <a:r>
              <a:rPr lang="pt-BR" sz="1800" dirty="0">
                <a:latin typeface="Arial" pitchFamily="34" charset="0"/>
                <a:cs typeface="Arial" pitchFamily="34" charset="0"/>
              </a:rPr>
              <a:t>25 hipertensos (96,2%), pois apresentamos muitas dificuldades por causa da falta de material de </a:t>
            </a:r>
            <a:r>
              <a:rPr lang="pt-BR" sz="1800" dirty="0" smtClean="0">
                <a:latin typeface="Arial" pitchFamily="34" charset="0"/>
                <a:cs typeface="Arial" pitchFamily="34" charset="0"/>
              </a:rPr>
              <a:t>trabalho. No </a:t>
            </a:r>
            <a:r>
              <a:rPr lang="pt-BR" sz="1800" dirty="0">
                <a:latin typeface="Arial" pitchFamily="34" charset="0"/>
                <a:cs typeface="Arial" pitchFamily="34" charset="0"/>
              </a:rPr>
              <a:t>segundo </a:t>
            </a:r>
            <a:r>
              <a:rPr lang="pt-BR" sz="1800" dirty="0" smtClean="0">
                <a:latin typeface="Arial" pitchFamily="34" charset="0"/>
                <a:cs typeface="Arial" pitchFamily="34" charset="0"/>
              </a:rPr>
              <a:t>mês e terceiro mês, </a:t>
            </a:r>
            <a:r>
              <a:rPr lang="pt-BR" sz="1800" dirty="0">
                <a:latin typeface="Arial" pitchFamily="34" charset="0"/>
                <a:cs typeface="Arial" pitchFamily="34" charset="0"/>
              </a:rPr>
              <a:t>graças às reuniões com a secretaria e o apoio que ofereceu ao desenvolvimento do projeto, foi alcançado a meta de 100</a:t>
            </a:r>
            <a:r>
              <a:rPr lang="pt-BR" sz="1800" dirty="0" smtClean="0">
                <a:latin typeface="Arial" pitchFamily="34" charset="0"/>
                <a:cs typeface="Arial" pitchFamily="34" charset="0"/>
              </a:rPr>
              <a:t>%. </a:t>
            </a:r>
            <a:r>
              <a:rPr lang="pt-BR" sz="1800" dirty="0">
                <a:latin typeface="Arial" pitchFamily="34" charset="0"/>
                <a:cs typeface="Arial" pitchFamily="34" charset="0"/>
              </a:rPr>
              <a:t>Realizar essa avaliação permitiu ter um melhor conhecimento e controle do estado de saúde de nossos hipertensos oferecendo a eles uma melhor qualidade nos atendimentos de cuidado continuo</a:t>
            </a:r>
          </a:p>
          <a:p>
            <a:pPr marL="0" indent="0">
              <a:lnSpc>
                <a:spcPct val="150000"/>
              </a:lnSpc>
              <a:buNone/>
            </a:pPr>
            <a:endParaRPr lang="pt-BR" sz="1800" dirty="0" smtClean="0">
              <a:latin typeface="Arial" pitchFamily="34" charset="0"/>
              <a:cs typeface="Arial" pitchFamily="34" charset="0"/>
            </a:endParaRPr>
          </a:p>
          <a:p>
            <a:pPr marL="0" indent="0">
              <a:buNone/>
            </a:pPr>
            <a:endParaRPr lang="pt-BR" sz="1800" dirty="0"/>
          </a:p>
        </p:txBody>
      </p:sp>
      <p:sp>
        <p:nvSpPr>
          <p:cNvPr id="4" name="CaixaDeTexto 3"/>
          <p:cNvSpPr txBox="1"/>
          <p:nvPr/>
        </p:nvSpPr>
        <p:spPr>
          <a:xfrm>
            <a:off x="467544" y="548680"/>
            <a:ext cx="5976664"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Objetivos, metas e resultados</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074" name="Gráfico 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458" y="4581128"/>
            <a:ext cx="4172495" cy="220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319573"/>
            <a:ext cx="8496944" cy="3672408"/>
          </a:xfrm>
        </p:spPr>
        <p:txBody>
          <a:bodyPr>
            <a:noAutofit/>
          </a:bodyPr>
          <a:lstStyle/>
          <a:p>
            <a:pPr algn="just">
              <a:lnSpc>
                <a:spcPct val="150000"/>
              </a:lnSpc>
            </a:pP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t>
            </a:r>
            <a:r>
              <a:rPr lang="pt-BR" sz="2000" dirty="0" smtClean="0">
                <a:solidFill>
                  <a:schemeClr val="tx1"/>
                </a:solidFill>
                <a:latin typeface="Arial" pitchFamily="34" charset="0"/>
                <a:cs typeface="Arial" pitchFamily="34" charset="0"/>
              </a:rPr>
              <a:t>A </a:t>
            </a:r>
            <a:r>
              <a:rPr lang="pt-BR" sz="2000" dirty="0">
                <a:solidFill>
                  <a:schemeClr val="tx1"/>
                </a:solidFill>
                <a:latin typeface="Arial" pitchFamily="34" charset="0"/>
                <a:cs typeface="Arial" pitchFamily="34" charset="0"/>
              </a:rPr>
              <a:t>ação programática que selecionamos como foco de intervenção foi Hipertensão e Diabetes, de grande importância para mudar algumas das deficiências que temos em nossa área sobre o manejo e controle destas doenças. A ação programática que será desenvolvida foi detectada como o problema de maior importância na comunidade e, através da intervenção, será permitido o manejo adequado desses usuários</a:t>
            </a:r>
            <a:r>
              <a:rPr lang="pt-BR" sz="2000" dirty="0" smtClean="0">
                <a:solidFill>
                  <a:schemeClr val="tx1"/>
                </a:solidFill>
                <a:latin typeface="Arial" pitchFamily="34" charset="0"/>
                <a:cs typeface="Arial" pitchFamily="34" charset="0"/>
              </a:rPr>
              <a:t>.</a:t>
            </a:r>
            <a:br>
              <a:rPr lang="pt-BR" sz="2000" dirty="0" smtClean="0">
                <a:solidFill>
                  <a:schemeClr val="tx1"/>
                </a:solidFill>
                <a:latin typeface="Arial" pitchFamily="34" charset="0"/>
                <a:cs typeface="Arial" pitchFamily="34" charset="0"/>
              </a:rPr>
            </a:br>
            <a:endParaRPr lang="pt-BR" sz="2000" dirty="0">
              <a:solidFill>
                <a:schemeClr val="tx1"/>
              </a:solidFill>
              <a:latin typeface="Arial" pitchFamily="34" charset="0"/>
              <a:cs typeface="Arial" pitchFamily="34" charset="0"/>
            </a:endParaRPr>
          </a:p>
        </p:txBody>
      </p:sp>
      <p:sp>
        <p:nvSpPr>
          <p:cNvPr id="3" name="Espaço Reservado para Conteúdo 2"/>
          <p:cNvSpPr>
            <a:spLocks noGrp="1"/>
          </p:cNvSpPr>
          <p:nvPr>
            <p:ph idx="1"/>
          </p:nvPr>
        </p:nvSpPr>
        <p:spPr>
          <a:xfrm flipV="1">
            <a:off x="899592" y="6858000"/>
            <a:ext cx="7581528" cy="459432"/>
          </a:xfrm>
        </p:spPr>
        <p:txBody>
          <a:bodyPr>
            <a:normAutofit lnSpcReduction="10000"/>
          </a:bodyPr>
          <a:lstStyle/>
          <a:p>
            <a:endParaRPr lang="pt-BR" dirty="0"/>
          </a:p>
        </p:txBody>
      </p:sp>
      <p:sp>
        <p:nvSpPr>
          <p:cNvPr id="4" name="CaixaDeTexto 3"/>
          <p:cNvSpPr txBox="1"/>
          <p:nvPr/>
        </p:nvSpPr>
        <p:spPr>
          <a:xfrm>
            <a:off x="251520" y="868779"/>
            <a:ext cx="6984776" cy="138499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Introdução</a:t>
            </a:r>
          </a:p>
          <a:p>
            <a:endPar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pt-BR" sz="2000" b="1" u="sng" dirty="0" smtClean="0">
                <a:solidFill>
                  <a:schemeClr val="accent3"/>
                </a:solidFill>
                <a:latin typeface="Arial" panose="020B0604020202020204" pitchFamily="34" charset="0"/>
                <a:cs typeface="Arial" panose="020B0604020202020204" pitchFamily="34" charset="0"/>
              </a:rPr>
              <a:t>Importância da ação programática</a:t>
            </a:r>
            <a:endParaRPr lang="pt-BR" sz="2000" b="1" u="sng" dirty="0">
              <a:solidFill>
                <a:schemeClr val="accent3"/>
              </a:solidFill>
              <a:latin typeface="Arial" panose="020B0604020202020204" pitchFamily="34" charset="0"/>
              <a:cs typeface="Arial" panose="020B0604020202020204" pitchFamily="34" charset="0"/>
            </a:endParaRPr>
          </a:p>
        </p:txBody>
      </p:sp>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467544"/>
            <a:ext cx="8229600" cy="1143000"/>
          </a:xfrm>
        </p:spPr>
        <p:txBody>
          <a:bodyPr/>
          <a:lstStyle/>
          <a:p>
            <a:endParaRPr lang="pt-BR"/>
          </a:p>
        </p:txBody>
      </p:sp>
      <p:sp>
        <p:nvSpPr>
          <p:cNvPr id="3" name="Espaço Reservado para Conteúdo 2"/>
          <p:cNvSpPr>
            <a:spLocks noGrp="1"/>
          </p:cNvSpPr>
          <p:nvPr>
            <p:ph idx="1"/>
          </p:nvPr>
        </p:nvSpPr>
        <p:spPr>
          <a:xfrm>
            <a:off x="251520" y="1268760"/>
            <a:ext cx="8568952" cy="5472608"/>
          </a:xfrm>
        </p:spPr>
        <p:txBody>
          <a:bodyPr>
            <a:normAutofit/>
          </a:bodyPr>
          <a:lstStyle/>
          <a:p>
            <a:pPr>
              <a:lnSpc>
                <a:spcPct val="150000"/>
              </a:lnSpc>
            </a:pPr>
            <a:r>
              <a:rPr lang="pt-BR" sz="1800" b="1" dirty="0" smtClean="0">
                <a:latin typeface="Arial" pitchFamily="34" charset="0"/>
                <a:cs typeface="Arial" pitchFamily="34" charset="0"/>
              </a:rPr>
              <a:t>Meta 2.2: </a:t>
            </a:r>
            <a:r>
              <a:rPr lang="pt-BR" sz="1800" dirty="0" smtClean="0">
                <a:latin typeface="Arial" pitchFamily="34" charset="0"/>
                <a:cs typeface="Arial" pitchFamily="34" charset="0"/>
              </a:rPr>
              <a:t>Realizar exame clínico apropriado em 100% dos diabéticos.</a:t>
            </a:r>
          </a:p>
          <a:p>
            <a:pPr marL="0" indent="0">
              <a:lnSpc>
                <a:spcPct val="150000"/>
              </a:lnSpc>
              <a:buNone/>
            </a:pPr>
            <a:r>
              <a:rPr lang="pt-BR" sz="1800" dirty="0" smtClean="0">
                <a:latin typeface="Arial" pitchFamily="34" charset="0"/>
                <a:cs typeface="Arial" pitchFamily="34" charset="0"/>
              </a:rPr>
              <a:t>	Para </a:t>
            </a:r>
            <a:r>
              <a:rPr lang="pt-BR" sz="1800" dirty="0">
                <a:latin typeface="Arial" pitchFamily="34" charset="0"/>
                <a:cs typeface="Arial" pitchFamily="34" charset="0"/>
              </a:rPr>
              <a:t>os diabéticos, foi muito mais fácil a realização do exame clínico apropriado de acordo com o protocolo, já que o número de diabéticos é menor e são usuários que frequentam mais a unidade de saúde. Sendo assim, nos 3 meses da intervenção foi alcançado a meta de 100%, ou seja, todos os usuários cadastrados receberam o exame clínico apropriado</a:t>
            </a:r>
            <a:r>
              <a:rPr lang="pt-BR" sz="1800" dirty="0" smtClean="0">
                <a:latin typeface="Arial" pitchFamily="34" charset="0"/>
                <a:cs typeface="Arial" pitchFamily="34" charset="0"/>
              </a:rPr>
              <a:t>.</a:t>
            </a:r>
          </a:p>
          <a:p>
            <a:pPr marL="0" indent="0">
              <a:lnSpc>
                <a:spcPct val="150000"/>
              </a:lnSpc>
              <a:buNone/>
            </a:pPr>
            <a:r>
              <a:rPr lang="pt-BR" sz="1800" dirty="0" smtClean="0">
                <a:latin typeface="Arial" pitchFamily="34" charset="0"/>
                <a:cs typeface="Arial" pitchFamily="34" charset="0"/>
              </a:rPr>
              <a:t>	O </a:t>
            </a:r>
            <a:r>
              <a:rPr lang="pt-BR" sz="1800" dirty="0">
                <a:latin typeface="Arial" pitchFamily="34" charset="0"/>
                <a:cs typeface="Arial" pitchFamily="34" charset="0"/>
              </a:rPr>
              <a:t>exame apropriado permitiu detectar complicações presentes nestes usuários, tomando, assim, condutas apropriadas e mostrando para eles todas as possíveis </a:t>
            </a:r>
            <a:r>
              <a:rPr lang="pt-BR" sz="1800" dirty="0" smtClean="0">
                <a:latin typeface="Arial" pitchFamily="34" charset="0"/>
                <a:cs typeface="Arial" pitchFamily="34" charset="0"/>
              </a:rPr>
              <a:t>complicações.</a:t>
            </a:r>
            <a:endParaRPr lang="pt-BR" sz="1800" dirty="0">
              <a:latin typeface="Arial" pitchFamily="34" charset="0"/>
              <a:cs typeface="Arial" pitchFamily="34" charset="0"/>
            </a:endParaRPr>
          </a:p>
          <a:p>
            <a:pPr>
              <a:lnSpc>
                <a:spcPct val="150000"/>
              </a:lnSpc>
            </a:pPr>
            <a:endParaRPr lang="pt-BR" sz="1800" dirty="0" smtClean="0">
              <a:latin typeface="Arial" pitchFamily="34" charset="0"/>
              <a:cs typeface="Arial" pitchFamily="34" charset="0"/>
            </a:endParaRPr>
          </a:p>
        </p:txBody>
      </p:sp>
      <p:sp>
        <p:nvSpPr>
          <p:cNvPr id="4" name="CaixaDeTexto 3"/>
          <p:cNvSpPr txBox="1"/>
          <p:nvPr/>
        </p:nvSpPr>
        <p:spPr>
          <a:xfrm>
            <a:off x="467544" y="548680"/>
            <a:ext cx="5976664"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Objetivos, metas e resultados</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683568"/>
            <a:ext cx="8229600" cy="1143000"/>
          </a:xfrm>
        </p:spPr>
        <p:txBody>
          <a:bodyPr/>
          <a:lstStyle/>
          <a:p>
            <a:endParaRPr lang="pt-BR" dirty="0"/>
          </a:p>
        </p:txBody>
      </p:sp>
      <p:sp>
        <p:nvSpPr>
          <p:cNvPr id="3" name="Espaço Reservado para Conteúdo 2"/>
          <p:cNvSpPr>
            <a:spLocks noGrp="1"/>
          </p:cNvSpPr>
          <p:nvPr>
            <p:ph idx="1"/>
          </p:nvPr>
        </p:nvSpPr>
        <p:spPr>
          <a:xfrm>
            <a:off x="70992" y="1268760"/>
            <a:ext cx="9073008" cy="5832648"/>
          </a:xfrm>
        </p:spPr>
        <p:txBody>
          <a:bodyPr>
            <a:normAutofit/>
          </a:bodyPr>
          <a:lstStyle/>
          <a:p>
            <a:pPr>
              <a:lnSpc>
                <a:spcPct val="150000"/>
              </a:lnSpc>
            </a:pPr>
            <a:r>
              <a:rPr lang="pt-BR" sz="1800" b="1" dirty="0" smtClean="0">
                <a:latin typeface="Arial" pitchFamily="34" charset="0"/>
                <a:cs typeface="Arial" pitchFamily="34" charset="0"/>
              </a:rPr>
              <a:t>Meta 2.3 </a:t>
            </a:r>
            <a:r>
              <a:rPr lang="pt-BR" sz="1800" dirty="0" smtClean="0">
                <a:latin typeface="Arial" pitchFamily="34" charset="0"/>
                <a:cs typeface="Arial" pitchFamily="34" charset="0"/>
              </a:rPr>
              <a:t>Garantir a 100% dos hipertensos a realização de exames complementares em dia de acordo com o protocolo.</a:t>
            </a:r>
          </a:p>
          <a:p>
            <a:pPr marL="0" indent="0">
              <a:lnSpc>
                <a:spcPct val="150000"/>
              </a:lnSpc>
              <a:buNone/>
            </a:pPr>
            <a:r>
              <a:rPr lang="pt-BR" sz="1800" dirty="0">
                <a:latin typeface="Arial" pitchFamily="34" charset="0"/>
                <a:cs typeface="Arial" pitchFamily="34" charset="0"/>
              </a:rPr>
              <a:t>	</a:t>
            </a:r>
            <a:r>
              <a:rPr lang="pt-BR" sz="1800" dirty="0" smtClean="0">
                <a:latin typeface="Arial" pitchFamily="34" charset="0"/>
                <a:cs typeface="Arial" pitchFamily="34" charset="0"/>
              </a:rPr>
              <a:t>No </a:t>
            </a:r>
            <a:r>
              <a:rPr lang="pt-BR" sz="1800" dirty="0">
                <a:latin typeface="Arial" pitchFamily="34" charset="0"/>
                <a:cs typeface="Arial" pitchFamily="34" charset="0"/>
              </a:rPr>
              <a:t>primeiro mês 25 hipertensos (96,2%) tiveram os exames complementares em </a:t>
            </a:r>
            <a:r>
              <a:rPr lang="pt-BR" sz="1800" dirty="0" smtClean="0">
                <a:latin typeface="Arial" pitchFamily="34" charset="0"/>
                <a:cs typeface="Arial" pitchFamily="34" charset="0"/>
              </a:rPr>
              <a:t>dia. Não </a:t>
            </a:r>
            <a:r>
              <a:rPr lang="pt-BR" sz="1800" dirty="0">
                <a:latin typeface="Arial" pitchFamily="34" charset="0"/>
                <a:cs typeface="Arial" pitchFamily="34" charset="0"/>
              </a:rPr>
              <a:t>foi alcançado a meta de 100% porque apresentamos dificuldades iniciais com o projeto e também  dificuldades do município para garantir a realização dos </a:t>
            </a:r>
            <a:r>
              <a:rPr lang="pt-BR" sz="1800" dirty="0" smtClean="0">
                <a:latin typeface="Arial" pitchFamily="34" charset="0"/>
                <a:cs typeface="Arial" pitchFamily="34" charset="0"/>
              </a:rPr>
              <a:t>exames. No </a:t>
            </a:r>
            <a:r>
              <a:rPr lang="pt-BR" sz="1800" dirty="0">
                <a:latin typeface="Arial" pitchFamily="34" charset="0"/>
                <a:cs typeface="Arial" pitchFamily="34" charset="0"/>
              </a:rPr>
              <a:t>segundo e terceiro mês, graças às reuniões com a gestão do </a:t>
            </a:r>
            <a:r>
              <a:rPr lang="pt-BR" sz="1800" dirty="0" smtClean="0">
                <a:latin typeface="Arial" pitchFamily="34" charset="0"/>
                <a:cs typeface="Arial" pitchFamily="34" charset="0"/>
              </a:rPr>
              <a:t>conseguimos </a:t>
            </a:r>
            <a:r>
              <a:rPr lang="pt-BR" sz="1800" dirty="0">
                <a:latin typeface="Arial" pitchFamily="34" charset="0"/>
                <a:cs typeface="Arial" pitchFamily="34" charset="0"/>
              </a:rPr>
              <a:t>alcançar a meta pactuada de 100%. </a:t>
            </a:r>
            <a:endParaRPr lang="pt-BR" sz="1800" dirty="0" smtClean="0">
              <a:latin typeface="Arial" pitchFamily="34" charset="0"/>
              <a:cs typeface="Arial" pitchFamily="34" charset="0"/>
            </a:endParaRPr>
          </a:p>
          <a:p>
            <a:pPr marL="0" indent="0">
              <a:buNone/>
            </a:pPr>
            <a:endParaRPr lang="pt-BR" sz="1800" dirty="0"/>
          </a:p>
        </p:txBody>
      </p:sp>
      <p:sp>
        <p:nvSpPr>
          <p:cNvPr id="4" name="CaixaDeTexto 3"/>
          <p:cNvSpPr txBox="1"/>
          <p:nvPr/>
        </p:nvSpPr>
        <p:spPr>
          <a:xfrm>
            <a:off x="467544" y="548680"/>
            <a:ext cx="5976664"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Objetivos, metas e resultados</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098" name="Gráfico 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4293096"/>
            <a:ext cx="4438303" cy="242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683568"/>
            <a:ext cx="8229600" cy="1143000"/>
          </a:xfrm>
        </p:spPr>
        <p:txBody>
          <a:bodyPr/>
          <a:lstStyle/>
          <a:p>
            <a:endParaRPr lang="pt-BR" dirty="0"/>
          </a:p>
        </p:txBody>
      </p:sp>
      <p:sp>
        <p:nvSpPr>
          <p:cNvPr id="3" name="Espaço Reservado para Conteúdo 2"/>
          <p:cNvSpPr>
            <a:spLocks noGrp="1"/>
          </p:cNvSpPr>
          <p:nvPr>
            <p:ph idx="1"/>
          </p:nvPr>
        </p:nvSpPr>
        <p:spPr>
          <a:xfrm>
            <a:off x="323528" y="2204391"/>
            <a:ext cx="8568952" cy="5919936"/>
          </a:xfrm>
        </p:spPr>
        <p:txBody>
          <a:bodyPr>
            <a:normAutofit/>
          </a:bodyPr>
          <a:lstStyle/>
          <a:p>
            <a:pPr>
              <a:lnSpc>
                <a:spcPct val="150000"/>
              </a:lnSpc>
            </a:pPr>
            <a:r>
              <a:rPr lang="pt-BR" sz="1800" b="1" dirty="0" smtClean="0">
                <a:latin typeface="Arial" pitchFamily="34" charset="0"/>
                <a:cs typeface="Arial" pitchFamily="34" charset="0"/>
              </a:rPr>
              <a:t>Meta 2.4. </a:t>
            </a:r>
            <a:r>
              <a:rPr lang="pt-BR" sz="1800" dirty="0" smtClean="0">
                <a:latin typeface="Arial" pitchFamily="34" charset="0"/>
                <a:cs typeface="Arial" pitchFamily="34" charset="0"/>
              </a:rPr>
              <a:t>Garantir a 100% dos diabéticos a realização de exames complementares em dia de acordo com o protocolo.</a:t>
            </a:r>
          </a:p>
          <a:p>
            <a:pPr marL="0" indent="0">
              <a:lnSpc>
                <a:spcPct val="150000"/>
              </a:lnSpc>
              <a:buNone/>
            </a:pPr>
            <a:r>
              <a:rPr lang="pt-BR" sz="1800" dirty="0" smtClean="0">
                <a:latin typeface="Arial" pitchFamily="34" charset="0"/>
                <a:cs typeface="Arial" pitchFamily="34" charset="0"/>
              </a:rPr>
              <a:t>	Durante todo o período da intervenção, todos os diabéticos tiveram os exames complementares em dia de acordo com o protocolo, alcançando a meta de 100% nos 3 meses. </a:t>
            </a:r>
          </a:p>
          <a:p>
            <a:pPr>
              <a:lnSpc>
                <a:spcPct val="150000"/>
              </a:lnSpc>
            </a:pPr>
            <a:endParaRPr lang="pt-BR" sz="1800" dirty="0" smtClean="0">
              <a:latin typeface="Arial" pitchFamily="34" charset="0"/>
              <a:cs typeface="Arial" pitchFamily="34" charset="0"/>
            </a:endParaRPr>
          </a:p>
          <a:p>
            <a:endParaRPr lang="pt-BR" sz="1800" dirty="0"/>
          </a:p>
        </p:txBody>
      </p:sp>
      <p:sp>
        <p:nvSpPr>
          <p:cNvPr id="4" name="CaixaDeTexto 3"/>
          <p:cNvSpPr txBox="1"/>
          <p:nvPr/>
        </p:nvSpPr>
        <p:spPr>
          <a:xfrm>
            <a:off x="467544" y="980728"/>
            <a:ext cx="5976664"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Objetivos, metas e resultados</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27584"/>
            <a:ext cx="8229600" cy="1143000"/>
          </a:xfrm>
        </p:spPr>
        <p:txBody>
          <a:bodyPr/>
          <a:lstStyle/>
          <a:p>
            <a:endParaRPr lang="pt-BR" dirty="0"/>
          </a:p>
        </p:txBody>
      </p:sp>
      <p:sp>
        <p:nvSpPr>
          <p:cNvPr id="3" name="Espaço Reservado para Conteúdo 2"/>
          <p:cNvSpPr>
            <a:spLocks noGrp="1"/>
          </p:cNvSpPr>
          <p:nvPr>
            <p:ph idx="1"/>
          </p:nvPr>
        </p:nvSpPr>
        <p:spPr>
          <a:xfrm>
            <a:off x="179512" y="1147419"/>
            <a:ext cx="8363272" cy="5847928"/>
          </a:xfrm>
        </p:spPr>
        <p:txBody>
          <a:bodyPr>
            <a:normAutofit/>
          </a:bodyPr>
          <a:lstStyle/>
          <a:p>
            <a:pPr>
              <a:lnSpc>
                <a:spcPct val="150000"/>
              </a:lnSpc>
            </a:pPr>
            <a:r>
              <a:rPr lang="pt-BR" sz="1800" b="1" dirty="0" smtClean="0">
                <a:latin typeface="Arial" pitchFamily="34" charset="0"/>
                <a:cs typeface="Arial" pitchFamily="34" charset="0"/>
              </a:rPr>
              <a:t>Meta 2.5. </a:t>
            </a:r>
            <a:r>
              <a:rPr lang="pt-BR" sz="1800" dirty="0" smtClean="0">
                <a:latin typeface="Arial" pitchFamily="34" charset="0"/>
                <a:cs typeface="Arial" pitchFamily="34" charset="0"/>
              </a:rPr>
              <a:t>Priorizar a prescrição de medicamentos da farmácia popular para 100% dos hipertensos cadastrados na unidade de saúde.</a:t>
            </a:r>
          </a:p>
          <a:p>
            <a:pPr marL="0" indent="0" algn="just">
              <a:lnSpc>
                <a:spcPct val="150000"/>
              </a:lnSpc>
              <a:buNone/>
            </a:pPr>
            <a:r>
              <a:rPr lang="pt-BR" sz="1800" dirty="0" smtClean="0">
                <a:latin typeface="Arial" pitchFamily="34" charset="0"/>
                <a:cs typeface="Arial" pitchFamily="34" charset="0"/>
              </a:rPr>
              <a:t>	No </a:t>
            </a:r>
            <a:r>
              <a:rPr lang="pt-BR" sz="1800" dirty="0">
                <a:latin typeface="Arial" pitchFamily="34" charset="0"/>
                <a:cs typeface="Arial" pitchFamily="34" charset="0"/>
              </a:rPr>
              <a:t>primeiro mês 22 hipertensos (88%) tiveram prescrição de medicamentos da Farmácia Popular/ </a:t>
            </a:r>
            <a:r>
              <a:rPr lang="pt-BR" sz="1800" dirty="0" err="1">
                <a:latin typeface="Arial" pitchFamily="34" charset="0"/>
                <a:cs typeface="Arial" pitchFamily="34" charset="0"/>
              </a:rPr>
              <a:t>Hiperdia</a:t>
            </a:r>
            <a:r>
              <a:rPr lang="pt-BR" sz="1800" dirty="0">
                <a:latin typeface="Arial" pitchFamily="34" charset="0"/>
                <a:cs typeface="Arial" pitchFamily="34" charset="0"/>
              </a:rPr>
              <a:t>. Apresentamos dificuldades no início do projeto devido a instabilidade da entrada desses medicamentos à farmácia da nossa UBS. Depois de atualizar o cadastro e solicitar a quantidade de medicamentos necessários melhorou muito e conseguimos no segundo e terceiro mês alcançar a meta pactuada de 100</a:t>
            </a:r>
            <a:r>
              <a:rPr lang="pt-BR" sz="1800" dirty="0" smtClean="0">
                <a:latin typeface="Arial" pitchFamily="34" charset="0"/>
                <a:cs typeface="Arial" pitchFamily="34" charset="0"/>
              </a:rPr>
              <a:t>%.</a:t>
            </a:r>
          </a:p>
          <a:p>
            <a:pPr marL="0" indent="0">
              <a:lnSpc>
                <a:spcPct val="150000"/>
              </a:lnSpc>
              <a:buNone/>
            </a:pPr>
            <a:endParaRPr lang="pt-BR" sz="1800" dirty="0" smtClean="0">
              <a:latin typeface="Arial" pitchFamily="34" charset="0"/>
              <a:cs typeface="Arial" pitchFamily="34" charset="0"/>
            </a:endParaRPr>
          </a:p>
          <a:p>
            <a:endParaRPr lang="pt-BR" sz="1800" dirty="0"/>
          </a:p>
        </p:txBody>
      </p:sp>
      <p:sp>
        <p:nvSpPr>
          <p:cNvPr id="4" name="CaixaDeTexto 3"/>
          <p:cNvSpPr txBox="1"/>
          <p:nvPr/>
        </p:nvSpPr>
        <p:spPr>
          <a:xfrm>
            <a:off x="467544" y="548680"/>
            <a:ext cx="5976664"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Objetivos, metas e resultados</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122" name="Gráfico 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5478" y="4509120"/>
            <a:ext cx="4233044" cy="225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395536"/>
            <a:ext cx="8229600" cy="1143000"/>
          </a:xfrm>
        </p:spPr>
        <p:txBody>
          <a:bodyPr/>
          <a:lstStyle/>
          <a:p>
            <a:endParaRPr lang="pt-BR" dirty="0"/>
          </a:p>
        </p:txBody>
      </p:sp>
      <p:sp>
        <p:nvSpPr>
          <p:cNvPr id="3" name="Espaço Reservado para Conteúdo 2"/>
          <p:cNvSpPr>
            <a:spLocks noGrp="1"/>
          </p:cNvSpPr>
          <p:nvPr>
            <p:ph idx="1"/>
          </p:nvPr>
        </p:nvSpPr>
        <p:spPr>
          <a:xfrm>
            <a:off x="395536" y="1268760"/>
            <a:ext cx="8568952" cy="5775920"/>
          </a:xfrm>
        </p:spPr>
        <p:txBody>
          <a:bodyPr>
            <a:normAutofit/>
          </a:bodyPr>
          <a:lstStyle/>
          <a:p>
            <a:pPr>
              <a:lnSpc>
                <a:spcPct val="150000"/>
              </a:lnSpc>
            </a:pPr>
            <a:r>
              <a:rPr lang="pt-BR" sz="1800" b="1" dirty="0" smtClean="0">
                <a:latin typeface="Arial" pitchFamily="34" charset="0"/>
                <a:cs typeface="Arial" pitchFamily="34" charset="0"/>
              </a:rPr>
              <a:t>Meta 2.6. </a:t>
            </a:r>
            <a:r>
              <a:rPr lang="pt-BR" sz="1800" dirty="0" smtClean="0">
                <a:latin typeface="Arial" pitchFamily="34" charset="0"/>
                <a:cs typeface="Arial" pitchFamily="34" charset="0"/>
              </a:rPr>
              <a:t>Priorizar a prescrição de medicamentos da farmácia popular para 100% dos diabéticos cadastrados na unidade de saúde.</a:t>
            </a:r>
          </a:p>
          <a:p>
            <a:pPr marL="0" indent="0">
              <a:lnSpc>
                <a:spcPct val="150000"/>
              </a:lnSpc>
              <a:buNone/>
            </a:pPr>
            <a:r>
              <a:rPr lang="pt-BR" sz="1800" dirty="0" smtClean="0">
                <a:latin typeface="Arial" pitchFamily="34" charset="0"/>
                <a:cs typeface="Arial" pitchFamily="34" charset="0"/>
              </a:rPr>
              <a:t>	No primeiro mês 38 diabéticos (92,7%) tiveram a prescrição de medicamentos da farmácia popular/ Hiperdia. No segundo e terceiro mês 100% dos diabéticos cadastrados tiveram essa prescrição</a:t>
            </a:r>
            <a:r>
              <a:rPr lang="pt-BR" sz="1800" dirty="0">
                <a:latin typeface="Arial" pitchFamily="34" charset="0"/>
                <a:cs typeface="Arial" pitchFamily="34" charset="0"/>
              </a:rPr>
              <a:t>.</a:t>
            </a:r>
            <a:endParaRPr lang="pt-BR" sz="1800" dirty="0"/>
          </a:p>
        </p:txBody>
      </p:sp>
      <p:sp>
        <p:nvSpPr>
          <p:cNvPr id="4" name="CaixaDeTexto 3"/>
          <p:cNvSpPr txBox="1"/>
          <p:nvPr/>
        </p:nvSpPr>
        <p:spPr>
          <a:xfrm>
            <a:off x="467544" y="548680"/>
            <a:ext cx="5976664"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Objetivos, metas e resultados</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146" name="Gráfico 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5525" y="3645024"/>
            <a:ext cx="455295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467544"/>
            <a:ext cx="8229600" cy="1143000"/>
          </a:xfrm>
        </p:spPr>
        <p:txBody>
          <a:bodyPr/>
          <a:lstStyle/>
          <a:p>
            <a:endParaRPr lang="pt-BR" dirty="0"/>
          </a:p>
        </p:txBody>
      </p:sp>
      <p:sp>
        <p:nvSpPr>
          <p:cNvPr id="3" name="Espaço Reservado para Conteúdo 2"/>
          <p:cNvSpPr>
            <a:spLocks noGrp="1"/>
          </p:cNvSpPr>
          <p:nvPr>
            <p:ph idx="1"/>
          </p:nvPr>
        </p:nvSpPr>
        <p:spPr>
          <a:xfrm>
            <a:off x="179512" y="1186376"/>
            <a:ext cx="8856984" cy="5847928"/>
          </a:xfrm>
        </p:spPr>
        <p:txBody>
          <a:bodyPr>
            <a:normAutofit/>
          </a:bodyPr>
          <a:lstStyle/>
          <a:p>
            <a:pPr>
              <a:lnSpc>
                <a:spcPct val="150000"/>
              </a:lnSpc>
            </a:pPr>
            <a:r>
              <a:rPr lang="pt-BR" sz="1800" b="1" dirty="0" smtClean="0">
                <a:latin typeface="Arial" pitchFamily="34" charset="0"/>
                <a:cs typeface="Arial" pitchFamily="34" charset="0"/>
              </a:rPr>
              <a:t>Meta 2.7. </a:t>
            </a:r>
            <a:r>
              <a:rPr lang="pt-BR" sz="1800" dirty="0" smtClean="0">
                <a:latin typeface="Arial" pitchFamily="34" charset="0"/>
                <a:cs typeface="Arial" pitchFamily="34" charset="0"/>
              </a:rPr>
              <a:t>Realizar avaliação da necessidade de atendimento odontológico em 100% dos hipertensos</a:t>
            </a:r>
          </a:p>
          <a:p>
            <a:pPr marL="0" indent="0">
              <a:lnSpc>
                <a:spcPct val="150000"/>
              </a:lnSpc>
              <a:buNone/>
            </a:pPr>
            <a:r>
              <a:rPr lang="pt-BR" sz="1800" dirty="0" smtClean="0">
                <a:latin typeface="Arial" pitchFamily="34" charset="0"/>
                <a:cs typeface="Arial" pitchFamily="34" charset="0"/>
              </a:rPr>
              <a:t>	No primeiro mês conseguimos avaliar 22 hipertensos (84,6%), pois a dentista estava de férias nesse período. No segundo e terceiro mês a meta de 100% foi alcançada. </a:t>
            </a:r>
            <a:r>
              <a:rPr lang="pt-BR" sz="1800" dirty="0">
                <a:latin typeface="Arial" pitchFamily="34" charset="0"/>
                <a:cs typeface="Arial" pitchFamily="34" charset="0"/>
              </a:rPr>
              <a:t>Para que pudéssemos alcançar essa meta, todo o trabalho foi desenvolvido em conjunto, planejando as consultas de </a:t>
            </a:r>
            <a:r>
              <a:rPr lang="pt-BR" sz="1800" dirty="0" err="1">
                <a:latin typeface="Arial" pitchFamily="34" charset="0"/>
                <a:cs typeface="Arial" pitchFamily="34" charset="0"/>
              </a:rPr>
              <a:t>hiperdia</a:t>
            </a:r>
            <a:r>
              <a:rPr lang="pt-BR" sz="1800" dirty="0">
                <a:latin typeface="Arial" pitchFamily="34" charset="0"/>
                <a:cs typeface="Arial" pitchFamily="34" charset="0"/>
              </a:rPr>
              <a:t> nos mesmos horários das de odontologia. </a:t>
            </a:r>
            <a:endParaRPr lang="pt-BR" sz="1800" dirty="0"/>
          </a:p>
        </p:txBody>
      </p:sp>
      <p:sp>
        <p:nvSpPr>
          <p:cNvPr id="4" name="CaixaDeTexto 3"/>
          <p:cNvSpPr txBox="1"/>
          <p:nvPr/>
        </p:nvSpPr>
        <p:spPr>
          <a:xfrm>
            <a:off x="467544" y="548680"/>
            <a:ext cx="5976664"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Objetivos, metas e resultados</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170" name="Gráfico 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4121357"/>
            <a:ext cx="45053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467544"/>
            <a:ext cx="8229600" cy="1143000"/>
          </a:xfrm>
        </p:spPr>
        <p:txBody>
          <a:bodyPr/>
          <a:lstStyle/>
          <a:p>
            <a:endParaRPr lang="pt-BR" dirty="0"/>
          </a:p>
        </p:txBody>
      </p:sp>
      <p:sp>
        <p:nvSpPr>
          <p:cNvPr id="3" name="Espaço Reservado para Conteúdo 2"/>
          <p:cNvSpPr>
            <a:spLocks noGrp="1"/>
          </p:cNvSpPr>
          <p:nvPr>
            <p:ph idx="1"/>
          </p:nvPr>
        </p:nvSpPr>
        <p:spPr>
          <a:xfrm>
            <a:off x="179512" y="1164342"/>
            <a:ext cx="8363272" cy="5775920"/>
          </a:xfrm>
        </p:spPr>
        <p:txBody>
          <a:bodyPr>
            <a:normAutofit/>
          </a:bodyPr>
          <a:lstStyle/>
          <a:p>
            <a:pPr>
              <a:lnSpc>
                <a:spcPct val="150000"/>
              </a:lnSpc>
            </a:pPr>
            <a:r>
              <a:rPr lang="pt-BR" sz="1800" b="1" dirty="0" smtClean="0">
                <a:latin typeface="Arial" pitchFamily="34" charset="0"/>
                <a:cs typeface="Arial" pitchFamily="34" charset="0"/>
              </a:rPr>
              <a:t>Meta 2.8: </a:t>
            </a:r>
            <a:r>
              <a:rPr lang="pt-BR" sz="1800" dirty="0" smtClean="0">
                <a:latin typeface="Arial" pitchFamily="34" charset="0"/>
                <a:cs typeface="Arial" pitchFamily="34" charset="0"/>
              </a:rPr>
              <a:t>Realizar avaliação da necessidade de atendimento odontológico em 100% dos diabéticos.</a:t>
            </a:r>
          </a:p>
          <a:p>
            <a:pPr marL="0" indent="0">
              <a:lnSpc>
                <a:spcPct val="150000"/>
              </a:lnSpc>
              <a:buNone/>
            </a:pPr>
            <a:r>
              <a:rPr lang="pt-BR" sz="1800" dirty="0" smtClean="0">
                <a:latin typeface="Arial" pitchFamily="34" charset="0"/>
                <a:cs typeface="Arial" pitchFamily="34" charset="0"/>
              </a:rPr>
              <a:t>	No primeiro </a:t>
            </a:r>
            <a:r>
              <a:rPr lang="pt-BR" sz="1800" dirty="0">
                <a:latin typeface="Arial" pitchFamily="34" charset="0"/>
                <a:cs typeface="Arial" pitchFamily="34" charset="0"/>
              </a:rPr>
              <a:t>mês foram avaliados para necessidade de atendimento odontológico 37 usuários (90,2%). </a:t>
            </a:r>
            <a:r>
              <a:rPr lang="pt-BR" sz="1800" dirty="0" smtClean="0">
                <a:latin typeface="Arial" pitchFamily="34" charset="0"/>
                <a:cs typeface="Arial" pitchFamily="34" charset="0"/>
              </a:rPr>
              <a:t>No </a:t>
            </a:r>
            <a:r>
              <a:rPr lang="pt-BR" sz="1800" dirty="0">
                <a:latin typeface="Arial" pitchFamily="34" charset="0"/>
                <a:cs typeface="Arial" pitchFamily="34" charset="0"/>
              </a:rPr>
              <a:t>segundo e terceiro mês foi possível avaliar 100% dos diabéticos. </a:t>
            </a:r>
            <a:endParaRPr lang="pt-BR" sz="1800" dirty="0" smtClean="0">
              <a:latin typeface="Arial" pitchFamily="34" charset="0"/>
              <a:cs typeface="Arial" pitchFamily="34" charset="0"/>
            </a:endParaRPr>
          </a:p>
          <a:p>
            <a:pPr>
              <a:buNone/>
            </a:pPr>
            <a:endParaRPr lang="pt-BR" sz="1800" dirty="0"/>
          </a:p>
        </p:txBody>
      </p:sp>
      <p:sp>
        <p:nvSpPr>
          <p:cNvPr id="4" name="CaixaDeTexto 3"/>
          <p:cNvSpPr txBox="1"/>
          <p:nvPr/>
        </p:nvSpPr>
        <p:spPr>
          <a:xfrm>
            <a:off x="467544" y="548680"/>
            <a:ext cx="5976664"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Objetivos, metas e resultados</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194" name="Gráfico 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3429000"/>
            <a:ext cx="4680520"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395536"/>
            <a:ext cx="8229600" cy="1143000"/>
          </a:xfrm>
        </p:spPr>
        <p:txBody>
          <a:bodyPr/>
          <a:lstStyle/>
          <a:p>
            <a:endParaRPr lang="pt-BR" dirty="0"/>
          </a:p>
        </p:txBody>
      </p:sp>
      <p:sp>
        <p:nvSpPr>
          <p:cNvPr id="3" name="Espaço Reservado para Conteúdo 2"/>
          <p:cNvSpPr>
            <a:spLocks noGrp="1"/>
          </p:cNvSpPr>
          <p:nvPr>
            <p:ph idx="1"/>
          </p:nvPr>
        </p:nvSpPr>
        <p:spPr>
          <a:xfrm>
            <a:off x="179512" y="1052736"/>
            <a:ext cx="8712968" cy="5559896"/>
          </a:xfrm>
        </p:spPr>
        <p:txBody>
          <a:bodyPr>
            <a:normAutofit/>
          </a:bodyPr>
          <a:lstStyle/>
          <a:p>
            <a:pPr>
              <a:lnSpc>
                <a:spcPct val="150000"/>
              </a:lnSpc>
            </a:pPr>
            <a:r>
              <a:rPr lang="pt-BR" sz="1800" b="1" dirty="0" smtClean="0">
                <a:latin typeface="Arial" pitchFamily="34" charset="0"/>
                <a:cs typeface="Arial" pitchFamily="34" charset="0"/>
              </a:rPr>
              <a:t>Objetivo de melhorar a adesão dos hipertensos e diabéticos às consultas médicas</a:t>
            </a:r>
            <a:endParaRPr lang="pt-BR" sz="1800" dirty="0" smtClean="0">
              <a:latin typeface="Arial" pitchFamily="34" charset="0"/>
              <a:cs typeface="Arial" pitchFamily="34" charset="0"/>
            </a:endParaRPr>
          </a:p>
          <a:p>
            <a:pPr>
              <a:lnSpc>
                <a:spcPct val="150000"/>
              </a:lnSpc>
            </a:pPr>
            <a:r>
              <a:rPr lang="pt-BR" sz="1800" b="1" dirty="0" smtClean="0">
                <a:latin typeface="Arial" pitchFamily="34" charset="0"/>
                <a:cs typeface="Arial" pitchFamily="34" charset="0"/>
              </a:rPr>
              <a:t>Meta 3.1: </a:t>
            </a:r>
            <a:r>
              <a:rPr lang="pt-BR" sz="1800" dirty="0" smtClean="0">
                <a:latin typeface="Arial" pitchFamily="34" charset="0"/>
                <a:cs typeface="Arial" pitchFamily="34" charset="0"/>
              </a:rPr>
              <a:t>Buscar 100% dos hipertensos faltosos às consultas na unidade de saúde conforme a periodicidade recomendada.</a:t>
            </a:r>
          </a:p>
          <a:p>
            <a:pPr marL="0" indent="0" algn="just">
              <a:lnSpc>
                <a:spcPct val="150000"/>
              </a:lnSpc>
              <a:buNone/>
            </a:pPr>
            <a:r>
              <a:rPr lang="pt-BR" sz="1800" dirty="0" smtClean="0">
                <a:latin typeface="Arial" pitchFamily="34" charset="0"/>
                <a:cs typeface="Arial" pitchFamily="34" charset="0"/>
              </a:rPr>
              <a:t>	No </a:t>
            </a:r>
            <a:r>
              <a:rPr lang="pt-BR" sz="1800" dirty="0">
                <a:latin typeface="Arial" pitchFamily="34" charset="0"/>
                <a:cs typeface="Arial" pitchFamily="34" charset="0"/>
              </a:rPr>
              <a:t>primeiro mês da intervenção não precisamos realizar busca ativa, pois não tivemos faltosos. No segundo e terceiro mês realizamos a busca de 100% dos </a:t>
            </a:r>
            <a:r>
              <a:rPr lang="pt-BR" sz="1800" dirty="0" smtClean="0">
                <a:latin typeface="Arial" pitchFamily="34" charset="0"/>
                <a:cs typeface="Arial" pitchFamily="34" charset="0"/>
              </a:rPr>
              <a:t>faltosos. </a:t>
            </a:r>
            <a:r>
              <a:rPr lang="pt-BR" sz="1800" dirty="0">
                <a:latin typeface="Arial" pitchFamily="34" charset="0"/>
                <a:cs typeface="Arial" pitchFamily="34" charset="0"/>
              </a:rPr>
              <a:t>Apresentamos algumas dificuldades </a:t>
            </a:r>
            <a:r>
              <a:rPr lang="pt-BR" sz="1800" dirty="0" smtClean="0">
                <a:latin typeface="Arial" pitchFamily="34" charset="0"/>
                <a:cs typeface="Arial" pitchFamily="34" charset="0"/>
              </a:rPr>
              <a:t>o </a:t>
            </a:r>
            <a:r>
              <a:rPr lang="pt-BR" sz="1800" dirty="0">
                <a:latin typeface="Arial" pitchFamily="34" charset="0"/>
                <a:cs typeface="Arial" pitchFamily="34" charset="0"/>
              </a:rPr>
              <a:t>transporte para a realização </a:t>
            </a:r>
            <a:r>
              <a:rPr lang="pt-BR" sz="1800" dirty="0" smtClean="0">
                <a:latin typeface="Arial" pitchFamily="34" charset="0"/>
                <a:cs typeface="Arial" pitchFamily="34" charset="0"/>
              </a:rPr>
              <a:t>das buscas.</a:t>
            </a:r>
          </a:p>
          <a:p>
            <a:endParaRPr lang="pt-BR" sz="1800" dirty="0"/>
          </a:p>
        </p:txBody>
      </p:sp>
      <p:sp>
        <p:nvSpPr>
          <p:cNvPr id="4" name="CaixaDeTexto 3"/>
          <p:cNvSpPr txBox="1"/>
          <p:nvPr/>
        </p:nvSpPr>
        <p:spPr>
          <a:xfrm>
            <a:off x="467544" y="548680"/>
            <a:ext cx="5976664"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Objetivos, metas e resultados</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218" name="Gráfico 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4293096"/>
            <a:ext cx="47148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907704"/>
            <a:ext cx="8229600" cy="1143000"/>
          </a:xfrm>
        </p:spPr>
        <p:txBody>
          <a:bodyPr/>
          <a:lstStyle/>
          <a:p>
            <a:endParaRPr lang="pt-BR" dirty="0"/>
          </a:p>
        </p:txBody>
      </p:sp>
      <p:sp>
        <p:nvSpPr>
          <p:cNvPr id="3" name="Espaço Reservado para Conteúdo 2"/>
          <p:cNvSpPr>
            <a:spLocks noGrp="1"/>
          </p:cNvSpPr>
          <p:nvPr>
            <p:ph idx="1"/>
          </p:nvPr>
        </p:nvSpPr>
        <p:spPr>
          <a:xfrm>
            <a:off x="251520" y="1244323"/>
            <a:ext cx="8568952" cy="5688632"/>
          </a:xfrm>
        </p:spPr>
        <p:txBody>
          <a:bodyPr>
            <a:normAutofit/>
          </a:bodyPr>
          <a:lstStyle/>
          <a:p>
            <a:pPr>
              <a:lnSpc>
                <a:spcPct val="150000"/>
              </a:lnSpc>
            </a:pPr>
            <a:r>
              <a:rPr lang="pt-BR" sz="1800" b="1" dirty="0" smtClean="0">
                <a:latin typeface="Arial" pitchFamily="34" charset="0"/>
                <a:cs typeface="Arial" pitchFamily="34" charset="0"/>
              </a:rPr>
              <a:t>Meta 3.2. </a:t>
            </a:r>
            <a:r>
              <a:rPr lang="pt-BR" sz="1800" dirty="0" smtClean="0">
                <a:latin typeface="Arial" pitchFamily="34" charset="0"/>
                <a:cs typeface="Arial" pitchFamily="34" charset="0"/>
              </a:rPr>
              <a:t>Buscar 100% dos diabéticos faltosos às consultas na unidade de saúde conforme a periodicidade recomendada.</a:t>
            </a:r>
          </a:p>
          <a:p>
            <a:pPr marL="0" indent="0" algn="just">
              <a:lnSpc>
                <a:spcPct val="150000"/>
              </a:lnSpc>
              <a:buNone/>
            </a:pPr>
            <a:r>
              <a:rPr lang="pt-BR" sz="1800" dirty="0" smtClean="0">
                <a:latin typeface="Arial" pitchFamily="34" charset="0"/>
                <a:cs typeface="Arial" pitchFamily="34" charset="0"/>
              </a:rPr>
              <a:t>	No </a:t>
            </a:r>
            <a:r>
              <a:rPr lang="pt-BR" sz="1800" dirty="0">
                <a:latin typeface="Arial" pitchFamily="34" charset="0"/>
                <a:cs typeface="Arial" pitchFamily="34" charset="0"/>
              </a:rPr>
              <a:t>primeiro mês, dos dois usuários faltosos apenas um recebeu a busca ativa, pois apresentamos dificuldades </a:t>
            </a:r>
            <a:r>
              <a:rPr lang="pt-BR" sz="1800" dirty="0" smtClean="0">
                <a:latin typeface="Arial" pitchFamily="34" charset="0"/>
                <a:cs typeface="Arial" pitchFamily="34" charset="0"/>
              </a:rPr>
              <a:t>de </a:t>
            </a:r>
            <a:r>
              <a:rPr lang="pt-BR" sz="1800" dirty="0">
                <a:latin typeface="Arial" pitchFamily="34" charset="0"/>
                <a:cs typeface="Arial" pitchFamily="34" charset="0"/>
              </a:rPr>
              <a:t>transporte. No segundo mês realizamos a busca de 40 faltosos (97,6%), e no terceiro mês 47 diabéticos, alcançando 100% da meta pactuada. </a:t>
            </a:r>
          </a:p>
          <a:p>
            <a:pPr>
              <a:lnSpc>
                <a:spcPct val="150000"/>
              </a:lnSpc>
            </a:pPr>
            <a:endParaRPr lang="pt-BR" sz="1800" dirty="0" smtClean="0">
              <a:latin typeface="Arial" pitchFamily="34" charset="0"/>
              <a:cs typeface="Arial" pitchFamily="34" charset="0"/>
            </a:endParaRPr>
          </a:p>
          <a:p>
            <a:pPr>
              <a:lnSpc>
                <a:spcPct val="150000"/>
              </a:lnSpc>
              <a:buNone/>
            </a:pPr>
            <a:endParaRPr lang="pt-BR" sz="1800" dirty="0" smtClean="0">
              <a:latin typeface="Arial" pitchFamily="34" charset="0"/>
              <a:cs typeface="Arial" pitchFamily="34" charset="0"/>
            </a:endParaRPr>
          </a:p>
          <a:p>
            <a:endParaRPr lang="pt-BR" sz="1800" dirty="0"/>
          </a:p>
        </p:txBody>
      </p:sp>
      <p:sp>
        <p:nvSpPr>
          <p:cNvPr id="4" name="CaixaDeTexto 3"/>
          <p:cNvSpPr txBox="1"/>
          <p:nvPr/>
        </p:nvSpPr>
        <p:spPr>
          <a:xfrm>
            <a:off x="467544" y="548680"/>
            <a:ext cx="5976664"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Objetivos, metas e resultados</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42" name="Gráfico 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3861048"/>
            <a:ext cx="4680520" cy="2808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467544"/>
            <a:ext cx="8229600" cy="1143000"/>
          </a:xfrm>
        </p:spPr>
        <p:txBody>
          <a:bodyPr/>
          <a:lstStyle/>
          <a:p>
            <a:endParaRPr lang="pt-BR" dirty="0"/>
          </a:p>
        </p:txBody>
      </p:sp>
      <p:sp>
        <p:nvSpPr>
          <p:cNvPr id="3" name="Espaço Reservado para Conteúdo 2"/>
          <p:cNvSpPr>
            <a:spLocks noGrp="1"/>
          </p:cNvSpPr>
          <p:nvPr>
            <p:ph idx="1"/>
          </p:nvPr>
        </p:nvSpPr>
        <p:spPr>
          <a:xfrm>
            <a:off x="467544" y="1484784"/>
            <a:ext cx="8470584" cy="5760640"/>
          </a:xfrm>
        </p:spPr>
        <p:txBody>
          <a:bodyPr>
            <a:normAutofit/>
          </a:bodyPr>
          <a:lstStyle/>
          <a:p>
            <a:pPr>
              <a:lnSpc>
                <a:spcPct val="150000"/>
              </a:lnSpc>
            </a:pPr>
            <a:r>
              <a:rPr lang="pt-BR" sz="1800" b="1" dirty="0" smtClean="0">
                <a:latin typeface="Arial" pitchFamily="34" charset="0"/>
                <a:cs typeface="Arial" pitchFamily="34" charset="0"/>
              </a:rPr>
              <a:t>Objetivo de melhorar qualidade do registro de acompanhamentos dos hipertensos e diabéticos na unidade de saúde.</a:t>
            </a:r>
            <a:endParaRPr lang="pt-BR" sz="1800" dirty="0" smtClean="0">
              <a:latin typeface="Arial" pitchFamily="34" charset="0"/>
              <a:cs typeface="Arial" pitchFamily="34" charset="0"/>
            </a:endParaRPr>
          </a:p>
          <a:p>
            <a:pPr>
              <a:lnSpc>
                <a:spcPct val="150000"/>
              </a:lnSpc>
            </a:pPr>
            <a:r>
              <a:rPr lang="pt-BR" sz="1800" b="1" dirty="0" smtClean="0">
                <a:latin typeface="Arial" pitchFamily="34" charset="0"/>
                <a:cs typeface="Arial" pitchFamily="34" charset="0"/>
              </a:rPr>
              <a:t>Meta 4.1: </a:t>
            </a:r>
            <a:r>
              <a:rPr lang="pt-BR" sz="1800" dirty="0" smtClean="0">
                <a:latin typeface="Arial" pitchFamily="34" charset="0"/>
                <a:cs typeface="Arial" pitchFamily="34" charset="0"/>
              </a:rPr>
              <a:t>Manter ficha de acompanhamento de 100% dos hipertensos cadastrados na unidade de saúde.</a:t>
            </a:r>
          </a:p>
          <a:p>
            <a:pPr marL="0" indent="0" algn="just">
              <a:lnSpc>
                <a:spcPct val="150000"/>
              </a:lnSpc>
              <a:buNone/>
            </a:pPr>
            <a:r>
              <a:rPr lang="pt-BR" sz="1800" dirty="0" smtClean="0">
                <a:latin typeface="Arial" pitchFamily="34" charset="0"/>
                <a:cs typeface="Arial" pitchFamily="34" charset="0"/>
              </a:rPr>
              <a:t>	No </a:t>
            </a:r>
            <a:r>
              <a:rPr lang="pt-BR" sz="1800" dirty="0">
                <a:latin typeface="Arial" pitchFamily="34" charset="0"/>
                <a:cs typeface="Arial" pitchFamily="34" charset="0"/>
              </a:rPr>
              <a:t>primeiro mês foi possível manter com ficha de acompanhamentos de 21 hipertensos (80,8%), pois apresentamos dificuldades na impressão desses documentos e não contávamos com as fichas em quantidade suficiente. No segundo e terceiro mês a meta foi </a:t>
            </a:r>
            <a:r>
              <a:rPr lang="pt-BR" sz="1800" dirty="0" smtClean="0">
                <a:latin typeface="Arial" pitchFamily="34" charset="0"/>
                <a:cs typeface="Arial" pitchFamily="34" charset="0"/>
              </a:rPr>
              <a:t>alcançada. O </a:t>
            </a:r>
            <a:r>
              <a:rPr lang="pt-BR" sz="1800" dirty="0">
                <a:latin typeface="Arial" pitchFamily="34" charset="0"/>
                <a:cs typeface="Arial" pitchFamily="34" charset="0"/>
              </a:rPr>
              <a:t>registro adequado permitiu que cada usuário pudesse ser avaliado de forma mais objetiva </a:t>
            </a:r>
            <a:r>
              <a:rPr lang="pt-BR" sz="1800" dirty="0" smtClean="0">
                <a:latin typeface="Arial" pitchFamily="34" charset="0"/>
                <a:cs typeface="Arial" pitchFamily="34" charset="0"/>
              </a:rPr>
              <a:t>e</a:t>
            </a:r>
            <a:r>
              <a:rPr lang="pt-BR" sz="1800" dirty="0">
                <a:latin typeface="Arial" pitchFamily="34" charset="0"/>
                <a:cs typeface="Arial" pitchFamily="34" charset="0"/>
              </a:rPr>
              <a:t>, assim pudemos melhorar as orientações e o acompanhamento.</a:t>
            </a:r>
          </a:p>
          <a:p>
            <a:pPr>
              <a:lnSpc>
                <a:spcPct val="150000"/>
              </a:lnSpc>
            </a:pPr>
            <a:endParaRPr lang="pt-BR" sz="1800" dirty="0" smtClean="0">
              <a:latin typeface="Arial" pitchFamily="34" charset="0"/>
              <a:cs typeface="Arial" pitchFamily="34" charset="0"/>
            </a:endParaRPr>
          </a:p>
          <a:p>
            <a:pPr marL="0" indent="0">
              <a:buNone/>
            </a:pPr>
            <a:endParaRPr lang="pt-BR" sz="1800" dirty="0"/>
          </a:p>
        </p:txBody>
      </p:sp>
      <p:sp>
        <p:nvSpPr>
          <p:cNvPr id="4" name="CaixaDeTexto 3"/>
          <p:cNvSpPr txBox="1"/>
          <p:nvPr/>
        </p:nvSpPr>
        <p:spPr>
          <a:xfrm>
            <a:off x="467544" y="692696"/>
            <a:ext cx="5976664"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Objetivos, metas e resultados</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0392" y="2204864"/>
            <a:ext cx="8602087" cy="3271590"/>
          </a:xfrm>
        </p:spPr>
        <p:txBody>
          <a:bodyPr>
            <a:noAutofit/>
          </a:bodyPr>
          <a:lstStyle/>
          <a:p>
            <a:pPr algn="just">
              <a:lnSpc>
                <a:spcPct val="150000"/>
              </a:lnSpc>
            </a:pPr>
            <a:r>
              <a:rPr lang="pt-BR" sz="2000" dirty="0" smtClean="0">
                <a:latin typeface="Arial" pitchFamily="34" charset="0"/>
                <a:cs typeface="Arial" pitchFamily="34" charset="0"/>
              </a:rPr>
              <a:t>	</a:t>
            </a:r>
            <a:r>
              <a:rPr lang="pt-BR" sz="2000" dirty="0" smtClean="0">
                <a:solidFill>
                  <a:schemeClr val="tx1"/>
                </a:solidFill>
                <a:latin typeface="Arial" pitchFamily="34" charset="0"/>
                <a:cs typeface="Arial" pitchFamily="34" charset="0"/>
              </a:rPr>
              <a:t>Esta intervenção é de grande importância para nossa população, pois temos uma alta prevalência dessas doenças e existe um incorreto controle das mesmas, já que não há adequada adesão ao tratamento. Nossa equipe de trabalho se encontra envolvida neste projeto, pois é preocupação de todos obter o resultado esperado e assim melhorar a atenção e a qualidade de vida dos usuários. </a:t>
            </a:r>
            <a:br>
              <a:rPr lang="pt-BR" sz="2000" dirty="0" smtClean="0">
                <a:solidFill>
                  <a:schemeClr val="tx1"/>
                </a:solidFill>
                <a:latin typeface="Arial" pitchFamily="34" charset="0"/>
                <a:cs typeface="Arial" pitchFamily="34" charset="0"/>
              </a:rPr>
            </a:br>
            <a:endParaRPr lang="pt-BR" sz="2000" dirty="0">
              <a:solidFill>
                <a:schemeClr val="tx1"/>
              </a:solidFill>
            </a:endParaRPr>
          </a:p>
        </p:txBody>
      </p:sp>
      <p:sp>
        <p:nvSpPr>
          <p:cNvPr id="3" name="Espaço Reservado para Conteúdo 2"/>
          <p:cNvSpPr>
            <a:spLocks noGrp="1"/>
          </p:cNvSpPr>
          <p:nvPr>
            <p:ph idx="1"/>
          </p:nvPr>
        </p:nvSpPr>
        <p:spPr>
          <a:xfrm>
            <a:off x="395536" y="-459432"/>
            <a:ext cx="8291264" cy="216024"/>
          </a:xfrm>
        </p:spPr>
        <p:txBody>
          <a:bodyPr>
            <a:normAutofit fontScale="40000" lnSpcReduction="20000"/>
          </a:bodyPr>
          <a:lstStyle/>
          <a:p>
            <a:pPr lvl="8"/>
            <a:endParaRPr lang="pt-BR" sz="2400" i="1" dirty="0">
              <a:latin typeface="Arial" pitchFamily="34" charset="0"/>
              <a:cs typeface="Arial" pitchFamily="34" charset="0"/>
            </a:endParaRPr>
          </a:p>
        </p:txBody>
      </p:sp>
      <p:sp>
        <p:nvSpPr>
          <p:cNvPr id="4" name="CaixaDeTexto 3"/>
          <p:cNvSpPr txBox="1"/>
          <p:nvPr/>
        </p:nvSpPr>
        <p:spPr>
          <a:xfrm>
            <a:off x="251520" y="868779"/>
            <a:ext cx="5976664"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Introdução</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tângulo 4"/>
          <p:cNvSpPr/>
          <p:nvPr/>
        </p:nvSpPr>
        <p:spPr>
          <a:xfrm>
            <a:off x="265639" y="1588150"/>
            <a:ext cx="4275529" cy="369332"/>
          </a:xfrm>
          <a:prstGeom prst="rect">
            <a:avLst/>
          </a:prstGeom>
        </p:spPr>
        <p:txBody>
          <a:bodyPr wrap="none">
            <a:spAutoFit/>
          </a:bodyPr>
          <a:lstStyle/>
          <a:p>
            <a:r>
              <a:rPr lang="pt-BR" b="1" u="sng" dirty="0">
                <a:solidFill>
                  <a:schemeClr val="accent3"/>
                </a:solidFill>
                <a:latin typeface="Arial" pitchFamily="34" charset="0"/>
                <a:cs typeface="Arial" pitchFamily="34" charset="0"/>
              </a:rPr>
              <a:t>Importância da ação da programática</a:t>
            </a:r>
            <a:endParaRPr lang="pt-B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611560"/>
            <a:ext cx="8229600" cy="1143000"/>
          </a:xfrm>
        </p:spPr>
        <p:txBody>
          <a:bodyPr/>
          <a:lstStyle/>
          <a:p>
            <a:endParaRPr lang="pt-BR" dirty="0"/>
          </a:p>
        </p:txBody>
      </p:sp>
      <p:pic>
        <p:nvPicPr>
          <p:cNvPr id="11266" name="Gráfico 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700808"/>
            <a:ext cx="5976664" cy="344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611560"/>
            <a:ext cx="8229600" cy="1143000"/>
          </a:xfrm>
        </p:spPr>
        <p:txBody>
          <a:bodyPr/>
          <a:lstStyle/>
          <a:p>
            <a:endParaRPr lang="pt-BR" dirty="0"/>
          </a:p>
        </p:txBody>
      </p:sp>
      <p:sp>
        <p:nvSpPr>
          <p:cNvPr id="3" name="Espaço Reservado para Conteúdo 2"/>
          <p:cNvSpPr>
            <a:spLocks noGrp="1"/>
          </p:cNvSpPr>
          <p:nvPr>
            <p:ph idx="1"/>
          </p:nvPr>
        </p:nvSpPr>
        <p:spPr>
          <a:xfrm>
            <a:off x="184026" y="1340768"/>
            <a:ext cx="8291264" cy="5775920"/>
          </a:xfrm>
        </p:spPr>
        <p:txBody>
          <a:bodyPr>
            <a:normAutofit/>
          </a:bodyPr>
          <a:lstStyle/>
          <a:p>
            <a:pPr>
              <a:lnSpc>
                <a:spcPct val="150000"/>
              </a:lnSpc>
            </a:pPr>
            <a:r>
              <a:rPr lang="pt-BR" sz="1800" b="1" dirty="0" smtClean="0">
                <a:latin typeface="Arial" pitchFamily="34" charset="0"/>
                <a:cs typeface="Arial" pitchFamily="34" charset="0"/>
              </a:rPr>
              <a:t>Meta 4.2. </a:t>
            </a:r>
            <a:r>
              <a:rPr lang="pt-BR" sz="1800" dirty="0" smtClean="0">
                <a:latin typeface="Arial" pitchFamily="34" charset="0"/>
                <a:cs typeface="Arial" pitchFamily="34" charset="0"/>
              </a:rPr>
              <a:t>Manter ficha de acompanhamento de 100% dos diabéticos cadastrados na unidade de saúde.</a:t>
            </a:r>
          </a:p>
          <a:p>
            <a:pPr marL="0" indent="0">
              <a:lnSpc>
                <a:spcPct val="150000"/>
              </a:lnSpc>
              <a:buNone/>
            </a:pPr>
            <a:r>
              <a:rPr lang="pt-BR" sz="1800" dirty="0" smtClean="0">
                <a:latin typeface="Arial" pitchFamily="34" charset="0"/>
                <a:cs typeface="Arial" pitchFamily="34" charset="0"/>
              </a:rPr>
              <a:t>	No primeiro mês conseguimos manter com ficha de acompanhamento de 36 diabéticos (87,8%). No segundo e terceiro mês 100% dos diabéticos tiveram o registro adequado. </a:t>
            </a:r>
          </a:p>
          <a:p>
            <a:endParaRPr lang="pt-BR" sz="1800" dirty="0"/>
          </a:p>
        </p:txBody>
      </p:sp>
      <p:sp>
        <p:nvSpPr>
          <p:cNvPr id="4" name="CaixaDeTexto 3"/>
          <p:cNvSpPr txBox="1"/>
          <p:nvPr/>
        </p:nvSpPr>
        <p:spPr>
          <a:xfrm>
            <a:off x="467544" y="548680"/>
            <a:ext cx="5976664"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Objetivos, metas e resultados</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2290" name="Gráfico 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5108" y="3645024"/>
            <a:ext cx="4661148"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611560"/>
            <a:ext cx="8229600" cy="1143000"/>
          </a:xfrm>
        </p:spPr>
        <p:txBody>
          <a:bodyPr/>
          <a:lstStyle/>
          <a:p>
            <a:endParaRPr lang="pt-BR" dirty="0"/>
          </a:p>
        </p:txBody>
      </p:sp>
      <p:sp>
        <p:nvSpPr>
          <p:cNvPr id="3" name="Espaço Reservado para Conteúdo 2"/>
          <p:cNvSpPr>
            <a:spLocks noGrp="1"/>
          </p:cNvSpPr>
          <p:nvPr>
            <p:ph idx="1"/>
          </p:nvPr>
        </p:nvSpPr>
        <p:spPr>
          <a:xfrm>
            <a:off x="179512" y="1268760"/>
            <a:ext cx="8856984" cy="5760640"/>
          </a:xfrm>
        </p:spPr>
        <p:txBody>
          <a:bodyPr>
            <a:normAutofit/>
          </a:bodyPr>
          <a:lstStyle/>
          <a:p>
            <a:pPr>
              <a:lnSpc>
                <a:spcPct val="150000"/>
              </a:lnSpc>
            </a:pPr>
            <a:r>
              <a:rPr lang="pt-BR" sz="1800" b="1" dirty="0" smtClean="0">
                <a:latin typeface="Arial" pitchFamily="34" charset="0"/>
                <a:cs typeface="Arial" pitchFamily="34" charset="0"/>
              </a:rPr>
              <a:t>Objetivo de realizar avaliação de risco cardiovascular dos hipertensos e diabéticos na unidade de saúde.</a:t>
            </a:r>
            <a:endParaRPr lang="pt-BR" sz="1800" dirty="0" smtClean="0">
              <a:latin typeface="Arial" pitchFamily="34" charset="0"/>
              <a:cs typeface="Arial" pitchFamily="34" charset="0"/>
            </a:endParaRPr>
          </a:p>
          <a:p>
            <a:pPr>
              <a:lnSpc>
                <a:spcPct val="150000"/>
              </a:lnSpc>
            </a:pPr>
            <a:r>
              <a:rPr lang="pt-BR" sz="1800" b="1" dirty="0" smtClean="0">
                <a:latin typeface="Arial" pitchFamily="34" charset="0"/>
                <a:cs typeface="Arial" pitchFamily="34" charset="0"/>
              </a:rPr>
              <a:t>Meta 5.1. </a:t>
            </a:r>
            <a:r>
              <a:rPr lang="pt-BR" sz="1800" dirty="0" smtClean="0">
                <a:latin typeface="Arial" pitchFamily="34" charset="0"/>
                <a:cs typeface="Arial" pitchFamily="34" charset="0"/>
              </a:rPr>
              <a:t>Realizar estratificação de risco cardiovascular em 100% dos hipertensos cadastrados na unidade de saúde.</a:t>
            </a:r>
          </a:p>
          <a:p>
            <a:pPr marL="0" indent="0">
              <a:lnSpc>
                <a:spcPct val="150000"/>
              </a:lnSpc>
              <a:buNone/>
            </a:pPr>
            <a:r>
              <a:rPr lang="pt-BR" sz="1800" dirty="0" smtClean="0">
                <a:latin typeface="Arial" pitchFamily="34" charset="0"/>
                <a:cs typeface="Arial" pitchFamily="34" charset="0"/>
              </a:rPr>
              <a:t>	No </a:t>
            </a:r>
            <a:r>
              <a:rPr lang="pt-BR" sz="1800" dirty="0">
                <a:latin typeface="Arial" pitchFamily="34" charset="0"/>
                <a:cs typeface="Arial" pitchFamily="34" charset="0"/>
              </a:rPr>
              <a:t>primeiro mês se realizou estratificação de risco cardiovascular a 18 usuários (69,2%), pois apresentamos dificuldades com equipamentos para o exame clinico e para a realização de exames laboratoriais. Com os meses foi possível eliminar em grande magnitude os problemas que atrapalhavam as atividades e no segundo e terceiro mês a meta de 100% foi alcançada</a:t>
            </a:r>
            <a:r>
              <a:rPr lang="pt-BR" sz="1800" dirty="0" smtClean="0">
                <a:latin typeface="Arial" pitchFamily="34" charset="0"/>
                <a:cs typeface="Arial" pitchFamily="34" charset="0"/>
              </a:rPr>
              <a:t>. </a:t>
            </a:r>
          </a:p>
        </p:txBody>
      </p:sp>
      <p:sp>
        <p:nvSpPr>
          <p:cNvPr id="4" name="CaixaDeTexto 3"/>
          <p:cNvSpPr txBox="1"/>
          <p:nvPr/>
        </p:nvSpPr>
        <p:spPr>
          <a:xfrm>
            <a:off x="467544" y="548680"/>
            <a:ext cx="5976664"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Objetivos, metas e resultados</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683568"/>
            <a:ext cx="8229600" cy="1143000"/>
          </a:xfrm>
        </p:spPr>
        <p:txBody>
          <a:bodyPr/>
          <a:lstStyle/>
          <a:p>
            <a:endParaRPr lang="pt-BR" dirty="0"/>
          </a:p>
        </p:txBody>
      </p:sp>
      <p:pic>
        <p:nvPicPr>
          <p:cNvPr id="13314" name="Gráfico 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844824"/>
            <a:ext cx="5760640"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755576"/>
            <a:ext cx="8229600" cy="1143000"/>
          </a:xfrm>
        </p:spPr>
        <p:txBody>
          <a:bodyPr/>
          <a:lstStyle/>
          <a:p>
            <a:endParaRPr lang="pt-BR" dirty="0"/>
          </a:p>
        </p:txBody>
      </p:sp>
      <p:sp>
        <p:nvSpPr>
          <p:cNvPr id="3" name="Espaço Reservado para Conteúdo 2"/>
          <p:cNvSpPr>
            <a:spLocks noGrp="1"/>
          </p:cNvSpPr>
          <p:nvPr>
            <p:ph idx="1"/>
          </p:nvPr>
        </p:nvSpPr>
        <p:spPr>
          <a:xfrm>
            <a:off x="251520" y="1556792"/>
            <a:ext cx="8640960" cy="5469240"/>
          </a:xfrm>
        </p:spPr>
        <p:txBody>
          <a:bodyPr>
            <a:normAutofit/>
          </a:bodyPr>
          <a:lstStyle/>
          <a:p>
            <a:pPr>
              <a:lnSpc>
                <a:spcPct val="150000"/>
              </a:lnSpc>
            </a:pPr>
            <a:r>
              <a:rPr lang="pt-BR" sz="1800" b="1" dirty="0" smtClean="0">
                <a:latin typeface="Arial" pitchFamily="34" charset="0"/>
                <a:cs typeface="Arial" pitchFamily="34" charset="0"/>
              </a:rPr>
              <a:t>Meta 5.2: </a:t>
            </a:r>
            <a:r>
              <a:rPr lang="pt-BR" sz="1800" dirty="0" smtClean="0">
                <a:latin typeface="Arial" pitchFamily="34" charset="0"/>
                <a:cs typeface="Arial" pitchFamily="34" charset="0"/>
              </a:rPr>
              <a:t>Realizar estratificação de risco cardiovascular em 100% dos diabéticos cadastrados na unidade de saúde.</a:t>
            </a:r>
          </a:p>
          <a:p>
            <a:pPr marL="0" indent="0" algn="just">
              <a:lnSpc>
                <a:spcPct val="150000"/>
              </a:lnSpc>
              <a:buNone/>
            </a:pPr>
            <a:r>
              <a:rPr lang="pt-BR" sz="1800" dirty="0" smtClean="0">
                <a:latin typeface="Arial" pitchFamily="34" charset="0"/>
                <a:cs typeface="Arial" pitchFamily="34" charset="0"/>
              </a:rPr>
              <a:t>	No </a:t>
            </a:r>
            <a:r>
              <a:rPr lang="pt-BR" sz="1800" dirty="0">
                <a:latin typeface="Arial" pitchFamily="34" charset="0"/>
                <a:cs typeface="Arial" pitchFamily="34" charset="0"/>
              </a:rPr>
              <a:t>primeiro mês conseguimos avaliar 31 diabéticos (75,6%), sendo os motivos que dificultaram os mesmos que para os hipertensos. No segundo e terceiro mês avaliamos 100% dos usuários </a:t>
            </a:r>
            <a:r>
              <a:rPr lang="pt-BR" sz="1800" dirty="0" smtClean="0">
                <a:latin typeface="Arial" pitchFamily="34" charset="0"/>
                <a:cs typeface="Arial" pitchFamily="34" charset="0"/>
              </a:rPr>
              <a:t>cadastrados, </a:t>
            </a:r>
            <a:r>
              <a:rPr lang="pt-BR" sz="1800" dirty="0">
                <a:latin typeface="Arial" pitchFamily="34" charset="0"/>
                <a:cs typeface="Arial" pitchFamily="34" charset="0"/>
              </a:rPr>
              <a:t>cumprindo com a meta </a:t>
            </a:r>
            <a:r>
              <a:rPr lang="pt-BR" sz="1800" dirty="0" smtClean="0">
                <a:latin typeface="Arial" pitchFamily="34" charset="0"/>
                <a:cs typeface="Arial" pitchFamily="34" charset="0"/>
              </a:rPr>
              <a:t>pactuada.</a:t>
            </a:r>
          </a:p>
          <a:p>
            <a:pPr marL="0" indent="0" algn="just">
              <a:lnSpc>
                <a:spcPct val="150000"/>
              </a:lnSpc>
              <a:buNone/>
            </a:pPr>
            <a:r>
              <a:rPr lang="pt-BR" sz="1800" dirty="0">
                <a:latin typeface="Arial" pitchFamily="34" charset="0"/>
                <a:cs typeface="Arial" pitchFamily="34" charset="0"/>
              </a:rPr>
              <a:t>	</a:t>
            </a:r>
            <a:r>
              <a:rPr lang="pt-BR" sz="1800" dirty="0" smtClean="0">
                <a:latin typeface="Arial" pitchFamily="34" charset="0"/>
                <a:cs typeface="Arial" pitchFamily="34" charset="0"/>
              </a:rPr>
              <a:t>Essa </a:t>
            </a:r>
            <a:r>
              <a:rPr lang="pt-BR" sz="1800" dirty="0">
                <a:latin typeface="Arial" pitchFamily="34" charset="0"/>
                <a:cs typeface="Arial" pitchFamily="34" charset="0"/>
              </a:rPr>
              <a:t>atividade foi de grande importância, pois permitiu ter uma avaliação mais integral do estado de saúde desses usuários e pode oferecer a eles a informação necessária para adotar medidas de prevenção da saúde</a:t>
            </a:r>
          </a:p>
          <a:p>
            <a:pPr>
              <a:lnSpc>
                <a:spcPct val="150000"/>
              </a:lnSpc>
            </a:pPr>
            <a:endParaRPr lang="pt-BR" sz="1800" dirty="0" smtClean="0">
              <a:latin typeface="Arial" pitchFamily="34" charset="0"/>
              <a:cs typeface="Arial" pitchFamily="34" charset="0"/>
            </a:endParaRPr>
          </a:p>
        </p:txBody>
      </p:sp>
      <p:sp>
        <p:nvSpPr>
          <p:cNvPr id="4" name="CaixaDeTexto 3"/>
          <p:cNvSpPr txBox="1"/>
          <p:nvPr/>
        </p:nvSpPr>
        <p:spPr>
          <a:xfrm>
            <a:off x="467544" y="887844"/>
            <a:ext cx="5976664"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Objetivos, metas e resultados</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611560"/>
            <a:ext cx="8229600" cy="1143000"/>
          </a:xfrm>
        </p:spPr>
        <p:txBody>
          <a:bodyPr/>
          <a:lstStyle/>
          <a:p>
            <a:endParaRPr lang="pt-BR" dirty="0"/>
          </a:p>
        </p:txBody>
      </p:sp>
      <p:pic>
        <p:nvPicPr>
          <p:cNvPr id="14338" name="Gráfico 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988840"/>
            <a:ext cx="5688632" cy="343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395536"/>
            <a:ext cx="8229600" cy="1143000"/>
          </a:xfrm>
        </p:spPr>
        <p:txBody>
          <a:bodyPr/>
          <a:lstStyle/>
          <a:p>
            <a:endParaRPr lang="pt-BR" dirty="0"/>
          </a:p>
        </p:txBody>
      </p:sp>
      <p:sp>
        <p:nvSpPr>
          <p:cNvPr id="3" name="Espaço Reservado para Conteúdo 2"/>
          <p:cNvSpPr>
            <a:spLocks noGrp="1"/>
          </p:cNvSpPr>
          <p:nvPr>
            <p:ph idx="1"/>
          </p:nvPr>
        </p:nvSpPr>
        <p:spPr>
          <a:xfrm>
            <a:off x="251520" y="1146815"/>
            <a:ext cx="8640960" cy="5703912"/>
          </a:xfrm>
        </p:spPr>
        <p:txBody>
          <a:bodyPr>
            <a:normAutofit/>
          </a:bodyPr>
          <a:lstStyle/>
          <a:p>
            <a:pPr>
              <a:lnSpc>
                <a:spcPct val="150000"/>
              </a:lnSpc>
            </a:pPr>
            <a:r>
              <a:rPr lang="pt-BR" sz="1800" b="1" dirty="0" smtClean="0">
                <a:latin typeface="Arial" pitchFamily="34" charset="0"/>
                <a:cs typeface="Arial" pitchFamily="34" charset="0"/>
              </a:rPr>
              <a:t>Objetivo da realização de atividades de promoção de saúde para hipertensos e diabéticos na unidade de saúde.</a:t>
            </a:r>
            <a:endParaRPr lang="pt-BR" sz="1800" dirty="0" smtClean="0">
              <a:latin typeface="Arial" pitchFamily="34" charset="0"/>
              <a:cs typeface="Arial" pitchFamily="34" charset="0"/>
            </a:endParaRPr>
          </a:p>
          <a:p>
            <a:pPr>
              <a:lnSpc>
                <a:spcPct val="150000"/>
              </a:lnSpc>
            </a:pPr>
            <a:r>
              <a:rPr lang="pt-BR" sz="1800" b="1" dirty="0" smtClean="0">
                <a:latin typeface="Arial" pitchFamily="34" charset="0"/>
                <a:cs typeface="Arial" pitchFamily="34" charset="0"/>
              </a:rPr>
              <a:t>Meta 6.1: </a:t>
            </a:r>
            <a:r>
              <a:rPr lang="pt-BR" sz="1800" dirty="0" smtClean="0">
                <a:latin typeface="Arial" pitchFamily="34" charset="0"/>
                <a:cs typeface="Arial" pitchFamily="34" charset="0"/>
              </a:rPr>
              <a:t>Garantir orientação nutricional sobre alimentação saudável a 100% dos hipertensos.</a:t>
            </a:r>
          </a:p>
          <a:p>
            <a:pPr>
              <a:lnSpc>
                <a:spcPct val="150000"/>
              </a:lnSpc>
            </a:pPr>
            <a:r>
              <a:rPr lang="pt-BR" sz="1800" b="1" dirty="0">
                <a:latin typeface="Arial" pitchFamily="34" charset="0"/>
                <a:cs typeface="Arial" pitchFamily="34" charset="0"/>
              </a:rPr>
              <a:t>Meta 6.2: </a:t>
            </a:r>
            <a:r>
              <a:rPr lang="pt-BR" sz="1800" dirty="0">
                <a:latin typeface="Arial" pitchFamily="34" charset="0"/>
                <a:cs typeface="Arial" pitchFamily="34" charset="0"/>
              </a:rPr>
              <a:t>Garantir orientação nutricional sobre alimentação saudável a 100% dos </a:t>
            </a:r>
            <a:r>
              <a:rPr lang="pt-BR" sz="1800" dirty="0" smtClean="0">
                <a:latin typeface="Arial" pitchFamily="34" charset="0"/>
                <a:cs typeface="Arial" pitchFamily="34" charset="0"/>
              </a:rPr>
              <a:t>diabéticos. Durante </a:t>
            </a:r>
            <a:r>
              <a:rPr lang="pt-BR" sz="1800" dirty="0">
                <a:latin typeface="Arial" pitchFamily="34" charset="0"/>
                <a:cs typeface="Arial" pitchFamily="34" charset="0"/>
              </a:rPr>
              <a:t>os 3 meses do projeto de intervenção, 100% dos hipertensos e dos diabéticos cadastrados receberam orientações sobre alimentação saudável</a:t>
            </a:r>
            <a:r>
              <a:rPr lang="pt-BR" sz="1800" dirty="0" smtClean="0">
                <a:latin typeface="Arial" pitchFamily="34" charset="0"/>
                <a:cs typeface="Arial" pitchFamily="34" charset="0"/>
              </a:rPr>
              <a:t>.</a:t>
            </a:r>
          </a:p>
          <a:p>
            <a:pPr marL="0" indent="0">
              <a:lnSpc>
                <a:spcPct val="150000"/>
              </a:lnSpc>
              <a:buNone/>
            </a:pPr>
            <a:endParaRPr lang="pt-BR" sz="1800" dirty="0">
              <a:solidFill>
                <a:srgbClr val="FF0000"/>
              </a:solidFill>
              <a:latin typeface="Arial" pitchFamily="34" charset="0"/>
              <a:cs typeface="Arial" pitchFamily="34" charset="0"/>
            </a:endParaRPr>
          </a:p>
          <a:p>
            <a:pPr marL="0" indent="0">
              <a:lnSpc>
                <a:spcPct val="150000"/>
              </a:lnSpc>
              <a:buNone/>
            </a:pPr>
            <a:endParaRPr lang="pt-BR" sz="1800" dirty="0">
              <a:latin typeface="Arial" pitchFamily="34" charset="0"/>
              <a:cs typeface="Arial" pitchFamily="34" charset="0"/>
            </a:endParaRPr>
          </a:p>
          <a:p>
            <a:pPr>
              <a:lnSpc>
                <a:spcPct val="150000"/>
              </a:lnSpc>
            </a:pPr>
            <a:endParaRPr lang="pt-BR" sz="1800" dirty="0" smtClean="0">
              <a:latin typeface="Arial" pitchFamily="34" charset="0"/>
              <a:cs typeface="Arial" pitchFamily="34" charset="0"/>
            </a:endParaRPr>
          </a:p>
          <a:p>
            <a:pPr marL="0" indent="0">
              <a:buNone/>
            </a:pPr>
            <a:endParaRPr lang="pt-BR" sz="1800" dirty="0"/>
          </a:p>
        </p:txBody>
      </p:sp>
      <p:sp>
        <p:nvSpPr>
          <p:cNvPr id="4" name="CaixaDeTexto 3"/>
          <p:cNvSpPr txBox="1"/>
          <p:nvPr/>
        </p:nvSpPr>
        <p:spPr>
          <a:xfrm>
            <a:off x="467544" y="548680"/>
            <a:ext cx="5976664"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Objetivos, metas e resultados</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Imagem 4" descr="10603710_1454230734862163_6979533978763632564_n.jpg"/>
          <p:cNvPicPr>
            <a:picLocks noChangeAspect="1"/>
          </p:cNvPicPr>
          <p:nvPr/>
        </p:nvPicPr>
        <p:blipFill>
          <a:blip r:embed="rId2" cstate="print"/>
          <a:stretch>
            <a:fillRect/>
          </a:stretch>
        </p:blipFill>
        <p:spPr>
          <a:xfrm>
            <a:off x="2987824" y="4260710"/>
            <a:ext cx="3096344" cy="2322258"/>
          </a:xfrm>
          <a:prstGeom prst="rect">
            <a:avLst/>
          </a:prstGeom>
          <a:ln w="28575">
            <a:solidFill>
              <a:schemeClr val="tx1"/>
            </a:solid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611560"/>
            <a:ext cx="8229600" cy="1143000"/>
          </a:xfrm>
        </p:spPr>
        <p:txBody>
          <a:bodyPr/>
          <a:lstStyle/>
          <a:p>
            <a:endParaRPr lang="pt-BR" dirty="0"/>
          </a:p>
        </p:txBody>
      </p:sp>
      <p:sp>
        <p:nvSpPr>
          <p:cNvPr id="3" name="Espaço Reservado para Conteúdo 2"/>
          <p:cNvSpPr>
            <a:spLocks noGrp="1"/>
          </p:cNvSpPr>
          <p:nvPr>
            <p:ph idx="1"/>
          </p:nvPr>
        </p:nvSpPr>
        <p:spPr>
          <a:xfrm>
            <a:off x="395536" y="1916832"/>
            <a:ext cx="8219256" cy="5688632"/>
          </a:xfrm>
        </p:spPr>
        <p:txBody>
          <a:bodyPr>
            <a:normAutofit/>
          </a:bodyPr>
          <a:lstStyle/>
          <a:p>
            <a:pPr marL="0" indent="0" algn="just">
              <a:lnSpc>
                <a:spcPct val="150000"/>
              </a:lnSpc>
              <a:buNone/>
            </a:pPr>
            <a:r>
              <a:rPr lang="pt-BR" sz="1800" dirty="0" smtClean="0">
                <a:latin typeface="Arial" pitchFamily="34" charset="0"/>
                <a:cs typeface="Arial" pitchFamily="34" charset="0"/>
              </a:rPr>
              <a:t>	A orientação sobre alimentação saudável constitui, dentre das atividades de promoção para mudar estilos de vida, uma das mais importantes. A maioria dos usuários com essas doenças crônicas não transmissíveis apresentam transtornos da nutrição, como obesidade e sobrepeso, estados que influem diretamente no estado de saúde. Mudar estilos de vida é um dos pontos fundamentais para conseguir o controle dessas doenças.</a:t>
            </a:r>
          </a:p>
          <a:p>
            <a:pPr algn="just"/>
            <a:endParaRPr lang="pt-BR" sz="1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683568"/>
            <a:ext cx="8229600" cy="1143000"/>
          </a:xfrm>
        </p:spPr>
        <p:txBody>
          <a:bodyPr/>
          <a:lstStyle/>
          <a:p>
            <a:endParaRPr lang="pt-BR" dirty="0"/>
          </a:p>
        </p:txBody>
      </p:sp>
      <p:sp>
        <p:nvSpPr>
          <p:cNvPr id="3" name="Espaço Reservado para Conteúdo 2"/>
          <p:cNvSpPr>
            <a:spLocks noGrp="1"/>
          </p:cNvSpPr>
          <p:nvPr>
            <p:ph idx="1"/>
          </p:nvPr>
        </p:nvSpPr>
        <p:spPr>
          <a:xfrm>
            <a:off x="395536" y="1197393"/>
            <a:ext cx="8291264" cy="5847928"/>
          </a:xfrm>
        </p:spPr>
        <p:txBody>
          <a:bodyPr>
            <a:normAutofit/>
          </a:bodyPr>
          <a:lstStyle/>
          <a:p>
            <a:pPr>
              <a:lnSpc>
                <a:spcPct val="150000"/>
              </a:lnSpc>
            </a:pPr>
            <a:r>
              <a:rPr lang="pt-BR" sz="1800" b="1" dirty="0" smtClean="0">
                <a:latin typeface="Arial" pitchFamily="34" charset="0"/>
                <a:cs typeface="Arial" pitchFamily="34" charset="0"/>
              </a:rPr>
              <a:t>Meta 6.3: </a:t>
            </a:r>
            <a:r>
              <a:rPr lang="pt-BR" sz="1800" dirty="0" smtClean="0">
                <a:latin typeface="Arial" pitchFamily="34" charset="0"/>
                <a:cs typeface="Arial" pitchFamily="34" charset="0"/>
              </a:rPr>
              <a:t>Garantir orientação em relação à prática regular de atividade física a 100% dos hipertensos.</a:t>
            </a:r>
          </a:p>
          <a:p>
            <a:pPr>
              <a:lnSpc>
                <a:spcPct val="150000"/>
              </a:lnSpc>
            </a:pPr>
            <a:r>
              <a:rPr lang="pt-BR" sz="1800" b="1" dirty="0" smtClean="0">
                <a:latin typeface="Arial" pitchFamily="34" charset="0"/>
                <a:cs typeface="Arial" pitchFamily="34" charset="0"/>
              </a:rPr>
              <a:t>Meta 6.4: </a:t>
            </a:r>
            <a:r>
              <a:rPr lang="pt-BR" sz="1800" dirty="0" smtClean="0">
                <a:latin typeface="Arial" pitchFamily="34" charset="0"/>
                <a:cs typeface="Arial" pitchFamily="34" charset="0"/>
              </a:rPr>
              <a:t>Garantir orientação em relação à prática regular de atividade física a 100% dos usuários diabéticos.</a:t>
            </a:r>
          </a:p>
          <a:p>
            <a:pPr marL="0" indent="0">
              <a:lnSpc>
                <a:spcPct val="150000"/>
              </a:lnSpc>
              <a:buNone/>
            </a:pPr>
            <a:r>
              <a:rPr lang="pt-BR" sz="1800" dirty="0" smtClean="0">
                <a:latin typeface="Arial" pitchFamily="34" charset="0"/>
                <a:cs typeface="Arial" pitchFamily="34" charset="0"/>
              </a:rPr>
              <a:t>	Durante </a:t>
            </a:r>
            <a:r>
              <a:rPr lang="pt-BR" sz="1800" dirty="0">
                <a:latin typeface="Arial" pitchFamily="34" charset="0"/>
                <a:cs typeface="Arial" pitchFamily="34" charset="0"/>
              </a:rPr>
              <a:t>todo o período do projeto de intervenção, 100% dos hipertensos e diabéticos receberam orientações sobre atividade física regular, alcançando a meta pactuada</a:t>
            </a:r>
            <a:r>
              <a:rPr lang="pt-BR" sz="1800" dirty="0" smtClean="0">
                <a:latin typeface="Arial" pitchFamily="34" charset="0"/>
                <a:cs typeface="Arial" pitchFamily="34" charset="0"/>
              </a:rPr>
              <a:t>.</a:t>
            </a:r>
          </a:p>
          <a:p>
            <a:pPr marL="0" indent="0">
              <a:lnSpc>
                <a:spcPct val="150000"/>
              </a:lnSpc>
              <a:buNone/>
            </a:pPr>
            <a:endParaRPr lang="pt-BR" sz="1800" dirty="0">
              <a:solidFill>
                <a:srgbClr val="FF0000"/>
              </a:solidFill>
              <a:latin typeface="Arial" pitchFamily="34" charset="0"/>
              <a:cs typeface="Arial" pitchFamily="34" charset="0"/>
            </a:endParaRPr>
          </a:p>
          <a:p>
            <a:pPr marL="0" indent="0">
              <a:lnSpc>
                <a:spcPct val="150000"/>
              </a:lnSpc>
              <a:buNone/>
            </a:pPr>
            <a:endParaRPr lang="pt-BR" sz="1800" dirty="0">
              <a:latin typeface="Arial" pitchFamily="34" charset="0"/>
              <a:cs typeface="Arial" pitchFamily="34" charset="0"/>
            </a:endParaRPr>
          </a:p>
          <a:p>
            <a:pPr>
              <a:lnSpc>
                <a:spcPct val="150000"/>
              </a:lnSpc>
            </a:pPr>
            <a:endParaRPr lang="pt-BR" sz="1800" dirty="0" smtClean="0">
              <a:latin typeface="Arial" pitchFamily="34" charset="0"/>
              <a:cs typeface="Arial" pitchFamily="34" charset="0"/>
            </a:endParaRPr>
          </a:p>
          <a:p>
            <a:pPr marL="0" indent="0">
              <a:buNone/>
            </a:pPr>
            <a:endParaRPr lang="pt-BR" sz="1800" dirty="0"/>
          </a:p>
        </p:txBody>
      </p:sp>
      <p:sp>
        <p:nvSpPr>
          <p:cNvPr id="4" name="CaixaDeTexto 3"/>
          <p:cNvSpPr txBox="1"/>
          <p:nvPr/>
        </p:nvSpPr>
        <p:spPr>
          <a:xfrm>
            <a:off x="467544" y="548680"/>
            <a:ext cx="5976664"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Objetivos, metas e resultados</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Imagem 4" descr="11895604_1628712387396997_602329664_o.jpg"/>
          <p:cNvPicPr>
            <a:picLocks noChangeAspect="1"/>
          </p:cNvPicPr>
          <p:nvPr/>
        </p:nvPicPr>
        <p:blipFill>
          <a:blip r:embed="rId2" cstate="print"/>
          <a:stretch>
            <a:fillRect/>
          </a:stretch>
        </p:blipFill>
        <p:spPr>
          <a:xfrm>
            <a:off x="3923928" y="4005064"/>
            <a:ext cx="4499992" cy="2533426"/>
          </a:xfrm>
          <a:prstGeom prst="rect">
            <a:avLst/>
          </a:prstGeom>
          <a:ln w="28575">
            <a:solidFill>
              <a:schemeClr val="tx1"/>
            </a:solid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683568"/>
            <a:ext cx="8229600" cy="1143000"/>
          </a:xfrm>
        </p:spPr>
        <p:txBody>
          <a:bodyPr/>
          <a:lstStyle/>
          <a:p>
            <a:endParaRPr lang="pt-BR" dirty="0"/>
          </a:p>
        </p:txBody>
      </p:sp>
      <p:sp>
        <p:nvSpPr>
          <p:cNvPr id="3" name="Espaço Reservado para Conteúdo 2"/>
          <p:cNvSpPr>
            <a:spLocks noGrp="1"/>
          </p:cNvSpPr>
          <p:nvPr>
            <p:ph idx="1"/>
          </p:nvPr>
        </p:nvSpPr>
        <p:spPr>
          <a:xfrm>
            <a:off x="387239" y="2132856"/>
            <a:ext cx="8291264" cy="5775920"/>
          </a:xfrm>
        </p:spPr>
        <p:txBody>
          <a:bodyPr>
            <a:normAutofit/>
          </a:bodyPr>
          <a:lstStyle/>
          <a:p>
            <a:pPr marL="0" indent="0" algn="just">
              <a:lnSpc>
                <a:spcPct val="150000"/>
              </a:lnSpc>
              <a:buNone/>
            </a:pPr>
            <a:r>
              <a:rPr lang="pt-BR" sz="1800" dirty="0" smtClean="0">
                <a:latin typeface="Arial" pitchFamily="34" charset="0"/>
                <a:cs typeface="Arial" pitchFamily="34" charset="0"/>
              </a:rPr>
              <a:t>	A prática de atividade física regular permite que os usuários melhorem sua qualidade de vida e com isso seu estado de saúde. Foi muito proveitoso realizar essas atividades educativas com os usuários, já que permitiu controlar melhor a doença, além disso, ajudou a regular estados nutricionais inadequados como sobrepeso e obesidade</a:t>
            </a:r>
            <a:endParaRPr lang="pt-BR"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794554"/>
            <a:ext cx="8208912" cy="2907704"/>
          </a:xfrm>
        </p:spPr>
        <p:txBody>
          <a:bodyPr>
            <a:normAutofit/>
          </a:bodyPr>
          <a:lstStyle/>
          <a:p>
            <a:pPr algn="just">
              <a:lnSpc>
                <a:spcPct val="150000"/>
              </a:lnSpc>
            </a:pPr>
            <a:r>
              <a:rPr lang="pt-BR" sz="2000" dirty="0" smtClean="0">
                <a:solidFill>
                  <a:schemeClr val="tx1"/>
                </a:solidFill>
                <a:latin typeface="Arial" pitchFamily="34" charset="0"/>
                <a:cs typeface="Arial" pitchFamily="34" charset="0"/>
              </a:rPr>
              <a:t>	Picos, a cidade modelo e a capital do Mel, é um dos municípios do Estado Piauí, situa-se na região centro-sul do estado e tem como principal característica social a mistura étnica, pois sua população é formada por indivíduos das mais diversas partes do país. </a:t>
            </a:r>
            <a:br>
              <a:rPr lang="pt-BR" sz="2000" dirty="0" smtClean="0">
                <a:solidFill>
                  <a:schemeClr val="tx1"/>
                </a:solidFill>
                <a:latin typeface="Arial" pitchFamily="34" charset="0"/>
                <a:cs typeface="Arial" pitchFamily="34" charset="0"/>
              </a:rPr>
            </a:br>
            <a:r>
              <a:rPr lang="pt-BR" sz="2000" dirty="0">
                <a:solidFill>
                  <a:schemeClr val="tx1"/>
                </a:solidFill>
                <a:latin typeface="Arial" pitchFamily="34" charset="0"/>
                <a:cs typeface="Arial" pitchFamily="34" charset="0"/>
              </a:rPr>
              <a:t>	</a:t>
            </a:r>
            <a:r>
              <a:rPr lang="pt-BR" sz="2000" dirty="0" smtClean="0">
                <a:solidFill>
                  <a:schemeClr val="tx1"/>
                </a:solidFill>
                <a:latin typeface="Arial" pitchFamily="34" charset="0"/>
                <a:cs typeface="Arial" pitchFamily="34" charset="0"/>
              </a:rPr>
              <a:t>A população da cidade é atualmente de 79.294 habitantes, distribuídos na zona urbana e rural.    COLOCAR FOTO DO MUNICÍPIO</a:t>
            </a:r>
            <a:endParaRPr lang="pt-BR" sz="2000" dirty="0">
              <a:solidFill>
                <a:schemeClr val="tx1"/>
              </a:solidFill>
              <a:latin typeface="Arial" pitchFamily="34" charset="0"/>
              <a:cs typeface="Arial" pitchFamily="34" charset="0"/>
            </a:endParaRPr>
          </a:p>
        </p:txBody>
      </p:sp>
      <p:sp>
        <p:nvSpPr>
          <p:cNvPr id="3" name="Espaço Reservado para Conteúdo 2"/>
          <p:cNvSpPr>
            <a:spLocks noGrp="1"/>
          </p:cNvSpPr>
          <p:nvPr>
            <p:ph idx="1"/>
          </p:nvPr>
        </p:nvSpPr>
        <p:spPr>
          <a:xfrm flipV="1">
            <a:off x="827584" y="9117632"/>
            <a:ext cx="8064896" cy="936104"/>
          </a:xfrm>
        </p:spPr>
        <p:txBody>
          <a:bodyPr>
            <a:normAutofit/>
          </a:bodyPr>
          <a:lstStyle/>
          <a:p>
            <a:pPr>
              <a:lnSpc>
                <a:spcPct val="150000"/>
              </a:lnSpc>
              <a:buNone/>
            </a:pPr>
            <a:r>
              <a:rPr lang="pt-BR" sz="2400" dirty="0" smtClean="0">
                <a:latin typeface="Arial" pitchFamily="34" charset="0"/>
                <a:cs typeface="Arial" pitchFamily="34" charset="0"/>
              </a:rPr>
              <a:t>   </a:t>
            </a:r>
            <a:endParaRPr lang="pt-BR" sz="2400" dirty="0"/>
          </a:p>
        </p:txBody>
      </p:sp>
      <p:sp>
        <p:nvSpPr>
          <p:cNvPr id="4" name="CaixaDeTexto 3"/>
          <p:cNvSpPr txBox="1"/>
          <p:nvPr/>
        </p:nvSpPr>
        <p:spPr>
          <a:xfrm>
            <a:off x="251520" y="868779"/>
            <a:ext cx="5976664"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Introdução</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tângulo 4"/>
          <p:cNvSpPr/>
          <p:nvPr/>
        </p:nvSpPr>
        <p:spPr>
          <a:xfrm>
            <a:off x="265639" y="1588150"/>
            <a:ext cx="3326552" cy="369332"/>
          </a:xfrm>
          <a:prstGeom prst="rect">
            <a:avLst/>
          </a:prstGeom>
        </p:spPr>
        <p:txBody>
          <a:bodyPr wrap="none">
            <a:spAutoFit/>
          </a:bodyPr>
          <a:lstStyle/>
          <a:p>
            <a:r>
              <a:rPr lang="pt-BR" b="1" u="sng" dirty="0" smtClean="0">
                <a:solidFill>
                  <a:schemeClr val="accent3"/>
                </a:solidFill>
                <a:latin typeface="Arial" pitchFamily="34" charset="0"/>
                <a:cs typeface="Arial" pitchFamily="34" charset="0"/>
              </a:rPr>
              <a:t>Caracterização do município</a:t>
            </a:r>
            <a:endParaRPr lang="pt-BR" dirty="0"/>
          </a:p>
        </p:txBody>
      </p:sp>
      <p:pic>
        <p:nvPicPr>
          <p:cNvPr id="6" name="Imagem 5" descr="picos (2).jpg"/>
          <p:cNvPicPr>
            <a:picLocks noChangeAspect="1"/>
          </p:cNvPicPr>
          <p:nvPr/>
        </p:nvPicPr>
        <p:blipFill>
          <a:blip r:embed="rId2" cstate="print"/>
          <a:stretch>
            <a:fillRect/>
          </a:stretch>
        </p:blipFill>
        <p:spPr>
          <a:xfrm>
            <a:off x="4283968" y="4293096"/>
            <a:ext cx="4176464" cy="2376264"/>
          </a:xfrm>
          <a:prstGeom prst="rect">
            <a:avLst/>
          </a:prstGeom>
          <a:ln w="28575">
            <a:solidFill>
              <a:schemeClr val="tx1"/>
            </a:solidFill>
          </a:ln>
        </p:spPr>
      </p:pic>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39552"/>
            <a:ext cx="8229600" cy="1143000"/>
          </a:xfrm>
        </p:spPr>
        <p:txBody>
          <a:bodyPr/>
          <a:lstStyle/>
          <a:p>
            <a:endParaRPr lang="pt-BR" dirty="0"/>
          </a:p>
        </p:txBody>
      </p:sp>
      <p:sp>
        <p:nvSpPr>
          <p:cNvPr id="3" name="Espaço Reservado para Conteúdo 2"/>
          <p:cNvSpPr>
            <a:spLocks noGrp="1"/>
          </p:cNvSpPr>
          <p:nvPr>
            <p:ph idx="1"/>
          </p:nvPr>
        </p:nvSpPr>
        <p:spPr>
          <a:xfrm>
            <a:off x="323528" y="1628800"/>
            <a:ext cx="8568952" cy="5775920"/>
          </a:xfrm>
        </p:spPr>
        <p:txBody>
          <a:bodyPr>
            <a:normAutofit/>
          </a:bodyPr>
          <a:lstStyle/>
          <a:p>
            <a:pPr>
              <a:lnSpc>
                <a:spcPct val="150000"/>
              </a:lnSpc>
            </a:pPr>
            <a:r>
              <a:rPr lang="pt-BR" sz="1800" b="1" dirty="0" smtClean="0">
                <a:latin typeface="Arial" pitchFamily="34" charset="0"/>
                <a:cs typeface="Arial" pitchFamily="34" charset="0"/>
              </a:rPr>
              <a:t>Meta 6.5: </a:t>
            </a:r>
            <a:r>
              <a:rPr lang="pt-BR" sz="1800" dirty="0" smtClean="0">
                <a:latin typeface="Arial" pitchFamily="34" charset="0"/>
                <a:cs typeface="Arial" pitchFamily="34" charset="0"/>
              </a:rPr>
              <a:t>Garantir orientação sobre os riscos do tabagismo a 100% dos hipertensos.</a:t>
            </a:r>
          </a:p>
          <a:p>
            <a:pPr>
              <a:lnSpc>
                <a:spcPct val="150000"/>
              </a:lnSpc>
            </a:pPr>
            <a:r>
              <a:rPr lang="pt-BR" sz="1800" b="1" dirty="0" smtClean="0">
                <a:latin typeface="Arial" pitchFamily="34" charset="0"/>
                <a:cs typeface="Arial" pitchFamily="34" charset="0"/>
              </a:rPr>
              <a:t>Meta 6.6: </a:t>
            </a:r>
            <a:r>
              <a:rPr lang="pt-BR" sz="1800" dirty="0" smtClean="0">
                <a:latin typeface="Arial" pitchFamily="34" charset="0"/>
                <a:cs typeface="Arial" pitchFamily="34" charset="0"/>
              </a:rPr>
              <a:t>Garantir orientação sobre os riscos do tabagismo a 100% dos diabéticos.</a:t>
            </a:r>
          </a:p>
          <a:p>
            <a:pPr marL="0" indent="0" algn="just">
              <a:lnSpc>
                <a:spcPct val="150000"/>
              </a:lnSpc>
              <a:buNone/>
            </a:pPr>
            <a:r>
              <a:rPr lang="pt-BR" sz="1800" dirty="0" smtClean="0">
                <a:latin typeface="Arial" pitchFamily="34" charset="0"/>
                <a:cs typeface="Arial" pitchFamily="34" charset="0"/>
              </a:rPr>
              <a:t>	Todos </a:t>
            </a:r>
            <a:r>
              <a:rPr lang="pt-BR" sz="1800" dirty="0">
                <a:latin typeface="Arial" pitchFamily="34" charset="0"/>
                <a:cs typeface="Arial" pitchFamily="34" charset="0"/>
              </a:rPr>
              <a:t>os hipertensos e diabéticos foram orientados quanto aos riscos do tabagismo nos 3 meses da intervenção, alcançando a meta pactuada</a:t>
            </a:r>
            <a:r>
              <a:rPr lang="pt-BR" sz="1800" dirty="0" smtClean="0">
                <a:latin typeface="Arial" pitchFamily="34" charset="0"/>
                <a:cs typeface="Arial" pitchFamily="34" charset="0"/>
              </a:rPr>
              <a:t>.</a:t>
            </a:r>
          </a:p>
          <a:p>
            <a:pPr marL="0" indent="0" algn="just">
              <a:lnSpc>
                <a:spcPct val="150000"/>
              </a:lnSpc>
              <a:buNone/>
            </a:pPr>
            <a:r>
              <a:rPr lang="pt-BR" sz="1800" dirty="0" smtClean="0">
                <a:latin typeface="Arial" pitchFamily="34" charset="0"/>
                <a:cs typeface="Arial" pitchFamily="34" charset="0"/>
              </a:rPr>
              <a:t>	Foi </a:t>
            </a:r>
            <a:r>
              <a:rPr lang="pt-BR" sz="1800" dirty="0">
                <a:latin typeface="Arial" pitchFamily="34" charset="0"/>
                <a:cs typeface="Arial" pitchFamily="34" charset="0"/>
              </a:rPr>
              <a:t>muito importante explicar os riscos do tabagismo, pois os usuários conseguiram valorizar o dano que o tabaco pode causar a sua saúde.</a:t>
            </a:r>
          </a:p>
          <a:p>
            <a:pPr marL="0" indent="0">
              <a:lnSpc>
                <a:spcPct val="150000"/>
              </a:lnSpc>
              <a:buNone/>
            </a:pPr>
            <a:endParaRPr lang="pt-BR" sz="1800" dirty="0">
              <a:latin typeface="Arial" pitchFamily="34" charset="0"/>
              <a:cs typeface="Arial" pitchFamily="34" charset="0"/>
            </a:endParaRPr>
          </a:p>
          <a:p>
            <a:pPr>
              <a:lnSpc>
                <a:spcPct val="150000"/>
              </a:lnSpc>
            </a:pPr>
            <a:endParaRPr lang="pt-BR" sz="1800" dirty="0" smtClean="0">
              <a:latin typeface="Arial" pitchFamily="34" charset="0"/>
              <a:cs typeface="Arial" pitchFamily="34" charset="0"/>
            </a:endParaRPr>
          </a:p>
          <a:p>
            <a:pPr marL="0" indent="0">
              <a:lnSpc>
                <a:spcPct val="150000"/>
              </a:lnSpc>
              <a:buNone/>
            </a:pPr>
            <a:endParaRPr lang="pt-BR" sz="1800" dirty="0">
              <a:latin typeface="Arial" pitchFamily="34" charset="0"/>
              <a:cs typeface="Arial" pitchFamily="34" charset="0"/>
            </a:endParaRPr>
          </a:p>
        </p:txBody>
      </p:sp>
      <p:sp>
        <p:nvSpPr>
          <p:cNvPr id="4" name="CaixaDeTexto 3"/>
          <p:cNvSpPr txBox="1"/>
          <p:nvPr/>
        </p:nvSpPr>
        <p:spPr>
          <a:xfrm>
            <a:off x="467544" y="764704"/>
            <a:ext cx="5976664"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Objetivos, metas e resultados</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755576"/>
            <a:ext cx="8229600" cy="1143000"/>
          </a:xfrm>
        </p:spPr>
        <p:txBody>
          <a:bodyPr/>
          <a:lstStyle/>
          <a:p>
            <a:endParaRPr lang="pt-BR" dirty="0"/>
          </a:p>
        </p:txBody>
      </p:sp>
      <p:sp>
        <p:nvSpPr>
          <p:cNvPr id="3" name="Espaço Reservado para Conteúdo 2"/>
          <p:cNvSpPr>
            <a:spLocks noGrp="1"/>
          </p:cNvSpPr>
          <p:nvPr>
            <p:ph idx="1"/>
          </p:nvPr>
        </p:nvSpPr>
        <p:spPr>
          <a:xfrm>
            <a:off x="457200" y="2060848"/>
            <a:ext cx="8219256" cy="5775920"/>
          </a:xfrm>
        </p:spPr>
        <p:txBody>
          <a:bodyPr>
            <a:normAutofit/>
          </a:bodyPr>
          <a:lstStyle/>
          <a:p>
            <a:pPr marL="0" indent="0" algn="just">
              <a:lnSpc>
                <a:spcPct val="150000"/>
              </a:lnSpc>
              <a:buNone/>
            </a:pPr>
            <a:r>
              <a:rPr lang="pt-BR" sz="1800" dirty="0" smtClean="0">
                <a:latin typeface="Arial" pitchFamily="34" charset="0"/>
                <a:cs typeface="Arial" pitchFamily="34" charset="0"/>
              </a:rPr>
              <a:t>	As atividades de promoção influem de forma positiva na saúde dos usuários, pois oferecem conhecimentos necessários para conseguir mudar estilos de vida prejudiciais a sua saúde. Realizamos essa atividade junto com um grupo selecionado para iniciar um tratamento com o objetivo de eliminar o tabagismo. Só conseguimos êxito do tratamento em um usuário, mas foi muito produtivo para todo o desenvolvimento dessas atividades.</a:t>
            </a:r>
          </a:p>
          <a:p>
            <a:pPr algn="just">
              <a:lnSpc>
                <a:spcPct val="150000"/>
              </a:lnSpc>
            </a:pPr>
            <a:endParaRPr lang="pt-BR"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683568"/>
            <a:ext cx="8229600" cy="1143000"/>
          </a:xfrm>
        </p:spPr>
        <p:txBody>
          <a:bodyPr/>
          <a:lstStyle/>
          <a:p>
            <a:endParaRPr lang="pt-BR" dirty="0"/>
          </a:p>
        </p:txBody>
      </p:sp>
      <p:sp>
        <p:nvSpPr>
          <p:cNvPr id="3" name="Espaço Reservado para Conteúdo 2"/>
          <p:cNvSpPr>
            <a:spLocks noGrp="1"/>
          </p:cNvSpPr>
          <p:nvPr>
            <p:ph idx="1"/>
          </p:nvPr>
        </p:nvSpPr>
        <p:spPr>
          <a:xfrm>
            <a:off x="334887" y="1772816"/>
            <a:ext cx="8650988" cy="5703912"/>
          </a:xfrm>
        </p:spPr>
        <p:txBody>
          <a:bodyPr>
            <a:normAutofit/>
          </a:bodyPr>
          <a:lstStyle/>
          <a:p>
            <a:pPr>
              <a:lnSpc>
                <a:spcPct val="150000"/>
              </a:lnSpc>
            </a:pPr>
            <a:r>
              <a:rPr lang="pt-BR" sz="1800" b="1" dirty="0" smtClean="0">
                <a:latin typeface="Arial" pitchFamily="34" charset="0"/>
                <a:cs typeface="Arial" pitchFamily="34" charset="0"/>
              </a:rPr>
              <a:t>Meta 6.7: </a:t>
            </a:r>
            <a:r>
              <a:rPr lang="pt-BR" sz="1800" dirty="0" smtClean="0">
                <a:latin typeface="Arial" pitchFamily="34" charset="0"/>
                <a:cs typeface="Arial" pitchFamily="34" charset="0"/>
              </a:rPr>
              <a:t>Garantir orientação sobre higiene de saúde bucal a 100% dos hipertensos.</a:t>
            </a:r>
          </a:p>
          <a:p>
            <a:pPr>
              <a:lnSpc>
                <a:spcPct val="150000"/>
              </a:lnSpc>
            </a:pPr>
            <a:r>
              <a:rPr lang="pt-BR" sz="1800" b="1" dirty="0" smtClean="0">
                <a:latin typeface="Arial" pitchFamily="34" charset="0"/>
                <a:cs typeface="Arial" pitchFamily="34" charset="0"/>
              </a:rPr>
              <a:t>Meta 6.8: </a:t>
            </a:r>
            <a:r>
              <a:rPr lang="pt-BR" sz="1800" dirty="0" smtClean="0">
                <a:latin typeface="Arial" pitchFamily="34" charset="0"/>
                <a:cs typeface="Arial" pitchFamily="34" charset="0"/>
              </a:rPr>
              <a:t>Garantir orientação sobre higiene de saúde bucal a 100% dos diabéticos.</a:t>
            </a:r>
          </a:p>
          <a:p>
            <a:pPr marL="0" indent="0">
              <a:lnSpc>
                <a:spcPct val="150000"/>
              </a:lnSpc>
              <a:buNone/>
            </a:pPr>
            <a:r>
              <a:rPr lang="pt-BR" sz="1800" dirty="0" smtClean="0">
                <a:latin typeface="Arial" pitchFamily="34" charset="0"/>
                <a:cs typeface="Arial" pitchFamily="34" charset="0"/>
              </a:rPr>
              <a:t>	Todos </a:t>
            </a:r>
            <a:r>
              <a:rPr lang="pt-BR" sz="1800" dirty="0">
                <a:latin typeface="Arial" pitchFamily="34" charset="0"/>
                <a:cs typeface="Arial" pitchFamily="34" charset="0"/>
              </a:rPr>
              <a:t>os hipertensos e diabéticos, nos 3 meses da intervenção, foram orientados sobre higiene bucal. Os usuários aprenderam a se cuidar para evitar as doenças bucais e mudaram seus estilos de vida.</a:t>
            </a:r>
          </a:p>
          <a:p>
            <a:pPr>
              <a:lnSpc>
                <a:spcPct val="150000"/>
              </a:lnSpc>
            </a:pPr>
            <a:endParaRPr lang="pt-BR" sz="1800" dirty="0" smtClean="0">
              <a:latin typeface="Arial" pitchFamily="34" charset="0"/>
              <a:cs typeface="Arial" pitchFamily="34" charset="0"/>
            </a:endParaRPr>
          </a:p>
          <a:p>
            <a:pPr marL="0" indent="0">
              <a:buNone/>
            </a:pPr>
            <a:endParaRPr lang="pt-BR" sz="1800" dirty="0"/>
          </a:p>
        </p:txBody>
      </p:sp>
      <p:sp>
        <p:nvSpPr>
          <p:cNvPr id="4" name="CaixaDeTexto 3"/>
          <p:cNvSpPr txBox="1"/>
          <p:nvPr/>
        </p:nvSpPr>
        <p:spPr>
          <a:xfrm>
            <a:off x="323528" y="764704"/>
            <a:ext cx="5976664"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Objetivos, metas e resultados</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683568"/>
            <a:ext cx="8229600" cy="1143000"/>
          </a:xfrm>
        </p:spPr>
        <p:txBody>
          <a:bodyPr/>
          <a:lstStyle/>
          <a:p>
            <a:endParaRPr lang="pt-BR" dirty="0"/>
          </a:p>
        </p:txBody>
      </p:sp>
      <p:sp>
        <p:nvSpPr>
          <p:cNvPr id="3" name="Espaço Reservado para Conteúdo 2"/>
          <p:cNvSpPr>
            <a:spLocks noGrp="1"/>
          </p:cNvSpPr>
          <p:nvPr>
            <p:ph idx="1"/>
          </p:nvPr>
        </p:nvSpPr>
        <p:spPr>
          <a:xfrm>
            <a:off x="323528" y="1700808"/>
            <a:ext cx="8650988" cy="5703912"/>
          </a:xfrm>
        </p:spPr>
        <p:txBody>
          <a:bodyPr>
            <a:normAutofit/>
          </a:bodyPr>
          <a:lstStyle/>
          <a:p>
            <a:pPr algn="just">
              <a:lnSpc>
                <a:spcPct val="150000"/>
              </a:lnSpc>
            </a:pPr>
            <a:r>
              <a:rPr lang="pt-BR" sz="1800" dirty="0" smtClean="0">
                <a:latin typeface="Arial" pitchFamily="34" charset="0"/>
                <a:cs typeface="Arial" pitchFamily="34" charset="0"/>
              </a:rPr>
              <a:t>Após a implantação do projeto de intervenção, conseguimos ampliar a cobertura da atenção a hipertensos e diabéticos em nossa unidade de saúde e retomar as atividades de qualificação profissional, as quais fortaleceram o trabalho em equipe e a qualidade da atenção, principalmente, na avaliação de risco cardiovascular nesse grupo de usuários. Conseguimos que a realização das consultas de hiperdia se realizassem com maior envolvimento das equipes, do NASF e </a:t>
            </a:r>
            <a:r>
              <a:rPr lang="pt-BR" sz="1800" dirty="0" smtClean="0">
                <a:latin typeface="Arial" pitchFamily="34" charset="0"/>
                <a:cs typeface="Arial" pitchFamily="34" charset="0"/>
              </a:rPr>
              <a:t>ESB.</a:t>
            </a:r>
            <a:endParaRPr lang="pt-BR" sz="1800" dirty="0" smtClean="0">
              <a:latin typeface="Arial" pitchFamily="34" charset="0"/>
              <a:cs typeface="Arial" pitchFamily="34" charset="0"/>
            </a:endParaRPr>
          </a:p>
          <a:p>
            <a:pPr>
              <a:lnSpc>
                <a:spcPct val="150000"/>
              </a:lnSpc>
            </a:pPr>
            <a:endParaRPr lang="pt-BR" sz="1800" dirty="0" smtClean="0">
              <a:latin typeface="Arial" pitchFamily="34" charset="0"/>
              <a:cs typeface="Arial" pitchFamily="34" charset="0"/>
            </a:endParaRPr>
          </a:p>
          <a:p>
            <a:pPr>
              <a:lnSpc>
                <a:spcPct val="150000"/>
              </a:lnSpc>
            </a:pPr>
            <a:endParaRPr lang="pt-BR" sz="1800" dirty="0" smtClean="0">
              <a:latin typeface="Arial" pitchFamily="34" charset="0"/>
              <a:cs typeface="Arial" pitchFamily="34" charset="0"/>
            </a:endParaRPr>
          </a:p>
          <a:p>
            <a:pPr marL="0" indent="0">
              <a:buNone/>
            </a:pPr>
            <a:endParaRPr lang="pt-BR" sz="1800" dirty="0"/>
          </a:p>
        </p:txBody>
      </p:sp>
      <p:sp>
        <p:nvSpPr>
          <p:cNvPr id="4" name="CaixaDeTexto 3"/>
          <p:cNvSpPr txBox="1"/>
          <p:nvPr/>
        </p:nvSpPr>
        <p:spPr>
          <a:xfrm>
            <a:off x="323528" y="910912"/>
            <a:ext cx="5976664"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Discussão</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53481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251520"/>
            <a:ext cx="8229600" cy="1143000"/>
          </a:xfrm>
        </p:spPr>
        <p:txBody>
          <a:bodyPr/>
          <a:lstStyle/>
          <a:p>
            <a:endParaRPr lang="pt-BR" dirty="0"/>
          </a:p>
        </p:txBody>
      </p:sp>
      <p:sp>
        <p:nvSpPr>
          <p:cNvPr id="3" name="Espaço Reservado para Conteúdo 2"/>
          <p:cNvSpPr>
            <a:spLocks noGrp="1"/>
          </p:cNvSpPr>
          <p:nvPr>
            <p:ph idx="1"/>
          </p:nvPr>
        </p:nvSpPr>
        <p:spPr>
          <a:xfrm>
            <a:off x="323528" y="1628800"/>
            <a:ext cx="8219256" cy="5631904"/>
          </a:xfrm>
        </p:spPr>
        <p:txBody>
          <a:bodyPr/>
          <a:lstStyle/>
          <a:p>
            <a:pPr algn="just">
              <a:lnSpc>
                <a:spcPct val="150000"/>
              </a:lnSpc>
            </a:pPr>
            <a:r>
              <a:rPr lang="pt-BR" sz="1800" dirty="0" smtClean="0">
                <a:latin typeface="Arial" pitchFamily="34" charset="0"/>
                <a:cs typeface="Arial" pitchFamily="34" charset="0"/>
              </a:rPr>
              <a:t>A </a:t>
            </a:r>
            <a:r>
              <a:rPr lang="pt-BR" sz="1800" dirty="0" smtClean="0">
                <a:latin typeface="Arial" pitchFamily="34" charset="0"/>
                <a:cs typeface="Arial" pitchFamily="34" charset="0"/>
              </a:rPr>
              <a:t>comunidade tem agradecido muito todas as atividades </a:t>
            </a:r>
            <a:r>
              <a:rPr lang="pt-BR" sz="1800" dirty="0" smtClean="0">
                <a:latin typeface="Arial" pitchFamily="34" charset="0"/>
                <a:cs typeface="Arial" pitchFamily="34" charset="0"/>
              </a:rPr>
              <a:t>de </a:t>
            </a:r>
            <a:r>
              <a:rPr lang="pt-BR" sz="1800" dirty="0" smtClean="0">
                <a:latin typeface="Arial" pitchFamily="34" charset="0"/>
                <a:cs typeface="Arial" pitchFamily="34" charset="0"/>
              </a:rPr>
              <a:t>promoção de </a:t>
            </a:r>
            <a:r>
              <a:rPr lang="pt-BR" sz="1800" dirty="0" smtClean="0">
                <a:latin typeface="Arial" pitchFamily="34" charset="0"/>
                <a:cs typeface="Arial" pitchFamily="34" charset="0"/>
              </a:rPr>
              <a:t>saúde e ficaram </a:t>
            </a:r>
            <a:r>
              <a:rPr lang="pt-BR" sz="1800" dirty="0" smtClean="0">
                <a:latin typeface="Arial" pitchFamily="34" charset="0"/>
                <a:cs typeface="Arial" pitchFamily="34" charset="0"/>
              </a:rPr>
              <a:t>estimulados a </a:t>
            </a:r>
            <a:r>
              <a:rPr lang="pt-BR" sz="1800" dirty="0" smtClean="0">
                <a:latin typeface="Arial" pitchFamily="34" charset="0"/>
                <a:cs typeface="Arial" pitchFamily="34" charset="0"/>
              </a:rPr>
              <a:t>cuidar da </a:t>
            </a:r>
            <a:r>
              <a:rPr lang="pt-BR" sz="1800" dirty="0" smtClean="0">
                <a:latin typeface="Arial" pitchFamily="34" charset="0"/>
                <a:cs typeface="Arial" pitchFamily="34" charset="0"/>
              </a:rPr>
              <a:t>sua saúde. Muitos iniciaram atividades </a:t>
            </a:r>
            <a:r>
              <a:rPr lang="pt-BR" sz="1800" dirty="0" smtClean="0">
                <a:latin typeface="Arial" pitchFamily="34" charset="0"/>
                <a:cs typeface="Arial" pitchFamily="34" charset="0"/>
              </a:rPr>
              <a:t>físicas e estão tendo um alimentação mais </a:t>
            </a:r>
            <a:r>
              <a:rPr lang="pt-BR" sz="1800" dirty="0" smtClean="0">
                <a:latin typeface="Arial" pitchFamily="34" charset="0"/>
                <a:cs typeface="Arial" pitchFamily="34" charset="0"/>
              </a:rPr>
              <a:t>saudável. Muitas pessoas já nos comunicaram </a:t>
            </a:r>
            <a:r>
              <a:rPr lang="pt-BR" sz="1800" dirty="0" smtClean="0">
                <a:latin typeface="Arial" pitchFamily="34" charset="0"/>
                <a:cs typeface="Arial" pitchFamily="34" charset="0"/>
              </a:rPr>
              <a:t>o quanto </a:t>
            </a:r>
            <a:r>
              <a:rPr lang="pt-BR" sz="1800" dirty="0" smtClean="0">
                <a:latin typeface="Arial" pitchFamily="34" charset="0"/>
                <a:cs typeface="Arial" pitchFamily="34" charset="0"/>
              </a:rPr>
              <a:t>tem sido importante em sua saúde estas mudanças. </a:t>
            </a:r>
            <a:endParaRPr lang="pt-BR" sz="1800" dirty="0" smtClean="0">
              <a:latin typeface="Arial" pitchFamily="34" charset="0"/>
              <a:cs typeface="Arial" pitchFamily="34" charset="0"/>
            </a:endParaRPr>
          </a:p>
          <a:p>
            <a:pPr algn="just">
              <a:lnSpc>
                <a:spcPct val="150000"/>
              </a:lnSpc>
            </a:pPr>
            <a:r>
              <a:rPr lang="pt-BR" sz="1800" dirty="0" smtClean="0">
                <a:latin typeface="Arial" pitchFamily="34" charset="0"/>
                <a:cs typeface="Arial" pitchFamily="34" charset="0"/>
              </a:rPr>
              <a:t>Ainda </a:t>
            </a:r>
            <a:r>
              <a:rPr lang="pt-BR" sz="1800" dirty="0" smtClean="0">
                <a:latin typeface="Arial" pitchFamily="34" charset="0"/>
                <a:cs typeface="Arial" pitchFamily="34" charset="0"/>
              </a:rPr>
              <a:t>existem usuários hipertensos que não participam das nossas consultas, mas continuaremos trabalhando para obter melhores resultados.</a:t>
            </a:r>
          </a:p>
          <a:p>
            <a:pPr algn="just"/>
            <a:endParaRPr lang="pt-BR" dirty="0"/>
          </a:p>
        </p:txBody>
      </p:sp>
      <p:sp>
        <p:nvSpPr>
          <p:cNvPr id="4" name="CaixaDeTexto 3"/>
          <p:cNvSpPr txBox="1"/>
          <p:nvPr/>
        </p:nvSpPr>
        <p:spPr>
          <a:xfrm>
            <a:off x="323528" y="910912"/>
            <a:ext cx="5976664"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Discussão</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395536"/>
            <a:ext cx="8229600" cy="1143000"/>
          </a:xfrm>
        </p:spPr>
        <p:txBody>
          <a:bodyPr/>
          <a:lstStyle/>
          <a:p>
            <a:endParaRPr lang="pt-BR" dirty="0"/>
          </a:p>
        </p:txBody>
      </p:sp>
      <p:sp>
        <p:nvSpPr>
          <p:cNvPr id="3" name="Espaço Reservado para Conteúdo 2"/>
          <p:cNvSpPr>
            <a:spLocks noGrp="1"/>
          </p:cNvSpPr>
          <p:nvPr>
            <p:ph idx="1"/>
          </p:nvPr>
        </p:nvSpPr>
        <p:spPr>
          <a:xfrm>
            <a:off x="323528" y="1628800"/>
            <a:ext cx="8640960" cy="5415880"/>
          </a:xfrm>
        </p:spPr>
        <p:txBody>
          <a:bodyPr/>
          <a:lstStyle/>
          <a:p>
            <a:pPr algn="just">
              <a:lnSpc>
                <a:spcPct val="150000"/>
              </a:lnSpc>
            </a:pPr>
            <a:r>
              <a:rPr lang="pt-BR" sz="1800" dirty="0" smtClean="0">
                <a:latin typeface="Arial" pitchFamily="34" charset="0"/>
                <a:cs typeface="Arial" pitchFamily="34" charset="0"/>
              </a:rPr>
              <a:t>Depois de transcorrido esse período, percebemos que faltou ao inicio do projeto mais articulação com a gestão. Mas agora, queremos dar continuidade ao projeto e teremos oportunidade de superar essas dificuldades, para ganhar em </a:t>
            </a:r>
            <a:r>
              <a:rPr lang="pt-BR" sz="1800" dirty="0" smtClean="0">
                <a:latin typeface="Arial" pitchFamily="34" charset="0"/>
                <a:cs typeface="Arial" pitchFamily="34" charset="0"/>
              </a:rPr>
              <a:t>qualidade.</a:t>
            </a:r>
          </a:p>
          <a:p>
            <a:pPr marL="0" indent="0" algn="just">
              <a:lnSpc>
                <a:spcPct val="150000"/>
              </a:lnSpc>
              <a:buNone/>
            </a:pPr>
            <a:endParaRPr lang="pt-BR" sz="1800" dirty="0" smtClean="0">
              <a:latin typeface="Arial" pitchFamily="34" charset="0"/>
              <a:cs typeface="Arial" pitchFamily="34" charset="0"/>
            </a:endParaRPr>
          </a:p>
          <a:p>
            <a:pPr algn="just">
              <a:lnSpc>
                <a:spcPct val="150000"/>
              </a:lnSpc>
            </a:pPr>
            <a:r>
              <a:rPr lang="pt-BR" sz="1800" dirty="0" smtClean="0">
                <a:latin typeface="Arial" pitchFamily="34" charset="0"/>
                <a:cs typeface="Arial" pitchFamily="34" charset="0"/>
              </a:rPr>
              <a:t>Penso </a:t>
            </a:r>
            <a:r>
              <a:rPr lang="pt-BR" sz="1800" dirty="0" smtClean="0">
                <a:latin typeface="Arial" pitchFamily="34" charset="0"/>
                <a:cs typeface="Arial" pitchFamily="34" charset="0"/>
              </a:rPr>
              <a:t>que </a:t>
            </a:r>
            <a:r>
              <a:rPr lang="pt-BR" sz="1800" dirty="0" smtClean="0">
                <a:latin typeface="Arial" pitchFamily="34" charset="0"/>
                <a:cs typeface="Arial" pitchFamily="34" charset="0"/>
              </a:rPr>
              <a:t>incorporando </a:t>
            </a:r>
            <a:r>
              <a:rPr lang="pt-BR" sz="1800" dirty="0" smtClean="0">
                <a:latin typeface="Arial" pitchFamily="34" charset="0"/>
                <a:cs typeface="Arial" pitchFamily="34" charset="0"/>
              </a:rPr>
              <a:t>a intervenção a </a:t>
            </a:r>
            <a:r>
              <a:rPr lang="pt-BR" sz="1800" dirty="0" smtClean="0">
                <a:latin typeface="Arial" pitchFamily="34" charset="0"/>
                <a:cs typeface="Arial" pitchFamily="34" charset="0"/>
              </a:rPr>
              <a:t>rotina </a:t>
            </a:r>
            <a:r>
              <a:rPr lang="pt-BR" sz="1800" dirty="0" smtClean="0">
                <a:latin typeface="Arial" pitchFamily="34" charset="0"/>
                <a:cs typeface="Arial" pitchFamily="34" charset="0"/>
              </a:rPr>
              <a:t>de trabalho </a:t>
            </a:r>
            <a:r>
              <a:rPr lang="pt-BR" sz="1800" dirty="0" smtClean="0">
                <a:latin typeface="Arial" pitchFamily="34" charset="0"/>
                <a:cs typeface="Arial" pitchFamily="34" charset="0"/>
              </a:rPr>
              <a:t>vamos </a:t>
            </a:r>
            <a:r>
              <a:rPr lang="pt-BR" sz="1800" dirty="0" smtClean="0">
                <a:latin typeface="Arial" pitchFamily="34" charset="0"/>
                <a:cs typeface="Arial" pitchFamily="34" charset="0"/>
              </a:rPr>
              <a:t>precisar </a:t>
            </a:r>
            <a:r>
              <a:rPr lang="pt-BR" sz="1800" dirty="0" smtClean="0">
                <a:latin typeface="Arial" pitchFamily="34" charset="0"/>
                <a:cs typeface="Arial" pitchFamily="34" charset="0"/>
              </a:rPr>
              <a:t>de unidade </a:t>
            </a:r>
            <a:r>
              <a:rPr lang="pt-BR" sz="1800" dirty="0" smtClean="0">
                <a:latin typeface="Arial" pitchFamily="34" charset="0"/>
                <a:cs typeface="Arial" pitchFamily="34" charset="0"/>
              </a:rPr>
              <a:t>da </a:t>
            </a:r>
            <a:r>
              <a:rPr lang="pt-BR" sz="1800" dirty="0" smtClean="0">
                <a:latin typeface="Arial" pitchFamily="34" charset="0"/>
                <a:cs typeface="Arial" pitchFamily="34" charset="0"/>
              </a:rPr>
              <a:t>equipe, já </a:t>
            </a:r>
            <a:r>
              <a:rPr lang="pt-BR" sz="1800" dirty="0" smtClean="0">
                <a:latin typeface="Arial" pitchFamily="34" charset="0"/>
                <a:cs typeface="Arial" pitchFamily="34" charset="0"/>
              </a:rPr>
              <a:t>que é um trabalho que precisa ser articulado entre todos para obter os resultados </a:t>
            </a:r>
            <a:r>
              <a:rPr lang="pt-BR" sz="1800" dirty="0" smtClean="0">
                <a:latin typeface="Arial" pitchFamily="34" charset="0"/>
                <a:cs typeface="Arial" pitchFamily="34" charset="0"/>
              </a:rPr>
              <a:t>favoráveis. </a:t>
            </a:r>
            <a:endParaRPr lang="pt-BR" dirty="0"/>
          </a:p>
        </p:txBody>
      </p:sp>
      <p:sp>
        <p:nvSpPr>
          <p:cNvPr id="4" name="CaixaDeTexto 3"/>
          <p:cNvSpPr txBox="1"/>
          <p:nvPr/>
        </p:nvSpPr>
        <p:spPr>
          <a:xfrm>
            <a:off x="323528" y="910912"/>
            <a:ext cx="5976664"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Discussão</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683568"/>
            <a:ext cx="8229600" cy="1143000"/>
          </a:xfrm>
        </p:spPr>
        <p:txBody>
          <a:bodyPr/>
          <a:lstStyle/>
          <a:p>
            <a:endParaRPr lang="pt-BR" dirty="0"/>
          </a:p>
        </p:txBody>
      </p:sp>
      <p:sp>
        <p:nvSpPr>
          <p:cNvPr id="3" name="Espaço Reservado para Conteúdo 2"/>
          <p:cNvSpPr>
            <a:spLocks noGrp="1"/>
          </p:cNvSpPr>
          <p:nvPr>
            <p:ph idx="1"/>
          </p:nvPr>
        </p:nvSpPr>
        <p:spPr>
          <a:xfrm>
            <a:off x="179512" y="1695743"/>
            <a:ext cx="8650988" cy="5703912"/>
          </a:xfrm>
        </p:spPr>
        <p:txBody>
          <a:bodyPr>
            <a:normAutofit/>
          </a:bodyPr>
          <a:lstStyle/>
          <a:p>
            <a:pPr algn="just">
              <a:lnSpc>
                <a:spcPct val="150000"/>
              </a:lnSpc>
            </a:pPr>
            <a:r>
              <a:rPr lang="pt-BR" sz="1800" dirty="0" smtClean="0">
                <a:latin typeface="Arial" pitchFamily="34" charset="0"/>
                <a:cs typeface="Arial" pitchFamily="34" charset="0"/>
              </a:rPr>
              <a:t>O Curso de </a:t>
            </a:r>
            <a:r>
              <a:rPr lang="pt-BR" sz="1800" dirty="0" smtClean="0">
                <a:latin typeface="Arial" pitchFamily="34" charset="0"/>
                <a:cs typeface="Arial" pitchFamily="34" charset="0"/>
              </a:rPr>
              <a:t>Especialização </a:t>
            </a:r>
            <a:r>
              <a:rPr lang="pt-BR" sz="1800" dirty="0" smtClean="0">
                <a:latin typeface="Arial" pitchFamily="34" charset="0"/>
                <a:cs typeface="Arial" pitchFamily="34" charset="0"/>
              </a:rPr>
              <a:t>tem sido para mim uma experiência inesquecível. Foram muitos os momentos vividos e os conhecimentos obtidos. As dificuldades iniciaram com a matrícula, aspecto que me desestimulou muito. Depois as dificuldades com o idioma, problemas com a internet e outras próprias de estar distante dos seres mais queridos, a família</a:t>
            </a:r>
            <a:r>
              <a:rPr lang="pt-BR" sz="1800" dirty="0" smtClean="0">
                <a:latin typeface="Arial" pitchFamily="34" charset="0"/>
                <a:cs typeface="Arial" pitchFamily="34" charset="0"/>
              </a:rPr>
              <a:t>.</a:t>
            </a:r>
          </a:p>
          <a:p>
            <a:pPr algn="just">
              <a:lnSpc>
                <a:spcPct val="150000"/>
              </a:lnSpc>
            </a:pPr>
            <a:endParaRPr lang="pt-BR" sz="1800" dirty="0" smtClean="0">
              <a:latin typeface="Arial" pitchFamily="34" charset="0"/>
              <a:cs typeface="Arial" pitchFamily="34" charset="0"/>
            </a:endParaRPr>
          </a:p>
          <a:p>
            <a:pPr algn="just">
              <a:lnSpc>
                <a:spcPct val="150000"/>
              </a:lnSpc>
            </a:pPr>
            <a:r>
              <a:rPr lang="pt-BR" sz="1800" dirty="0">
                <a:latin typeface="Arial" pitchFamily="34" charset="0"/>
                <a:cs typeface="Arial" pitchFamily="34" charset="0"/>
              </a:rPr>
              <a:t>Apesar de tudo isso, penso que o desenvolvimento de meu trabalho durante o curso tem sido positivo, já que </a:t>
            </a:r>
            <a:r>
              <a:rPr lang="pt-BR" sz="1800" dirty="0" smtClean="0">
                <a:latin typeface="Arial" pitchFamily="34" charset="0"/>
                <a:cs typeface="Arial" pitchFamily="34" charset="0"/>
              </a:rPr>
              <a:t>sentia </a:t>
            </a:r>
            <a:r>
              <a:rPr lang="pt-BR" sz="1800" dirty="0">
                <a:latin typeface="Arial" pitchFamily="34" charset="0"/>
                <a:cs typeface="Arial" pitchFamily="34" charset="0"/>
              </a:rPr>
              <a:t>muitas dificuldades com a língua portuguesa, o que me desmotivava muito, pois normalmente em minha língua materna gosto da comunicação e aqui me sentia “atada” sem poder expressar o que desejava. </a:t>
            </a:r>
            <a:endParaRPr lang="pt-BR" sz="1800" dirty="0" smtClean="0">
              <a:latin typeface="Arial" pitchFamily="34" charset="0"/>
              <a:cs typeface="Arial" pitchFamily="34" charset="0"/>
            </a:endParaRPr>
          </a:p>
          <a:p>
            <a:pPr marL="0" indent="0">
              <a:buNone/>
            </a:pPr>
            <a:endParaRPr lang="pt-BR" sz="1800" dirty="0"/>
          </a:p>
        </p:txBody>
      </p:sp>
      <p:sp>
        <p:nvSpPr>
          <p:cNvPr id="4" name="CaixaDeTexto 3"/>
          <p:cNvSpPr txBox="1"/>
          <p:nvPr/>
        </p:nvSpPr>
        <p:spPr>
          <a:xfrm>
            <a:off x="323528" y="618525"/>
            <a:ext cx="8640960" cy="1077218"/>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Reflexão do processo pessoal de aprendizagem</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1924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395536"/>
            <a:ext cx="8229600" cy="1143000"/>
          </a:xfrm>
        </p:spPr>
        <p:txBody>
          <a:bodyPr/>
          <a:lstStyle/>
          <a:p>
            <a:endParaRPr lang="pt-BR" dirty="0"/>
          </a:p>
        </p:txBody>
      </p:sp>
      <p:sp>
        <p:nvSpPr>
          <p:cNvPr id="3" name="Espaço Reservado para Conteúdo 2"/>
          <p:cNvSpPr>
            <a:spLocks noGrp="1"/>
          </p:cNvSpPr>
          <p:nvPr>
            <p:ph idx="1"/>
          </p:nvPr>
        </p:nvSpPr>
        <p:spPr>
          <a:xfrm>
            <a:off x="179512" y="1695743"/>
            <a:ext cx="8784976" cy="4680520"/>
          </a:xfrm>
        </p:spPr>
        <p:txBody>
          <a:bodyPr>
            <a:normAutofit/>
          </a:bodyPr>
          <a:lstStyle/>
          <a:p>
            <a:pPr algn="just">
              <a:lnSpc>
                <a:spcPct val="150000"/>
              </a:lnSpc>
            </a:pPr>
            <a:r>
              <a:rPr lang="pt-BR" sz="1800" dirty="0" smtClean="0">
                <a:latin typeface="Arial" pitchFamily="34" charset="0"/>
                <a:cs typeface="Arial" pitchFamily="34" charset="0"/>
              </a:rPr>
              <a:t>Todas essas dificuldades iniciais não me deixavam perceber o valor que o curso estava tendo para minha vida profissional, algo que percebi com o andamento das atividades</a:t>
            </a:r>
            <a:r>
              <a:rPr lang="pt-BR" sz="1800" dirty="0" smtClean="0">
                <a:latin typeface="Arial" pitchFamily="34" charset="0"/>
                <a:cs typeface="Arial" pitchFamily="34" charset="0"/>
              </a:rPr>
              <a:t>.</a:t>
            </a:r>
          </a:p>
          <a:p>
            <a:pPr marL="0" indent="0" algn="just">
              <a:lnSpc>
                <a:spcPct val="150000"/>
              </a:lnSpc>
              <a:buNone/>
            </a:pPr>
            <a:endParaRPr lang="pt-BR" sz="1800" dirty="0" smtClean="0">
              <a:latin typeface="Arial" pitchFamily="34" charset="0"/>
              <a:cs typeface="Arial" pitchFamily="34" charset="0"/>
            </a:endParaRPr>
          </a:p>
          <a:p>
            <a:pPr algn="just">
              <a:lnSpc>
                <a:spcPct val="150000"/>
              </a:lnSpc>
            </a:pPr>
            <a:r>
              <a:rPr lang="pt-BR" sz="1800" dirty="0" smtClean="0">
                <a:latin typeface="Arial" pitchFamily="34" charset="0"/>
                <a:cs typeface="Arial" pitchFamily="34" charset="0"/>
              </a:rPr>
              <a:t>A realização diária de tarefas e estudos de casos clínicos exigiu mais de cada um de nós, médicos. Tivemos que estudar o idioma e, assim, melhoramos na qualidade de nossas consultas e de nosso dia-a-dia para viver no país estrangeiro. Também, conseguimos atualizar os protocolos de atendimento que não existiam na nossa área, enriquecendo nosso conhecimento sobre o manejo clínico de muitas </a:t>
            </a:r>
            <a:r>
              <a:rPr lang="pt-BR" sz="1800" dirty="0" smtClean="0">
                <a:latin typeface="Arial" pitchFamily="34" charset="0"/>
                <a:cs typeface="Arial" pitchFamily="34" charset="0"/>
              </a:rPr>
              <a:t>doenças</a:t>
            </a:r>
            <a:r>
              <a:rPr lang="pt-BR" sz="1800" dirty="0">
                <a:latin typeface="Arial" pitchFamily="34" charset="0"/>
                <a:cs typeface="Arial" pitchFamily="34" charset="0"/>
              </a:rPr>
              <a:t>.</a:t>
            </a:r>
            <a:endParaRPr lang="pt-BR" dirty="0"/>
          </a:p>
        </p:txBody>
      </p:sp>
      <p:sp>
        <p:nvSpPr>
          <p:cNvPr id="4" name="CaixaDeTexto 3"/>
          <p:cNvSpPr txBox="1"/>
          <p:nvPr/>
        </p:nvSpPr>
        <p:spPr>
          <a:xfrm>
            <a:off x="323528" y="618525"/>
            <a:ext cx="8640960" cy="1077218"/>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Reflexão do processo pessoal de aprendizagem</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467544"/>
            <a:ext cx="8229600" cy="1143000"/>
          </a:xfrm>
        </p:spPr>
        <p:txBody>
          <a:bodyPr/>
          <a:lstStyle/>
          <a:p>
            <a:endParaRPr lang="pt-BR" dirty="0"/>
          </a:p>
        </p:txBody>
      </p:sp>
      <p:sp>
        <p:nvSpPr>
          <p:cNvPr id="3" name="Espaço Reservado para Conteúdo 2"/>
          <p:cNvSpPr>
            <a:spLocks noGrp="1"/>
          </p:cNvSpPr>
          <p:nvPr>
            <p:ph idx="1"/>
          </p:nvPr>
        </p:nvSpPr>
        <p:spPr>
          <a:xfrm>
            <a:off x="323528" y="1715283"/>
            <a:ext cx="8568952" cy="4965184"/>
          </a:xfrm>
        </p:spPr>
        <p:txBody>
          <a:bodyPr>
            <a:normAutofit/>
          </a:bodyPr>
          <a:lstStyle/>
          <a:p>
            <a:pPr algn="just">
              <a:lnSpc>
                <a:spcPct val="150000"/>
              </a:lnSpc>
            </a:pPr>
            <a:r>
              <a:rPr lang="pt-BR" sz="1800" dirty="0" smtClean="0">
                <a:latin typeface="Arial" pitchFamily="34" charset="0"/>
                <a:cs typeface="Arial" pitchFamily="34" charset="0"/>
              </a:rPr>
              <a:t>Compartilhar experiências nos fóruns foi muito importante, pois facilitou muito nossa rotina, ajudou na prática de nosso trabalho e através dele foi possível conhecer mais do Brasil e dos colegas, promovendo relações entre nós.</a:t>
            </a:r>
          </a:p>
          <a:p>
            <a:pPr algn="just">
              <a:lnSpc>
                <a:spcPct val="150000"/>
              </a:lnSpc>
            </a:pPr>
            <a:r>
              <a:rPr lang="pt-BR" sz="1800" dirty="0" smtClean="0">
                <a:latin typeface="Arial" pitchFamily="34" charset="0"/>
                <a:cs typeface="Arial" pitchFamily="34" charset="0"/>
              </a:rPr>
              <a:t>O estudo semanal de casos clínicos e os estudos de prática clínica nos fortaleceram, pois enriqueceram nossos conhecimentos, nos ajudando a ser hoje melhores profissionais da atenção básica</a:t>
            </a:r>
            <a:r>
              <a:rPr lang="pt-BR" sz="1800" dirty="0" smtClean="0">
                <a:latin typeface="Arial" pitchFamily="34" charset="0"/>
                <a:cs typeface="Arial" pitchFamily="34" charset="0"/>
              </a:rPr>
              <a:t>.</a:t>
            </a:r>
          </a:p>
          <a:p>
            <a:pPr algn="just">
              <a:lnSpc>
                <a:spcPct val="150000"/>
              </a:lnSpc>
            </a:pPr>
            <a:r>
              <a:rPr lang="pt-BR" sz="1800" dirty="0">
                <a:latin typeface="Arial" pitchFamily="34" charset="0"/>
                <a:cs typeface="Arial" pitchFamily="34" charset="0"/>
              </a:rPr>
              <a:t>O Projeto de Intervenção nos ajudou a conhecer ainda mais nossa área de abrangência. Tiveram algumas dificuldades que precisaram ser superadas para obter os resultados positivos para a nossa equipe e para os usuários. </a:t>
            </a:r>
            <a:endParaRPr lang="pt-BR" sz="1800" dirty="0" smtClean="0">
              <a:latin typeface="Arial" pitchFamily="34" charset="0"/>
              <a:cs typeface="Arial" pitchFamily="34" charset="0"/>
            </a:endParaRPr>
          </a:p>
          <a:p>
            <a:pPr algn="just"/>
            <a:endParaRPr lang="pt-BR" dirty="0"/>
          </a:p>
        </p:txBody>
      </p:sp>
      <p:sp>
        <p:nvSpPr>
          <p:cNvPr id="4" name="CaixaDeTexto 3"/>
          <p:cNvSpPr txBox="1"/>
          <p:nvPr/>
        </p:nvSpPr>
        <p:spPr>
          <a:xfrm>
            <a:off x="323528" y="618525"/>
            <a:ext cx="8640960" cy="1077218"/>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Reflexão do processo pessoal de aprendizagem</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27584"/>
            <a:ext cx="8229600" cy="1143000"/>
          </a:xfrm>
        </p:spPr>
        <p:txBody>
          <a:bodyPr/>
          <a:lstStyle/>
          <a:p>
            <a:endParaRPr lang="pt-BR" dirty="0"/>
          </a:p>
        </p:txBody>
      </p:sp>
      <p:sp>
        <p:nvSpPr>
          <p:cNvPr id="3" name="Espaço Reservado para Conteúdo 2"/>
          <p:cNvSpPr>
            <a:spLocks noGrp="1"/>
          </p:cNvSpPr>
          <p:nvPr>
            <p:ph idx="1"/>
          </p:nvPr>
        </p:nvSpPr>
        <p:spPr>
          <a:xfrm>
            <a:off x="323528" y="1916832"/>
            <a:ext cx="8229600" cy="4389120"/>
          </a:xfrm>
        </p:spPr>
        <p:txBody>
          <a:bodyPr/>
          <a:lstStyle/>
          <a:p>
            <a:pPr algn="just">
              <a:lnSpc>
                <a:spcPct val="150000"/>
              </a:lnSpc>
            </a:pPr>
            <a:r>
              <a:rPr lang="pt-BR" sz="1800" dirty="0" smtClean="0">
                <a:latin typeface="Arial" pitchFamily="34" charset="0"/>
                <a:cs typeface="Arial" pitchFamily="34" charset="0"/>
              </a:rPr>
              <a:t>Hoje, se fizermos uma comparação de nosso desempenho, do início até agora, podemos observar um grande avanço de forma integral. </a:t>
            </a:r>
            <a:endParaRPr lang="pt-BR" sz="1800" dirty="0" smtClean="0">
              <a:latin typeface="Arial" pitchFamily="34" charset="0"/>
              <a:cs typeface="Arial" pitchFamily="34" charset="0"/>
            </a:endParaRPr>
          </a:p>
          <a:p>
            <a:pPr algn="just">
              <a:lnSpc>
                <a:spcPct val="150000"/>
              </a:lnSpc>
            </a:pPr>
            <a:r>
              <a:rPr lang="pt-BR" sz="1800" dirty="0" smtClean="0">
                <a:latin typeface="Arial" pitchFamily="34" charset="0"/>
                <a:cs typeface="Arial" pitchFamily="34" charset="0"/>
              </a:rPr>
              <a:t>Por </a:t>
            </a:r>
            <a:r>
              <a:rPr lang="pt-BR" sz="1800" dirty="0" smtClean="0">
                <a:latin typeface="Arial" pitchFamily="34" charset="0"/>
                <a:cs typeface="Arial" pitchFamily="34" charset="0"/>
              </a:rPr>
              <a:t>isso, agradeço a todos os trabalhadores da universidade que participaram de qualquer forma do desenvolvimento de nosso curso. A minha orientadora, que sempre está me guiando e orientando com o melhor dos objetivos</a:t>
            </a:r>
            <a:r>
              <a:rPr lang="pt-BR" sz="1800" dirty="0" smtClean="0">
                <a:latin typeface="Arial" pitchFamily="34" charset="0"/>
                <a:cs typeface="Arial" pitchFamily="34" charset="0"/>
              </a:rPr>
              <a:t>. Espero </a:t>
            </a:r>
            <a:r>
              <a:rPr lang="pt-BR" sz="1800" dirty="0" smtClean="0">
                <a:latin typeface="Arial" pitchFamily="34" charset="0"/>
                <a:cs typeface="Arial" pitchFamily="34" charset="0"/>
              </a:rPr>
              <a:t>que as conclusões do curso sejam um reflexo de todo o esforço mancomunado de todos.</a:t>
            </a:r>
          </a:p>
          <a:p>
            <a:pPr algn="just"/>
            <a:endParaRPr lang="pt-BR" dirty="0"/>
          </a:p>
        </p:txBody>
      </p:sp>
      <p:sp>
        <p:nvSpPr>
          <p:cNvPr id="4" name="CaixaDeTexto 3"/>
          <p:cNvSpPr txBox="1"/>
          <p:nvPr/>
        </p:nvSpPr>
        <p:spPr>
          <a:xfrm>
            <a:off x="323528" y="618525"/>
            <a:ext cx="8640960" cy="1077218"/>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Reflexão do processo pessoal de aprendizagem</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5639" y="2204864"/>
            <a:ext cx="8507288" cy="3240360"/>
          </a:xfrm>
        </p:spPr>
        <p:txBody>
          <a:bodyPr>
            <a:noAutofit/>
          </a:bodyPr>
          <a:lstStyle/>
          <a:p>
            <a:pPr algn="just">
              <a:lnSpc>
                <a:spcPct val="150000"/>
              </a:lnSpc>
            </a:pPr>
            <a:r>
              <a:rPr lang="pt-BR" sz="2000" dirty="0">
                <a:solidFill>
                  <a:schemeClr val="tx1"/>
                </a:solidFill>
                <a:latin typeface="Arial" pitchFamily="34" charset="0"/>
                <a:cs typeface="Arial" pitchFamily="34" charset="0"/>
              </a:rPr>
              <a:t>	</a:t>
            </a:r>
            <a:r>
              <a:rPr lang="pt-BR" sz="2000" dirty="0" smtClean="0">
                <a:solidFill>
                  <a:schemeClr val="tx1"/>
                </a:solidFill>
                <a:latin typeface="Arial" pitchFamily="34" charset="0"/>
                <a:cs typeface="Arial" pitchFamily="34" charset="0"/>
              </a:rPr>
              <a:t>O município oferece amplo atendimento na área da saúde, tanto no setor público, quanto privado. Conta, atualmente, com 36 UBS, todas com modelo da ESF, sem Unidade Básica de Saúde tradicional. Também possui 06 equipes de NASF, que prestam apoio aos </a:t>
            </a:r>
            <a:r>
              <a:rPr lang="pt-BR" sz="2000" dirty="0" err="1" smtClean="0">
                <a:solidFill>
                  <a:schemeClr val="tx1"/>
                </a:solidFill>
                <a:latin typeface="Arial" pitchFamily="34" charset="0"/>
                <a:cs typeface="Arial" pitchFamily="34" charset="0"/>
              </a:rPr>
              <a:t>ESFs</a:t>
            </a:r>
            <a:r>
              <a:rPr lang="pt-BR" sz="2000" dirty="0" smtClean="0">
                <a:solidFill>
                  <a:schemeClr val="tx1"/>
                </a:solidFill>
                <a:latin typeface="Arial" pitchFamily="34" charset="0"/>
                <a:cs typeface="Arial" pitchFamily="34" charset="0"/>
              </a:rPr>
              <a:t>. Contamos com assistência médica especializada no Centro de Assistência Médica com especialidades como Ortopedia e traumatologia, Ginecologia, </a:t>
            </a:r>
            <a:r>
              <a:rPr lang="pt-BR" sz="2000" dirty="0" err="1" smtClean="0">
                <a:solidFill>
                  <a:schemeClr val="tx1"/>
                </a:solidFill>
                <a:latin typeface="Arial" pitchFamily="34" charset="0"/>
                <a:cs typeface="Arial" pitchFamily="34" charset="0"/>
              </a:rPr>
              <a:t>Mastologia</a:t>
            </a:r>
            <a:r>
              <a:rPr lang="pt-BR" sz="2000" dirty="0" smtClean="0">
                <a:solidFill>
                  <a:schemeClr val="tx1"/>
                </a:solidFill>
                <a:latin typeface="Arial" pitchFamily="34" charset="0"/>
                <a:cs typeface="Arial" pitchFamily="34" charset="0"/>
              </a:rPr>
              <a:t> e Cirurgia Geral.</a:t>
            </a:r>
            <a:endParaRPr lang="pt-BR" sz="2000" dirty="0">
              <a:solidFill>
                <a:schemeClr val="tx1"/>
              </a:solidFill>
            </a:endParaRPr>
          </a:p>
        </p:txBody>
      </p:sp>
      <p:sp>
        <p:nvSpPr>
          <p:cNvPr id="3" name="Espaço Reservado para Conteúdo 2"/>
          <p:cNvSpPr>
            <a:spLocks noGrp="1"/>
          </p:cNvSpPr>
          <p:nvPr>
            <p:ph idx="1"/>
          </p:nvPr>
        </p:nvSpPr>
        <p:spPr>
          <a:xfrm>
            <a:off x="-180528" y="7821488"/>
            <a:ext cx="8867328" cy="2592288"/>
          </a:xfrm>
        </p:spPr>
        <p:txBody>
          <a:bodyPr>
            <a:normAutofit/>
          </a:bodyPr>
          <a:lstStyle/>
          <a:p>
            <a:pPr>
              <a:lnSpc>
                <a:spcPct val="150000"/>
              </a:lnSpc>
            </a:pPr>
            <a:endParaRPr lang="pt-BR" sz="2400" dirty="0"/>
          </a:p>
        </p:txBody>
      </p:sp>
      <p:sp>
        <p:nvSpPr>
          <p:cNvPr id="4" name="CaixaDeTexto 3"/>
          <p:cNvSpPr txBox="1"/>
          <p:nvPr/>
        </p:nvSpPr>
        <p:spPr>
          <a:xfrm>
            <a:off x="251520" y="868779"/>
            <a:ext cx="5976664"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Introdução</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tângulo 4"/>
          <p:cNvSpPr/>
          <p:nvPr/>
        </p:nvSpPr>
        <p:spPr>
          <a:xfrm>
            <a:off x="265639" y="1588150"/>
            <a:ext cx="4160113" cy="369332"/>
          </a:xfrm>
          <a:prstGeom prst="rect">
            <a:avLst/>
          </a:prstGeom>
        </p:spPr>
        <p:txBody>
          <a:bodyPr wrap="none">
            <a:spAutoFit/>
          </a:bodyPr>
          <a:lstStyle/>
          <a:p>
            <a:r>
              <a:rPr lang="pt-BR" b="1" u="sng" dirty="0" smtClean="0">
                <a:solidFill>
                  <a:schemeClr val="accent3"/>
                </a:solidFill>
                <a:latin typeface="Arial" pitchFamily="34" charset="0"/>
                <a:cs typeface="Arial" pitchFamily="34" charset="0"/>
              </a:rPr>
              <a:t>Caracterização do sistema de saúde</a:t>
            </a:r>
            <a:endParaRPr lang="pt-B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5638" y="110081"/>
            <a:ext cx="8421161" cy="5967536"/>
          </a:xfrm>
        </p:spPr>
        <p:txBody>
          <a:bodyPr>
            <a:normAutofit/>
          </a:bodyPr>
          <a:lstStyle/>
          <a:p>
            <a:pPr>
              <a:lnSpc>
                <a:spcPct val="150000"/>
              </a:lnSpc>
            </a:pPr>
            <a:r>
              <a:rPr lang="pt-BR" sz="2000" dirty="0">
                <a:latin typeface="Arial" pitchFamily="34" charset="0"/>
                <a:cs typeface="Arial" pitchFamily="34" charset="0"/>
              </a:rPr>
              <a:t>	</a:t>
            </a:r>
            <a:r>
              <a:rPr lang="pt-BR" sz="2000" dirty="0" smtClean="0">
                <a:solidFill>
                  <a:schemeClr val="tx1"/>
                </a:solidFill>
                <a:latin typeface="Arial" pitchFamily="34" charset="0"/>
                <a:cs typeface="Arial" pitchFamily="34" charset="0"/>
              </a:rPr>
              <a:t>Picos possui um Hospital Regional que presta atendimento pelo Sistema Único de Saúde (SUS) e 5 hospitais privados, que também prestam essa assistência. </a:t>
            </a:r>
            <a:br>
              <a:rPr lang="pt-BR" sz="2000" dirty="0" smtClean="0">
                <a:solidFill>
                  <a:schemeClr val="tx1"/>
                </a:solidFill>
                <a:latin typeface="Arial" pitchFamily="34" charset="0"/>
                <a:cs typeface="Arial" pitchFamily="34" charset="0"/>
              </a:rPr>
            </a:br>
            <a:r>
              <a:rPr lang="pt-BR" sz="2000" dirty="0" smtClean="0">
                <a:solidFill>
                  <a:schemeClr val="tx1"/>
                </a:solidFill>
                <a:latin typeface="Arial" pitchFamily="34" charset="0"/>
                <a:cs typeface="Arial" pitchFamily="34" charset="0"/>
              </a:rPr>
              <a:t>	A realização de exames complementares é desenvolvida em 2 laboratórios do SUS e 42 outros laboratórios que possuem convênio com o SUS. O Centro de Especialidades Odontológicas (CEO) já existe, mas ainda não há atendimento.</a:t>
            </a:r>
            <a:br>
              <a:rPr lang="pt-BR" sz="2000" dirty="0" smtClean="0">
                <a:solidFill>
                  <a:schemeClr val="tx1"/>
                </a:solidFill>
                <a:latin typeface="Arial" pitchFamily="34" charset="0"/>
                <a:cs typeface="Arial" pitchFamily="34" charset="0"/>
              </a:rPr>
            </a:br>
            <a:endParaRPr lang="pt-BR" sz="2000" dirty="0">
              <a:solidFill>
                <a:schemeClr val="tx1"/>
              </a:solidFill>
            </a:endParaRPr>
          </a:p>
        </p:txBody>
      </p:sp>
      <p:sp>
        <p:nvSpPr>
          <p:cNvPr id="3" name="Espaço Reservado para Conteúdo 2"/>
          <p:cNvSpPr>
            <a:spLocks noGrp="1"/>
          </p:cNvSpPr>
          <p:nvPr>
            <p:ph idx="1"/>
          </p:nvPr>
        </p:nvSpPr>
        <p:spPr>
          <a:xfrm>
            <a:off x="-540568" y="10197752"/>
            <a:ext cx="9227368" cy="1440160"/>
          </a:xfrm>
        </p:spPr>
        <p:txBody>
          <a:bodyPr>
            <a:normAutofit/>
          </a:bodyPr>
          <a:lstStyle/>
          <a:p>
            <a:endParaRPr lang="pt-BR" dirty="0"/>
          </a:p>
        </p:txBody>
      </p:sp>
      <p:sp>
        <p:nvSpPr>
          <p:cNvPr id="4" name="CaixaDeTexto 3"/>
          <p:cNvSpPr txBox="1"/>
          <p:nvPr/>
        </p:nvSpPr>
        <p:spPr>
          <a:xfrm>
            <a:off x="251520" y="868779"/>
            <a:ext cx="5976664"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Introdução</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tângulo 4"/>
          <p:cNvSpPr/>
          <p:nvPr/>
        </p:nvSpPr>
        <p:spPr>
          <a:xfrm>
            <a:off x="265639" y="1588150"/>
            <a:ext cx="4160113" cy="369332"/>
          </a:xfrm>
          <a:prstGeom prst="rect">
            <a:avLst/>
          </a:prstGeom>
        </p:spPr>
        <p:txBody>
          <a:bodyPr wrap="none">
            <a:spAutoFit/>
          </a:bodyPr>
          <a:lstStyle/>
          <a:p>
            <a:r>
              <a:rPr lang="pt-BR" b="1" u="sng" dirty="0" smtClean="0">
                <a:solidFill>
                  <a:schemeClr val="accent3"/>
                </a:solidFill>
                <a:latin typeface="Arial" pitchFamily="34" charset="0"/>
                <a:cs typeface="Arial" pitchFamily="34" charset="0"/>
              </a:rPr>
              <a:t>Caracterização do sistema de saúde</a:t>
            </a:r>
            <a:endParaRPr lang="pt-B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7284565"/>
            <a:ext cx="8424936" cy="392907"/>
          </a:xfrm>
        </p:spPr>
        <p:txBody>
          <a:bodyPr>
            <a:normAutofit fontScale="55000" lnSpcReduction="20000"/>
          </a:bodyPr>
          <a:lstStyle/>
          <a:p>
            <a:pPr>
              <a:lnSpc>
                <a:spcPct val="150000"/>
              </a:lnSpc>
              <a:buNone/>
            </a:pPr>
            <a:r>
              <a:rPr lang="pt-BR" sz="2600" dirty="0" smtClean="0">
                <a:latin typeface="Arial" pitchFamily="34" charset="0"/>
                <a:cs typeface="Arial" pitchFamily="34" charset="0"/>
              </a:rPr>
              <a:t>   </a:t>
            </a:r>
            <a:endParaRPr lang="pt-BR" dirty="0"/>
          </a:p>
        </p:txBody>
      </p:sp>
      <p:sp>
        <p:nvSpPr>
          <p:cNvPr id="4" name="CaixaDeTexto 3"/>
          <p:cNvSpPr txBox="1"/>
          <p:nvPr/>
        </p:nvSpPr>
        <p:spPr>
          <a:xfrm>
            <a:off x="265639" y="764704"/>
            <a:ext cx="5976664"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Introdução</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tângulo 4"/>
          <p:cNvSpPr/>
          <p:nvPr/>
        </p:nvSpPr>
        <p:spPr>
          <a:xfrm>
            <a:off x="239102" y="1341876"/>
            <a:ext cx="8725386" cy="4985980"/>
          </a:xfrm>
          <a:prstGeom prst="rect">
            <a:avLst/>
          </a:prstGeom>
        </p:spPr>
        <p:txBody>
          <a:bodyPr wrap="square">
            <a:spAutoFit/>
          </a:bodyPr>
          <a:lstStyle/>
          <a:p>
            <a:endParaRPr lang="pt-BR" b="1" u="sng" dirty="0" smtClean="0">
              <a:solidFill>
                <a:schemeClr val="accent3"/>
              </a:solidFill>
              <a:latin typeface="Arial" pitchFamily="34" charset="0"/>
              <a:cs typeface="Arial" pitchFamily="34" charset="0"/>
            </a:endParaRPr>
          </a:p>
          <a:p>
            <a:r>
              <a:rPr lang="pt-BR" b="1" u="sng" dirty="0" smtClean="0">
                <a:solidFill>
                  <a:schemeClr val="accent3"/>
                </a:solidFill>
                <a:latin typeface="Arial" pitchFamily="34" charset="0"/>
                <a:cs typeface="Arial" pitchFamily="34" charset="0"/>
              </a:rPr>
              <a:t>Caracterização </a:t>
            </a:r>
            <a:r>
              <a:rPr lang="pt-BR" b="1" u="sng" dirty="0" smtClean="0">
                <a:solidFill>
                  <a:schemeClr val="accent3"/>
                </a:solidFill>
                <a:latin typeface="Arial" pitchFamily="34" charset="0"/>
                <a:cs typeface="Arial" pitchFamily="34" charset="0"/>
              </a:rPr>
              <a:t>da </a:t>
            </a:r>
            <a:r>
              <a:rPr lang="pt-BR" b="1" u="sng" dirty="0" smtClean="0">
                <a:solidFill>
                  <a:schemeClr val="accent3"/>
                </a:solidFill>
                <a:latin typeface="Arial" pitchFamily="34" charset="0"/>
                <a:cs typeface="Arial" pitchFamily="34" charset="0"/>
              </a:rPr>
              <a:t>UBS</a:t>
            </a:r>
          </a:p>
          <a:p>
            <a:endParaRPr lang="pt-BR" b="1" u="sng" dirty="0">
              <a:solidFill>
                <a:schemeClr val="accent3"/>
              </a:solidFill>
              <a:latin typeface="Arial" pitchFamily="34" charset="0"/>
              <a:cs typeface="Arial" pitchFamily="34" charset="0"/>
            </a:endParaRPr>
          </a:p>
          <a:p>
            <a:endParaRPr lang="pt-BR" b="1" u="sng" dirty="0" smtClean="0">
              <a:solidFill>
                <a:schemeClr val="accent3"/>
              </a:solidFill>
              <a:latin typeface="Arial" pitchFamily="34" charset="0"/>
              <a:cs typeface="Arial" pitchFamily="34" charset="0"/>
            </a:endParaRPr>
          </a:p>
          <a:p>
            <a:endParaRPr lang="pt-BR" b="1" u="sng" dirty="0">
              <a:solidFill>
                <a:schemeClr val="accent3"/>
              </a:solidFill>
              <a:latin typeface="Arial" pitchFamily="34" charset="0"/>
              <a:cs typeface="Arial" pitchFamily="34" charset="0"/>
            </a:endParaRPr>
          </a:p>
          <a:p>
            <a:pPr marL="285750" indent="-285750">
              <a:lnSpc>
                <a:spcPct val="150000"/>
              </a:lnSpc>
              <a:buFont typeface="Arial" panose="020B0604020202020204" pitchFamily="34" charset="0"/>
              <a:buChar char="•"/>
            </a:pPr>
            <a:r>
              <a:rPr lang="pt-BR" sz="2000" dirty="0" smtClean="0">
                <a:latin typeface="Arial" pitchFamily="34" charset="0"/>
                <a:cs typeface="Arial" pitchFamily="34" charset="0"/>
              </a:rPr>
              <a:t>Localização: zona urbana;</a:t>
            </a:r>
          </a:p>
          <a:p>
            <a:pPr marL="285750" indent="-285750">
              <a:lnSpc>
                <a:spcPct val="150000"/>
              </a:lnSpc>
              <a:buFont typeface="Arial" panose="020B0604020202020204" pitchFamily="34" charset="0"/>
              <a:buChar char="•"/>
            </a:pPr>
            <a:r>
              <a:rPr lang="pt-BR" sz="2000" dirty="0" smtClean="0">
                <a:latin typeface="Arial" pitchFamily="34" charset="0"/>
                <a:cs typeface="Arial" pitchFamily="34" charset="0"/>
              </a:rPr>
              <a:t>Modelo de atenção é a saúde da família;</a:t>
            </a:r>
          </a:p>
          <a:p>
            <a:pPr marL="285750" indent="-285750">
              <a:lnSpc>
                <a:spcPct val="150000"/>
              </a:lnSpc>
              <a:buFont typeface="Arial" panose="020B0604020202020204" pitchFamily="34" charset="0"/>
              <a:buChar char="•"/>
            </a:pPr>
            <a:r>
              <a:rPr lang="pt-BR" sz="2000" dirty="0" smtClean="0">
                <a:latin typeface="Arial" pitchFamily="34" charset="0"/>
                <a:cs typeface="Arial" pitchFamily="34" charset="0"/>
              </a:rPr>
              <a:t>Vínculo com instituição de enfermagem;</a:t>
            </a:r>
          </a:p>
          <a:p>
            <a:pPr marL="285750" indent="-285750">
              <a:lnSpc>
                <a:spcPct val="150000"/>
              </a:lnSpc>
              <a:buFont typeface="Arial" panose="020B0604020202020204" pitchFamily="34" charset="0"/>
              <a:buChar char="•"/>
            </a:pPr>
            <a:r>
              <a:rPr lang="pt-BR" sz="2000" dirty="0" smtClean="0">
                <a:latin typeface="Arial" pitchFamily="34" charset="0"/>
                <a:cs typeface="Arial" pitchFamily="34" charset="0"/>
              </a:rPr>
              <a:t>Infraestrutura: espaço reduzido, iluminação e ventilação, barreiras arquitetônicas;</a:t>
            </a:r>
          </a:p>
          <a:p>
            <a:pPr marL="285750" indent="-285750">
              <a:lnSpc>
                <a:spcPct val="150000"/>
              </a:lnSpc>
              <a:buFont typeface="Arial" panose="020B0604020202020204" pitchFamily="34" charset="0"/>
              <a:buChar char="•"/>
            </a:pPr>
            <a:endParaRPr lang="pt-BR" sz="2000" dirty="0">
              <a:latin typeface="Arial" pitchFamily="34" charset="0"/>
              <a:cs typeface="Arial" pitchFamily="34" charset="0"/>
            </a:endParaRPr>
          </a:p>
          <a:p>
            <a:pPr>
              <a:lnSpc>
                <a:spcPct val="150000"/>
              </a:lnSpc>
            </a:pPr>
            <a:endParaRPr lang="pt-BR" sz="2000" dirty="0" smtClean="0">
              <a:latin typeface="Arial" pitchFamily="34" charset="0"/>
              <a:cs typeface="Arial" pitchFamily="34" charset="0"/>
            </a:endParaRPr>
          </a:p>
          <a:p>
            <a:pPr marL="285750" indent="-285750">
              <a:buFont typeface="Arial" panose="020B0604020202020204" pitchFamily="34" charset="0"/>
              <a:buChar char="•"/>
            </a:pPr>
            <a:endParaRPr lang="pt-BR" dirty="0"/>
          </a:p>
        </p:txBody>
      </p:sp>
      <p:pic>
        <p:nvPicPr>
          <p:cNvPr id="6" name="Imagem 5" descr="SAM_0129.jpg"/>
          <p:cNvPicPr>
            <a:picLocks noChangeAspect="1"/>
          </p:cNvPicPr>
          <p:nvPr/>
        </p:nvPicPr>
        <p:blipFill>
          <a:blip r:embed="rId2" cstate="print"/>
          <a:stretch>
            <a:fillRect/>
          </a:stretch>
        </p:blipFill>
        <p:spPr>
          <a:xfrm>
            <a:off x="5134249" y="332656"/>
            <a:ext cx="3744416" cy="2960988"/>
          </a:xfrm>
          <a:prstGeom prst="rect">
            <a:avLst/>
          </a:prstGeom>
          <a:ln w="28575">
            <a:solidFill>
              <a:schemeClr val="tx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7284565"/>
            <a:ext cx="8424936" cy="392907"/>
          </a:xfrm>
        </p:spPr>
        <p:txBody>
          <a:bodyPr>
            <a:normAutofit fontScale="55000" lnSpcReduction="20000"/>
          </a:bodyPr>
          <a:lstStyle/>
          <a:p>
            <a:pPr>
              <a:lnSpc>
                <a:spcPct val="150000"/>
              </a:lnSpc>
              <a:buNone/>
            </a:pPr>
            <a:r>
              <a:rPr lang="pt-BR" sz="2600" dirty="0" smtClean="0">
                <a:latin typeface="Arial" pitchFamily="34" charset="0"/>
                <a:cs typeface="Arial" pitchFamily="34" charset="0"/>
              </a:rPr>
              <a:t>   </a:t>
            </a:r>
            <a:endParaRPr lang="pt-BR" dirty="0"/>
          </a:p>
        </p:txBody>
      </p:sp>
      <p:sp>
        <p:nvSpPr>
          <p:cNvPr id="4" name="CaixaDeTexto 3"/>
          <p:cNvSpPr txBox="1"/>
          <p:nvPr/>
        </p:nvSpPr>
        <p:spPr>
          <a:xfrm>
            <a:off x="265639" y="764704"/>
            <a:ext cx="5976664"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Introdução</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tângulo 4"/>
          <p:cNvSpPr/>
          <p:nvPr/>
        </p:nvSpPr>
        <p:spPr>
          <a:xfrm>
            <a:off x="239102" y="1341876"/>
            <a:ext cx="8725386" cy="2554545"/>
          </a:xfrm>
          <a:prstGeom prst="rect">
            <a:avLst/>
          </a:prstGeom>
        </p:spPr>
        <p:txBody>
          <a:bodyPr wrap="square">
            <a:spAutoFit/>
          </a:bodyPr>
          <a:lstStyle/>
          <a:p>
            <a:r>
              <a:rPr lang="pt-BR" sz="2000" b="1" u="sng" dirty="0" smtClean="0">
                <a:solidFill>
                  <a:schemeClr val="accent3"/>
                </a:solidFill>
                <a:latin typeface="Arial" pitchFamily="34" charset="0"/>
                <a:cs typeface="Arial" pitchFamily="34" charset="0"/>
              </a:rPr>
              <a:t>Caracterização da UBS</a:t>
            </a:r>
          </a:p>
          <a:p>
            <a:pPr>
              <a:lnSpc>
                <a:spcPct val="150000"/>
              </a:lnSpc>
            </a:pPr>
            <a:r>
              <a:rPr lang="pt-BR" sz="2000" dirty="0" smtClean="0">
                <a:latin typeface="Arial" pitchFamily="34" charset="0"/>
                <a:cs typeface="Arial" pitchFamily="34" charset="0"/>
              </a:rPr>
              <a:t>2 </a:t>
            </a:r>
            <a:r>
              <a:rPr lang="pt-BR" sz="2000" dirty="0" smtClean="0">
                <a:latin typeface="Arial" pitchFamily="34" charset="0"/>
                <a:cs typeface="Arial" pitchFamily="34" charset="0"/>
              </a:rPr>
              <a:t>equipes formadas por: médico, enfermeira, técnica de enfermagem, recepcionista; odontólogo e Auxiliar de Saúde Bucal (ASB);</a:t>
            </a:r>
          </a:p>
          <a:p>
            <a:pPr>
              <a:lnSpc>
                <a:spcPct val="150000"/>
              </a:lnSpc>
            </a:pPr>
            <a:endParaRPr lang="pt-BR" sz="2000" dirty="0">
              <a:latin typeface="Arial" pitchFamily="34" charset="0"/>
              <a:cs typeface="Arial" pitchFamily="34" charset="0"/>
            </a:endParaRPr>
          </a:p>
          <a:p>
            <a:pPr>
              <a:lnSpc>
                <a:spcPct val="150000"/>
              </a:lnSpc>
            </a:pPr>
            <a:endParaRPr lang="pt-BR" sz="2000" dirty="0" smtClean="0">
              <a:solidFill>
                <a:srgbClr val="FF0000"/>
              </a:solidFill>
              <a:latin typeface="Arial" pitchFamily="34" charset="0"/>
              <a:cs typeface="Arial" pitchFamily="34" charset="0"/>
            </a:endParaRPr>
          </a:p>
          <a:p>
            <a:pPr marL="285750" indent="-285750">
              <a:buFont typeface="Arial" panose="020B0604020202020204" pitchFamily="34" charset="0"/>
              <a:buChar char="•"/>
            </a:pPr>
            <a:endParaRPr lang="pt-BR" sz="2000" dirty="0"/>
          </a:p>
        </p:txBody>
      </p:sp>
      <p:pic>
        <p:nvPicPr>
          <p:cNvPr id="6" name="Imagem 5" descr="11074142_469265256581883_2872778575023950245_n.jpg"/>
          <p:cNvPicPr>
            <a:picLocks noChangeAspect="1"/>
          </p:cNvPicPr>
          <p:nvPr/>
        </p:nvPicPr>
        <p:blipFill>
          <a:blip r:embed="rId2" cstate="print"/>
          <a:stretch>
            <a:fillRect/>
          </a:stretch>
        </p:blipFill>
        <p:spPr>
          <a:xfrm>
            <a:off x="1691678" y="2780928"/>
            <a:ext cx="6127655" cy="3676593"/>
          </a:xfrm>
          <a:prstGeom prst="rect">
            <a:avLst/>
          </a:prstGeom>
          <a:ln w="28575">
            <a:solidFill>
              <a:schemeClr val="tx1"/>
            </a:solidFill>
          </a:ln>
        </p:spPr>
      </p:pic>
    </p:spTree>
    <p:extLst>
      <p:ext uri="{BB962C8B-B14F-4D97-AF65-F5344CB8AC3E}">
        <p14:creationId xmlns:p14="http://schemas.microsoft.com/office/powerpoint/2010/main" val="2101107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65639" y="764704"/>
            <a:ext cx="5976664" cy="584775"/>
          </a:xfrm>
          <a:prstGeom prst="rect">
            <a:avLst/>
          </a:prstGeom>
          <a:noFill/>
        </p:spPr>
        <p:txBody>
          <a:bodyPr wrap="square" rtlCol="0">
            <a:spAutoFit/>
          </a:bodyPr>
          <a:lstStyle/>
          <a:p>
            <a:r>
              <a:rPr lang="pt-BR" sz="3200" dirty="0" smtClean="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Introdução</a:t>
            </a:r>
            <a:endParaRPr lang="pt-BR" sz="3200"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tângulo 4"/>
          <p:cNvSpPr/>
          <p:nvPr/>
        </p:nvSpPr>
        <p:spPr>
          <a:xfrm>
            <a:off x="239102" y="1341876"/>
            <a:ext cx="8725386" cy="3970318"/>
          </a:xfrm>
          <a:prstGeom prst="rect">
            <a:avLst/>
          </a:prstGeom>
        </p:spPr>
        <p:txBody>
          <a:bodyPr wrap="square">
            <a:spAutoFit/>
          </a:bodyPr>
          <a:lstStyle/>
          <a:p>
            <a:r>
              <a:rPr lang="pt-BR" b="1" u="sng" dirty="0" smtClean="0">
                <a:solidFill>
                  <a:schemeClr val="accent3"/>
                </a:solidFill>
                <a:latin typeface="Arial" pitchFamily="34" charset="0"/>
                <a:cs typeface="Arial" pitchFamily="34" charset="0"/>
              </a:rPr>
              <a:t>Situação da ação antes da intervenção</a:t>
            </a:r>
          </a:p>
          <a:p>
            <a:endParaRPr lang="pt-BR" b="1" u="sng" dirty="0">
              <a:solidFill>
                <a:schemeClr val="accent3"/>
              </a:solidFill>
              <a:latin typeface="Arial" pitchFamily="34" charset="0"/>
              <a:cs typeface="Arial" pitchFamily="34" charset="0"/>
            </a:endParaRPr>
          </a:p>
          <a:p>
            <a:endParaRPr lang="pt-BR" b="1" u="sng" dirty="0">
              <a:solidFill>
                <a:schemeClr val="accent3"/>
              </a:solidFill>
              <a:latin typeface="Arial" pitchFamily="34" charset="0"/>
              <a:cs typeface="Arial" pitchFamily="34" charset="0"/>
            </a:endParaRPr>
          </a:p>
          <a:p>
            <a:pPr algn="just"/>
            <a:r>
              <a:rPr lang="pt-BR" dirty="0" smtClean="0">
                <a:solidFill>
                  <a:schemeClr val="tx2"/>
                </a:solidFill>
                <a:latin typeface="Arial" pitchFamily="34" charset="0"/>
                <a:cs typeface="Arial" pitchFamily="34" charset="0"/>
              </a:rPr>
              <a:t>	</a:t>
            </a:r>
            <a:r>
              <a:rPr lang="pt-BR" dirty="0" smtClean="0">
                <a:latin typeface="Arial" pitchFamily="34" charset="0"/>
                <a:cs typeface="Arial" pitchFamily="34" charset="0"/>
              </a:rPr>
              <a:t>Em </a:t>
            </a:r>
            <a:r>
              <a:rPr lang="pt-BR" dirty="0" smtClean="0">
                <a:latin typeface="Arial" pitchFamily="34" charset="0"/>
                <a:cs typeface="Arial" pitchFamily="34" charset="0"/>
              </a:rPr>
              <a:t>nossa UBS, existia um grande número de pacientes faltosos às consultas de Hiperdia, o que dificultava a correta realização das consultas de avaliação e cuidado continuado. </a:t>
            </a:r>
            <a:endParaRPr lang="pt-BR" dirty="0" smtClean="0">
              <a:latin typeface="Arial" pitchFamily="34" charset="0"/>
              <a:cs typeface="Arial" pitchFamily="34" charset="0"/>
            </a:endParaRPr>
          </a:p>
          <a:p>
            <a:pPr algn="just"/>
            <a:r>
              <a:rPr lang="pt-BR" dirty="0">
                <a:latin typeface="Arial" pitchFamily="34" charset="0"/>
                <a:cs typeface="Arial" pitchFamily="34" charset="0"/>
              </a:rPr>
              <a:t>	</a:t>
            </a:r>
            <a:r>
              <a:rPr lang="pt-BR" dirty="0" smtClean="0">
                <a:latin typeface="Arial" pitchFamily="34" charset="0"/>
                <a:cs typeface="Arial" pitchFamily="34" charset="0"/>
              </a:rPr>
              <a:t>Não </a:t>
            </a:r>
            <a:r>
              <a:rPr lang="pt-BR" dirty="0" smtClean="0">
                <a:latin typeface="Arial" pitchFamily="34" charset="0"/>
                <a:cs typeface="Arial" pitchFamily="34" charset="0"/>
              </a:rPr>
              <a:t>se realizava o fluxograma correto do acolhimento nestas consultas por não ser cumpridas as atribuições dos integrantes da equipe, aspecto que interferia na qualidade das mesmas. A maioria dos pacientes não tinham sido </a:t>
            </a:r>
            <a:r>
              <a:rPr lang="pt-BR" dirty="0" smtClean="0">
                <a:latin typeface="Arial" pitchFamily="34" charset="0"/>
                <a:cs typeface="Arial" pitchFamily="34" charset="0"/>
              </a:rPr>
              <a:t>avaliado quanto a saúde bucal e nutrição</a:t>
            </a:r>
            <a:r>
              <a:rPr lang="pt-BR" dirty="0" smtClean="0">
                <a:latin typeface="Arial" pitchFamily="34" charset="0"/>
                <a:cs typeface="Arial" pitchFamily="34" charset="0"/>
              </a:rPr>
              <a:t>, pois desde que iniciamos  nosso trabalho nesta área existia dificuldades  na  permanência dos recursos humanos . </a:t>
            </a:r>
          </a:p>
          <a:p>
            <a:pPr algn="just"/>
            <a:r>
              <a:rPr lang="pt-BR" dirty="0" smtClean="0">
                <a:latin typeface="Arial" pitchFamily="34" charset="0"/>
                <a:cs typeface="Arial" pitchFamily="34" charset="0"/>
              </a:rPr>
              <a:t>	Nossa </a:t>
            </a:r>
            <a:r>
              <a:rPr lang="pt-BR" dirty="0" smtClean="0">
                <a:latin typeface="Arial" pitchFamily="34" charset="0"/>
                <a:cs typeface="Arial" pitchFamily="34" charset="0"/>
              </a:rPr>
              <a:t>UBS não contava com um registro de qualidade das consultas e do acompanhamento deste grupo de </a:t>
            </a:r>
            <a:r>
              <a:rPr lang="pt-BR" dirty="0" smtClean="0">
                <a:latin typeface="Arial" pitchFamily="34" charset="0"/>
                <a:cs typeface="Arial" pitchFamily="34" charset="0"/>
              </a:rPr>
              <a:t>usuários, </a:t>
            </a:r>
            <a:r>
              <a:rPr lang="pt-BR" dirty="0" smtClean="0">
                <a:latin typeface="Arial" pitchFamily="34" charset="0"/>
                <a:cs typeface="Arial" pitchFamily="34" charset="0"/>
              </a:rPr>
              <a:t>dificultando o correto controle destas atividades.  </a:t>
            </a:r>
            <a:endParaRPr lang="pt-B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o">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20287</TotalTime>
  <Words>1708</Words>
  <Application>Microsoft Office PowerPoint</Application>
  <PresentationFormat>Apresentação na tela (4:3)</PresentationFormat>
  <Paragraphs>211</Paragraphs>
  <Slides>49</Slides>
  <Notes>0</Notes>
  <HiddenSlides>0</HiddenSlides>
  <MMClips>0</MMClips>
  <ScaleCrop>false</ScaleCrop>
  <HeadingPairs>
    <vt:vector size="4" baseType="variant">
      <vt:variant>
        <vt:lpstr>Tema</vt:lpstr>
      </vt:variant>
      <vt:variant>
        <vt:i4>1</vt:i4>
      </vt:variant>
      <vt:variant>
        <vt:lpstr>Títulos de slides</vt:lpstr>
      </vt:variant>
      <vt:variant>
        <vt:i4>49</vt:i4>
      </vt:variant>
    </vt:vector>
  </HeadingPairs>
  <TitlesOfParts>
    <vt:vector size="50" baseType="lpstr">
      <vt:lpstr>Fluxo</vt:lpstr>
      <vt:lpstr>     </vt:lpstr>
      <vt:lpstr>  A ação programática que selecionamos como foco de intervenção foi Hipertensão e Diabetes, de grande importância para mudar algumas das deficiências que temos em nossa área sobre o manejo e controle destas doenças. A ação programática que será desenvolvida foi detectada como o problema de maior importância na comunidade e, através da intervenção, será permitido o manejo adequado desses usuários. </vt:lpstr>
      <vt:lpstr> Esta intervenção é de grande importância para nossa população, pois temos uma alta prevalência dessas doenças e existe um incorreto controle das mesmas, já que não há adequada adesão ao tratamento. Nossa equipe de trabalho se encontra envolvida neste projeto, pois é preocupação de todos obter o resultado esperado e assim melhorar a atenção e a qualidade de vida dos usuários.  </vt:lpstr>
      <vt:lpstr> Picos, a cidade modelo e a capital do Mel, é um dos municípios do Estado Piauí, situa-se na região centro-sul do estado e tem como principal característica social a mistura étnica, pois sua população é formada por indivíduos das mais diversas partes do país.   A população da cidade é atualmente de 79.294 habitantes, distribuídos na zona urbana e rural.    COLOCAR FOTO DO MUNICÍPIO</vt:lpstr>
      <vt:lpstr> O município oferece amplo atendimento na área da saúde, tanto no setor público, quanto privado. Conta, atualmente, com 36 UBS, todas com modelo da ESF, sem Unidade Básica de Saúde tradicional. Também possui 06 equipes de NASF, que prestam apoio aos ESFs. Contamos com assistência médica especializada no Centro de Assistência Médica com especialidades como Ortopedia e traumatologia, Ginecologia, Mastologia e Cirurgia Geral.</vt:lpstr>
      <vt:lpstr> Picos possui um Hospital Regional que presta atendimento pelo Sistema Único de Saúde (SUS) e 5 hospitais privados, que também prestam essa assistência.   A realização de exames complementares é desenvolvida em 2 laboratórios do SUS e 42 outros laboratórios que possuem convênio com o SUS. O Centro de Especialidades Odontológicas (CEO) já existe, mas ainda não há atendimento.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yadira escalona guerra</dc:creator>
  <cp:lastModifiedBy>Miquéias</cp:lastModifiedBy>
  <cp:revision>322</cp:revision>
  <dcterms:created xsi:type="dcterms:W3CDTF">2015-07-30T01:27:07Z</dcterms:created>
  <dcterms:modified xsi:type="dcterms:W3CDTF">2015-08-22T02:19:32Z</dcterms:modified>
</cp:coreProperties>
</file>