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91" r:id="rId13"/>
    <p:sldId id="267" r:id="rId14"/>
    <p:sldId id="292" r:id="rId15"/>
    <p:sldId id="268" r:id="rId16"/>
    <p:sldId id="269" r:id="rId17"/>
    <p:sldId id="293" r:id="rId18"/>
    <p:sldId id="270" r:id="rId19"/>
    <p:sldId id="294" r:id="rId20"/>
    <p:sldId id="295" r:id="rId21"/>
    <p:sldId id="296" r:id="rId22"/>
    <p:sldId id="297" r:id="rId23"/>
    <p:sldId id="271" r:id="rId24"/>
    <p:sldId id="272" r:id="rId25"/>
    <p:sldId id="273" r:id="rId26"/>
    <p:sldId id="274" r:id="rId27"/>
    <p:sldId id="275" r:id="rId28"/>
    <p:sldId id="276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A%20CRUZ\UNASUS-UFPEL%2006_01_2015\TURMA%208\ESPECIALIZANDOS\YAILEN%20CABRERA%20ORTIZ\Unidade%203%20-%20Interven&#231;&#227;o\Planilh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7883392"/>
        <c:axId val="67884928"/>
      </c:barChart>
      <c:catAx>
        <c:axId val="67883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84928"/>
        <c:crosses val="autoZero"/>
        <c:auto val="1"/>
        <c:lblAlgn val="ctr"/>
        <c:lblOffset val="100"/>
      </c:catAx>
      <c:valAx>
        <c:axId val="678849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883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5D5E2C-3315-44AA-B20D-48FCCAE61307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1A2D0F-ACB1-4A09-9A66-D3474E42E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89E99-2FC1-4DC0-A21D-B283A247F19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AB144-3412-4367-8CBC-071CED9490A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6013-D3D0-493A-979F-48A32F9324BC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AA31-9EFD-4485-8DE0-540395279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6F7B-2919-4E13-A962-721256E0C7BA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1491-FD79-43BD-A247-C71FEBB0A1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DBB-9E0D-4075-9695-D38CE27066AF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C63B-C2EC-479E-A933-D2669F0135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42BE-93AD-458B-A18E-EE5A21402EFA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C1A-3862-4FC6-A54E-0FAD422452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4F45-F484-4234-882F-61AEC46D452C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4D10-A732-4B60-8AA1-58EDD9A6CF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6CB0-07B7-43F8-BEDF-05E8B1822DD4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5F9A-D940-4D04-84B7-4FD8790E0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B692-E714-4A51-9B9D-4134B1176A37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7A5A-4EEE-41FF-BCBF-FCEA1D23C2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B061-D899-4A4B-B7A0-834FB12C8993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56E5-8CFE-4D6C-8D68-D2F5862C57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D962-450A-4F8A-97AD-C12B820F14F9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3894-7060-4D97-A86E-B1697C0F87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EC16-BAF5-4ADE-99B7-5B3188A671DA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DA02-1E77-424A-90C3-F295A84F93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7422-CE2F-4078-B03A-704CF4F44018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5046-F10C-40B6-AB5F-6AC6955CF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B6EAD-F246-4D58-A3F4-0C260AFF6449}" type="datetimeFigureOut">
              <a:rPr lang="pt-BR"/>
              <a:pPr>
                <a:defRPr/>
              </a:pPr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09533-61A0-4BE6-A444-1FFACB8BEE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585788" y="1484313"/>
            <a:ext cx="7772400" cy="1470025"/>
          </a:xfrm>
        </p:spPr>
        <p:txBody>
          <a:bodyPr/>
          <a:lstStyle/>
          <a:p>
            <a:pPr eaLnBrk="1" hangingPunct="1"/>
            <a:r>
              <a:rPr lang="pt-BR" sz="1600" b="1" smtClean="0">
                <a:latin typeface="Arial" charset="0"/>
                <a:cs typeface="Arial" charset="0"/>
              </a:rPr>
              <a:t>UNIVERSIDADE ABERTA DO SUS</a:t>
            </a:r>
            <a:r>
              <a:rPr lang="pt-BR" sz="1600" smtClean="0">
                <a:latin typeface="Arial" charset="0"/>
                <a:cs typeface="Arial" charset="0"/>
              </a:rPr>
              <a:t/>
            </a:r>
            <a:br>
              <a:rPr lang="pt-BR" sz="1600" smtClean="0">
                <a:latin typeface="Arial" charset="0"/>
                <a:cs typeface="Arial" charset="0"/>
              </a:rPr>
            </a:br>
            <a:r>
              <a:rPr lang="pt-BR" sz="1600" b="1" smtClean="0">
                <a:latin typeface="Arial" charset="0"/>
                <a:cs typeface="Arial" charset="0"/>
              </a:rPr>
              <a:t>UNIVERSIDADE FEDERAL DE PELOTAS</a:t>
            </a:r>
            <a:r>
              <a:rPr lang="pt-BR" sz="1600" smtClean="0">
                <a:latin typeface="Arial" charset="0"/>
                <a:cs typeface="Arial" charset="0"/>
              </a:rPr>
              <a:t/>
            </a:r>
            <a:br>
              <a:rPr lang="pt-BR" sz="1600" smtClean="0">
                <a:latin typeface="Arial" charset="0"/>
                <a:cs typeface="Arial" charset="0"/>
              </a:rPr>
            </a:br>
            <a:r>
              <a:rPr lang="pt-BR" sz="1600" b="1" smtClean="0">
                <a:latin typeface="Arial" charset="0"/>
                <a:cs typeface="Arial" charset="0"/>
              </a:rPr>
              <a:t>Especialização em Saúde da Família</a:t>
            </a:r>
            <a:r>
              <a:rPr lang="pt-BR" sz="1600" smtClean="0">
                <a:latin typeface="Arial" charset="0"/>
                <a:cs typeface="Arial" charset="0"/>
              </a:rPr>
              <a:t/>
            </a:r>
            <a:br>
              <a:rPr lang="pt-BR" sz="1600" smtClean="0">
                <a:latin typeface="Arial" charset="0"/>
                <a:cs typeface="Arial" charset="0"/>
              </a:rPr>
            </a:br>
            <a:r>
              <a:rPr lang="pt-BR" sz="1600" b="1" smtClean="0">
                <a:latin typeface="Arial" charset="0"/>
                <a:cs typeface="Arial" charset="0"/>
              </a:rPr>
              <a:t>Modalidade a Distância</a:t>
            </a:r>
            <a:r>
              <a:rPr lang="pt-BR" sz="1600" smtClean="0">
                <a:latin typeface="Arial" charset="0"/>
                <a:cs typeface="Arial" charset="0"/>
              </a:rPr>
              <a:t/>
            </a:r>
            <a:br>
              <a:rPr lang="pt-BR" sz="1600" smtClean="0">
                <a:latin typeface="Arial" charset="0"/>
                <a:cs typeface="Arial" charset="0"/>
              </a:rPr>
            </a:br>
            <a:r>
              <a:rPr lang="pt-BR" sz="1600" b="1" smtClean="0">
                <a:latin typeface="Arial" charset="0"/>
                <a:cs typeface="Arial" charset="0"/>
              </a:rPr>
              <a:t>Turma 8</a:t>
            </a:r>
            <a:r>
              <a:rPr lang="pt-BR" sz="1600" smtClean="0">
                <a:latin typeface="Arial" charset="0"/>
                <a:cs typeface="Arial" charset="0"/>
              </a:rPr>
              <a:t/>
            </a:r>
            <a:br>
              <a:rPr lang="pt-BR" sz="1600" smtClean="0">
                <a:latin typeface="Arial" charset="0"/>
                <a:cs typeface="Arial" charset="0"/>
              </a:rPr>
            </a:br>
            <a:r>
              <a:rPr lang="pt-BR" sz="3600" smtClean="0"/>
              <a:t> </a:t>
            </a:r>
            <a:br>
              <a:rPr lang="pt-BR" sz="3600" smtClean="0"/>
            </a:br>
            <a:endParaRPr lang="pt-BR" sz="360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2238" y="2997200"/>
            <a:ext cx="6335712" cy="28797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b="1" dirty="0" smtClean="0">
                <a:solidFill>
                  <a:srgbClr val="FF0000"/>
                </a:solidFill>
                <a:latin typeface="Algerian" pitchFamily="82" charset="0"/>
              </a:rPr>
              <a:t>Melhoria da Atenção á Saúde das Crianças de 0 a 72 meses na UBS João Paulo II, Assú/RN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b="1" dirty="0" smtClean="0">
                <a:solidFill>
                  <a:srgbClr val="FF0000"/>
                </a:solidFill>
                <a:latin typeface="Algerian" pitchFamily="82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Yailén Cabrera Ortiz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Orientador:Daniela Nunes Cruz</a:t>
            </a:r>
            <a:endParaRPr lang="pt-BR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Pelotas, 2015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/>
              <a:t/>
            </a:r>
            <a:br>
              <a:rPr lang="pt-BR" sz="8000" b="1" dirty="0"/>
            </a:br>
            <a:endParaRPr lang="pt-BR" sz="8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2052" name="Imagem 3"/>
          <p:cNvPicPr>
            <a:picLocks noChangeAspect="1" noChangeArrowheads="1"/>
          </p:cNvPicPr>
          <p:nvPr/>
        </p:nvPicPr>
        <p:blipFill>
          <a:blip r:embed="rId3"/>
          <a:srcRect l="19225" t="18695" r="19223" b="18871"/>
          <a:stretch>
            <a:fillRect/>
          </a:stretch>
        </p:blipFill>
        <p:spPr bwMode="auto">
          <a:xfrm>
            <a:off x="7258050" y="833438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928688"/>
            <a:ext cx="1565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857250" y="476250"/>
            <a:ext cx="8286750" cy="1166813"/>
          </a:xfrm>
        </p:spPr>
        <p:txBody>
          <a:bodyPr/>
          <a:lstStyle/>
          <a:p>
            <a:pPr eaLnBrk="1" hangingPunct="1"/>
            <a:r>
              <a:rPr lang="pt-BR" sz="2400" smtClean="0"/>
              <a:t/>
            </a:r>
            <a:br>
              <a:rPr lang="pt-BR" sz="2400" smtClean="0"/>
            </a:br>
            <a:r>
              <a:rPr lang="pt-BR" sz="2000" b="1" smtClean="0">
                <a:latin typeface="Arial" charset="0"/>
                <a:cs typeface="Arial" charset="0"/>
              </a:rPr>
              <a:t>Objetivo 1: . Ampliar a cobertura do Programa de Saúde daCriança </a:t>
            </a:r>
            <a:br>
              <a:rPr lang="pt-BR" sz="2000" b="1" smtClean="0">
                <a:latin typeface="Arial" charset="0"/>
                <a:cs typeface="Arial" charset="0"/>
              </a:rPr>
            </a:br>
            <a:r>
              <a:rPr lang="pt-BR" sz="2000" b="1" smtClean="0">
                <a:latin typeface="Arial" charset="0"/>
                <a:cs typeface="Arial" charset="0"/>
              </a:rPr>
              <a:t>Meta 1.1:Ampliar a cobertura da atenção à saúde para 60% das crianças entre zero e 72 meses pertencentes à área de abrangência da unidade saúde. </a:t>
            </a:r>
            <a:r>
              <a:rPr lang="pt-BR" sz="2400" b="1" smtClean="0"/>
              <a:t/>
            </a:r>
            <a:br>
              <a:rPr lang="pt-BR" sz="2400" b="1" smtClean="0"/>
            </a:br>
            <a:endParaRPr lang="pt-BR" sz="2400" b="1" smtClean="0"/>
          </a:p>
        </p:txBody>
      </p:sp>
      <p:sp>
        <p:nvSpPr>
          <p:cNvPr id="11267" name="Retângulo 6"/>
          <p:cNvSpPr>
            <a:spLocks noChangeArrowheads="1"/>
          </p:cNvSpPr>
          <p:nvPr/>
        </p:nvSpPr>
        <p:spPr bwMode="auto">
          <a:xfrm>
            <a:off x="1000125" y="5357813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. Proporção de crianças entre zero e 72 meses inscritas no</a:t>
            </a:r>
          </a:p>
          <a:p>
            <a:r>
              <a:rPr lang="pt-BR">
                <a:latin typeface="Calibri" pitchFamily="34" charset="0"/>
              </a:rPr>
              <a:t>programa da unidade de saúde</a:t>
            </a:r>
          </a:p>
        </p:txBody>
      </p:sp>
      <p:pic>
        <p:nvPicPr>
          <p:cNvPr id="11268" name="Gráfic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785938"/>
            <a:ext cx="63579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tângulo 9"/>
          <p:cNvSpPr>
            <a:spLocks noChangeArrowheads="1"/>
          </p:cNvSpPr>
          <p:nvPr/>
        </p:nvSpPr>
        <p:spPr bwMode="auto">
          <a:xfrm>
            <a:off x="1928813" y="3500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61 (20,1%)</a:t>
            </a:r>
          </a:p>
        </p:txBody>
      </p:sp>
      <p:sp>
        <p:nvSpPr>
          <p:cNvPr id="11270" name="Retângulo 11"/>
          <p:cNvSpPr>
            <a:spLocks noChangeArrowheads="1"/>
          </p:cNvSpPr>
          <p:nvPr/>
        </p:nvSpPr>
        <p:spPr bwMode="auto">
          <a:xfrm>
            <a:off x="3571875" y="3244850"/>
            <a:ext cx="156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112 (37%)</a:t>
            </a:r>
          </a:p>
        </p:txBody>
      </p:sp>
      <p:sp>
        <p:nvSpPr>
          <p:cNvPr id="11271" name="Retângulo 13"/>
          <p:cNvSpPr>
            <a:spLocks noChangeArrowheads="1"/>
          </p:cNvSpPr>
          <p:nvPr/>
        </p:nvSpPr>
        <p:spPr bwMode="auto">
          <a:xfrm>
            <a:off x="4572000" y="264318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163(53,8)</a:t>
            </a:r>
          </a:p>
        </p:txBody>
      </p:sp>
      <p:sp>
        <p:nvSpPr>
          <p:cNvPr id="11272" name="Retângulo 14"/>
          <p:cNvSpPr>
            <a:spLocks noChangeArrowheads="1"/>
          </p:cNvSpPr>
          <p:nvPr/>
        </p:nvSpPr>
        <p:spPr bwMode="auto">
          <a:xfrm>
            <a:off x="6000750" y="20002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255 (84,2%)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>
          <a:xfrm>
            <a:off x="357188" y="500063"/>
            <a:ext cx="8429625" cy="1500187"/>
          </a:xfrm>
        </p:spPr>
        <p:txBody>
          <a:bodyPr/>
          <a:lstStyle/>
          <a:p>
            <a:pPr eaLnBrk="1" hangingPunct="1"/>
            <a:r>
              <a:rPr lang="pt-BR" sz="2400" b="1" smtClean="0"/>
              <a:t>    Objetivo 2. Melhorar a qualidade do atendimento à criança.		</a:t>
            </a:r>
            <a:br>
              <a:rPr lang="pt-BR" sz="2400" b="1" smtClean="0"/>
            </a:br>
            <a:r>
              <a:rPr lang="pt-BR" sz="2400" b="1" smtClean="0"/>
              <a:t>Meta 2.1 Realizar a primeira consulta na primeira semana de vida para 100% das crianças cadastradas.   </a:t>
            </a:r>
            <a:br>
              <a:rPr lang="pt-BR" sz="2400" b="1" smtClean="0"/>
            </a:br>
            <a:endParaRPr lang="pt-BR" sz="2400" b="1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714500"/>
            <a:ext cx="6400800" cy="2714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</p:txBody>
      </p:sp>
      <p:pic>
        <p:nvPicPr>
          <p:cNvPr id="12292" name="Gráfic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500313"/>
            <a:ext cx="52863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614613" y="3200400"/>
            <a:ext cx="115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1400" b="1">
                <a:latin typeface="Calibri" pitchFamily="34" charset="0"/>
              </a:rPr>
              <a:t>38 (62,3%)</a:t>
            </a:r>
            <a:endParaRPr lang="pt-BR" sz="2400" b="1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3681413" y="3046413"/>
            <a:ext cx="115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1400" b="1">
                <a:latin typeface="Calibri" pitchFamily="34" charset="0"/>
              </a:rPr>
              <a:t>78 (69,6%)</a:t>
            </a:r>
            <a:endParaRPr lang="pt-BR" sz="2400" b="1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714875" y="2763838"/>
            <a:ext cx="114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1400" b="1">
                <a:latin typeface="Calibri" pitchFamily="34" charset="0"/>
              </a:rPr>
              <a:t>129 (79,1%)</a:t>
            </a:r>
            <a:endParaRPr lang="pt-BR" sz="2400" b="1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849938" y="2890838"/>
            <a:ext cx="115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1400" b="1">
                <a:latin typeface="Calibri" pitchFamily="34" charset="0"/>
              </a:rPr>
              <a:t>194 (76,1%)</a:t>
            </a:r>
            <a:endParaRPr lang="pt-BR" sz="2400" b="1"/>
          </a:p>
        </p:txBody>
      </p:sp>
      <p:sp>
        <p:nvSpPr>
          <p:cNvPr id="12297" name="Retângulo 13"/>
          <p:cNvSpPr>
            <a:spLocks noChangeArrowheads="1"/>
          </p:cNvSpPr>
          <p:nvPr/>
        </p:nvSpPr>
        <p:spPr bwMode="auto">
          <a:xfrm>
            <a:off x="1785938" y="5357813"/>
            <a:ext cx="528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Figura 2. Proporção de crianças com primeira consulta na primeira semana de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85750" y="571500"/>
            <a:ext cx="86439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2. Melhorar a qualidade do atendimento à criança.</a:t>
            </a: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/>
              <a:t>2.2 Monitorar o crescimento em 100% das crianças.  2.3. Monitorar 100% das crianças com déficit de peso. 2.4. Monitorar 100% das crianças com excesso de peso. 2.5. Monitorar o desenvolvimento  em 100% das crianças.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Objetivo 2. Melhorar a qualidade do atendimento à criança		</a:t>
            </a:r>
            <a:br>
              <a:rPr lang="pt-BR" sz="2400" smtClean="0"/>
            </a:br>
            <a:r>
              <a:rPr lang="pt-BR" sz="2400" smtClean="0"/>
              <a:t>Meta 2.6 Vacinar 100% das crianças de acordo com a idade.</a:t>
            </a:r>
          </a:p>
        </p:txBody>
      </p:sp>
      <p:pic>
        <p:nvPicPr>
          <p:cNvPr id="14339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6572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tângulo 5"/>
          <p:cNvSpPr>
            <a:spLocks noChangeArrowheads="1"/>
          </p:cNvSpPr>
          <p:nvPr/>
        </p:nvSpPr>
        <p:spPr bwMode="auto">
          <a:xfrm>
            <a:off x="928688" y="5000625"/>
            <a:ext cx="621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Figura 3. Proporção de crianças com vacinação em dia para a idade</a:t>
            </a:r>
          </a:p>
        </p:txBody>
      </p:sp>
      <p:sp>
        <p:nvSpPr>
          <p:cNvPr id="14341" name="Retângulo 6"/>
          <p:cNvSpPr>
            <a:spLocks noChangeArrowheads="1"/>
          </p:cNvSpPr>
          <p:nvPr/>
        </p:nvSpPr>
        <p:spPr bwMode="auto">
          <a:xfrm>
            <a:off x="2000250" y="1714500"/>
            <a:ext cx="112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61 (100%)</a:t>
            </a:r>
          </a:p>
        </p:txBody>
      </p:sp>
      <p:sp>
        <p:nvSpPr>
          <p:cNvPr id="14342" name="Retângulo 10"/>
          <p:cNvSpPr>
            <a:spLocks noChangeArrowheads="1"/>
          </p:cNvSpPr>
          <p:nvPr/>
        </p:nvSpPr>
        <p:spPr bwMode="auto">
          <a:xfrm>
            <a:off x="3286125" y="1714500"/>
            <a:ext cx="130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100 (98,2%)</a:t>
            </a:r>
          </a:p>
        </p:txBody>
      </p:sp>
      <p:sp>
        <p:nvSpPr>
          <p:cNvPr id="14343" name="Retângulo 12"/>
          <p:cNvSpPr>
            <a:spLocks noChangeArrowheads="1"/>
          </p:cNvSpPr>
          <p:nvPr/>
        </p:nvSpPr>
        <p:spPr bwMode="auto">
          <a:xfrm>
            <a:off x="4643438" y="1714500"/>
            <a:ext cx="1303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159 (97,5%)</a:t>
            </a:r>
          </a:p>
        </p:txBody>
      </p:sp>
      <p:sp>
        <p:nvSpPr>
          <p:cNvPr id="14344" name="Retângulo 13"/>
          <p:cNvSpPr>
            <a:spLocks noChangeArrowheads="1"/>
          </p:cNvSpPr>
          <p:nvPr/>
        </p:nvSpPr>
        <p:spPr bwMode="auto">
          <a:xfrm>
            <a:off x="6215063" y="1714500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250(98%)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285750"/>
            <a:ext cx="8643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2. Melhorar a qualidade do atendimento à criança.</a:t>
            </a:r>
          </a:p>
          <a:p>
            <a:pPr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/>
              <a:t>2.7. Realizar suplementação de ferro em 100% das crianças de 6 a 24 meses.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Meta 2.8 Realizar triagem auditiva em 100% das crianças.</a:t>
            </a:r>
          </a:p>
        </p:txBody>
      </p:sp>
      <p:sp>
        <p:nvSpPr>
          <p:cNvPr id="16387" name="Retângulo 3"/>
          <p:cNvSpPr>
            <a:spLocks noChangeArrowheads="1"/>
          </p:cNvSpPr>
          <p:nvPr/>
        </p:nvSpPr>
        <p:spPr bwMode="auto">
          <a:xfrm flipV="1">
            <a:off x="2700338" y="5103813"/>
            <a:ext cx="430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. </a:t>
            </a:r>
          </a:p>
        </p:txBody>
      </p:sp>
      <p:pic>
        <p:nvPicPr>
          <p:cNvPr id="16388" name="Gráfico 5"/>
          <p:cNvPicPr>
            <a:picLocks noChangeArrowheads="1"/>
          </p:cNvPicPr>
          <p:nvPr/>
        </p:nvPicPr>
        <p:blipFill>
          <a:blip r:embed="rId2"/>
          <a:srcRect b="-56"/>
          <a:stretch>
            <a:fillRect/>
          </a:stretch>
        </p:blipFill>
        <p:spPr bwMode="auto">
          <a:xfrm>
            <a:off x="1214438" y="1357313"/>
            <a:ext cx="6072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tângulo 6"/>
          <p:cNvSpPr>
            <a:spLocks noChangeArrowheads="1"/>
          </p:cNvSpPr>
          <p:nvPr/>
        </p:nvSpPr>
        <p:spPr bwMode="auto">
          <a:xfrm>
            <a:off x="1357313" y="4714875"/>
            <a:ext cx="507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Proporção de crianças com triagem auditiva</a:t>
            </a:r>
          </a:p>
        </p:txBody>
      </p:sp>
      <p:sp>
        <p:nvSpPr>
          <p:cNvPr id="16390" name="Retângulo 7"/>
          <p:cNvSpPr>
            <a:spLocks noChangeArrowheads="1"/>
          </p:cNvSpPr>
          <p:nvPr/>
        </p:nvSpPr>
        <p:spPr bwMode="auto">
          <a:xfrm>
            <a:off x="2143125" y="2928938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17 (27,9%)</a:t>
            </a:r>
          </a:p>
        </p:txBody>
      </p:sp>
      <p:sp>
        <p:nvSpPr>
          <p:cNvPr id="16391" name="Retângulo 9"/>
          <p:cNvSpPr>
            <a:spLocks noChangeArrowheads="1"/>
          </p:cNvSpPr>
          <p:nvPr/>
        </p:nvSpPr>
        <p:spPr bwMode="auto">
          <a:xfrm>
            <a:off x="3429000" y="2928938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31 (27,7%)</a:t>
            </a:r>
          </a:p>
        </p:txBody>
      </p:sp>
      <p:sp>
        <p:nvSpPr>
          <p:cNvPr id="16392" name="Retângulo 10"/>
          <p:cNvSpPr>
            <a:spLocks noChangeArrowheads="1"/>
          </p:cNvSpPr>
          <p:nvPr/>
        </p:nvSpPr>
        <p:spPr bwMode="auto">
          <a:xfrm>
            <a:off x="4643438" y="3000375"/>
            <a:ext cx="1185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39 (23,9%)</a:t>
            </a:r>
          </a:p>
        </p:txBody>
      </p:sp>
      <p:sp>
        <p:nvSpPr>
          <p:cNvPr id="16393" name="Retângulo 12"/>
          <p:cNvSpPr>
            <a:spLocks noChangeArrowheads="1"/>
          </p:cNvSpPr>
          <p:nvPr/>
        </p:nvSpPr>
        <p:spPr bwMode="auto">
          <a:xfrm>
            <a:off x="6000750" y="3000375"/>
            <a:ext cx="1185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62 (24,3%)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/>
              <a:t>Meta 2.9 Realizar teste do pezinho em 100% das crianças até sete dias de vida.</a:t>
            </a:r>
            <a:r>
              <a:rPr lang="pt-BR" sz="3100" dirty="0" smtClean="0"/>
              <a:t>.</a:t>
            </a:r>
            <a:r>
              <a:rPr lang="pt-BR" dirty="0" smtClean="0"/>
              <a:t>   </a:t>
            </a:r>
            <a:endParaRPr lang="pt-BR" dirty="0"/>
          </a:p>
        </p:txBody>
      </p:sp>
      <p:pic>
        <p:nvPicPr>
          <p:cNvPr id="17411" name="Gráfico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0"/>
            <a:ext cx="57864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214438" y="4429125"/>
            <a:ext cx="6072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pt-BR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Proporção de crianças com teste do pezinho até 7 dias de vida</a:t>
            </a:r>
            <a:endParaRPr lang="pt-BR" sz="1400"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endParaRPr lang="pt-B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Retângulo 6"/>
          <p:cNvSpPr>
            <a:spLocks noChangeArrowheads="1"/>
          </p:cNvSpPr>
          <p:nvPr/>
        </p:nvSpPr>
        <p:spPr bwMode="auto">
          <a:xfrm>
            <a:off x="2428875" y="1643063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50 (82,0%)</a:t>
            </a:r>
          </a:p>
        </p:txBody>
      </p:sp>
      <p:sp>
        <p:nvSpPr>
          <p:cNvPr id="17414" name="Retângulo 7"/>
          <p:cNvSpPr>
            <a:spLocks noChangeArrowheads="1"/>
          </p:cNvSpPr>
          <p:nvPr/>
        </p:nvSpPr>
        <p:spPr bwMode="auto">
          <a:xfrm>
            <a:off x="3500438" y="1643063"/>
            <a:ext cx="1185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90 (80,4%)</a:t>
            </a:r>
          </a:p>
        </p:txBody>
      </p:sp>
      <p:sp>
        <p:nvSpPr>
          <p:cNvPr id="17415" name="Retângulo 8"/>
          <p:cNvSpPr>
            <a:spLocks noChangeArrowheads="1"/>
          </p:cNvSpPr>
          <p:nvPr/>
        </p:nvSpPr>
        <p:spPr bwMode="auto">
          <a:xfrm>
            <a:off x="4714875" y="1785938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124 (76,1%)</a:t>
            </a:r>
          </a:p>
        </p:txBody>
      </p:sp>
      <p:sp>
        <p:nvSpPr>
          <p:cNvPr id="17416" name="Retângulo 9"/>
          <p:cNvSpPr>
            <a:spLocks noChangeArrowheads="1"/>
          </p:cNvSpPr>
          <p:nvPr/>
        </p:nvSpPr>
        <p:spPr bwMode="auto">
          <a:xfrm>
            <a:off x="5929313" y="1857375"/>
            <a:ext cx="1303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184 (72,2%)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285750"/>
            <a:ext cx="8643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2. Melhorar a qualidade do atendimento à criança.</a:t>
            </a:r>
          </a:p>
          <a:p>
            <a:pPr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/>
              <a:t>2.10. Realizar avaliação da necessidade de atendimento odontológico em 100% das crianças  de 6 a 72 meses.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pt-BR" sz="2000" smtClean="0"/>
              <a:t>Meta 2.11 Realizar primeira consulta odontológica para 100% das crianças de 6 a 72 meses de idade moradoras da área de abrangência, cadastradas na unidade de saúde.</a:t>
            </a:r>
          </a:p>
        </p:txBody>
      </p:sp>
      <p:pic>
        <p:nvPicPr>
          <p:cNvPr id="19459" name="Gráfico 3"/>
          <p:cNvPicPr>
            <a:picLocks noChangeArrowheads="1"/>
          </p:cNvPicPr>
          <p:nvPr/>
        </p:nvPicPr>
        <p:blipFill>
          <a:blip r:embed="rId2"/>
          <a:srcRect b="-73"/>
          <a:stretch>
            <a:fillRect/>
          </a:stretch>
        </p:blipFill>
        <p:spPr bwMode="auto">
          <a:xfrm>
            <a:off x="1714500" y="1643063"/>
            <a:ext cx="51292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tângulo 5"/>
          <p:cNvSpPr>
            <a:spLocks noChangeArrowheads="1"/>
          </p:cNvSpPr>
          <p:nvPr/>
        </p:nvSpPr>
        <p:spPr bwMode="auto">
          <a:xfrm>
            <a:off x="1714500" y="4572000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Proporção de crianças de 6 a 72 meses com primeira consulta odontológica</a:t>
            </a:r>
          </a:p>
        </p:txBody>
      </p:sp>
      <p:sp>
        <p:nvSpPr>
          <p:cNvPr id="19461" name="Retângulo 6"/>
          <p:cNvSpPr>
            <a:spLocks noChangeArrowheads="1"/>
          </p:cNvSpPr>
          <p:nvPr/>
        </p:nvSpPr>
        <p:spPr bwMode="auto">
          <a:xfrm>
            <a:off x="2428875" y="2000250"/>
            <a:ext cx="1185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39 (78,0%)</a:t>
            </a:r>
          </a:p>
        </p:txBody>
      </p:sp>
      <p:sp>
        <p:nvSpPr>
          <p:cNvPr id="19462" name="Retângulo 7"/>
          <p:cNvSpPr>
            <a:spLocks noChangeArrowheads="1"/>
          </p:cNvSpPr>
          <p:nvPr/>
        </p:nvSpPr>
        <p:spPr bwMode="auto">
          <a:xfrm>
            <a:off x="3500438" y="2214563"/>
            <a:ext cx="1185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65 (67,0%)</a:t>
            </a:r>
          </a:p>
        </p:txBody>
      </p:sp>
      <p:sp>
        <p:nvSpPr>
          <p:cNvPr id="19463" name="Retângulo 8"/>
          <p:cNvSpPr>
            <a:spLocks noChangeArrowheads="1"/>
          </p:cNvSpPr>
          <p:nvPr/>
        </p:nvSpPr>
        <p:spPr bwMode="auto">
          <a:xfrm>
            <a:off x="4572000" y="2214563"/>
            <a:ext cx="1069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94 (70,%)</a:t>
            </a:r>
          </a:p>
        </p:txBody>
      </p:sp>
      <p:sp>
        <p:nvSpPr>
          <p:cNvPr id="19464" name="Retângulo 9"/>
          <p:cNvSpPr>
            <a:spLocks noChangeArrowheads="1"/>
          </p:cNvSpPr>
          <p:nvPr/>
        </p:nvSpPr>
        <p:spPr bwMode="auto">
          <a:xfrm>
            <a:off x="5715000" y="2286000"/>
            <a:ext cx="130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140 (63,3%)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428625"/>
            <a:ext cx="8643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3. Melhorar a adesão ao programa de saúde da criança.</a:t>
            </a: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/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>
                <a:latin typeface="+mj-lt"/>
                <a:ea typeface="+mj-ea"/>
                <a:cs typeface="+mj-cs"/>
              </a:rPr>
              <a:t>Meta </a:t>
            </a:r>
            <a:r>
              <a:rPr lang="pt-BR" sz="2800" dirty="0"/>
              <a:t>3.1. Fazer busca ativa de 100% das crianças faltosas às consultas. </a:t>
            </a:r>
            <a:r>
              <a:rPr lang="pt-BR" sz="2800" b="1" dirty="0">
                <a:latin typeface="+mj-lt"/>
                <a:ea typeface="+mj-ea"/>
                <a:cs typeface="+mj-cs"/>
              </a:rPr>
              <a:t/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571604" y="3071810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Retângulo 6"/>
          <p:cNvSpPr>
            <a:spLocks noChangeArrowheads="1"/>
          </p:cNvSpPr>
          <p:nvPr/>
        </p:nvSpPr>
        <p:spPr bwMode="auto">
          <a:xfrm>
            <a:off x="2314575" y="28575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 (100%)</a:t>
            </a:r>
          </a:p>
        </p:txBody>
      </p:sp>
      <p:sp>
        <p:nvSpPr>
          <p:cNvPr id="20485" name="Retângulo 6"/>
          <p:cNvSpPr>
            <a:spLocks noChangeArrowheads="1"/>
          </p:cNvSpPr>
          <p:nvPr/>
        </p:nvSpPr>
        <p:spPr bwMode="auto">
          <a:xfrm>
            <a:off x="4775200" y="28575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3 (100%)</a:t>
            </a:r>
          </a:p>
        </p:txBody>
      </p:sp>
      <p:sp>
        <p:nvSpPr>
          <p:cNvPr id="20486" name="Retângulo 6"/>
          <p:cNvSpPr>
            <a:spLocks noChangeArrowheads="1"/>
          </p:cNvSpPr>
          <p:nvPr/>
        </p:nvSpPr>
        <p:spPr bwMode="auto">
          <a:xfrm>
            <a:off x="6000750" y="28575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4 (100%)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/>
              <a:t>INTRODUÇÃO</a:t>
            </a:r>
            <a:endParaRPr lang="pt-BR" smtClean="0"/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40325"/>
          </a:xfrm>
        </p:spPr>
        <p:txBody>
          <a:bodyPr/>
          <a:lstStyle/>
          <a:p>
            <a:pPr eaLnBrk="1" hangingPunct="1"/>
            <a:r>
              <a:rPr lang="pt-BR" smtClean="0"/>
              <a:t>Atenção Primária à Saúde representa o primeiro nível de atenção dentro do sistema de saúde. A Unidade Básica de Saúde (UBS) João Paulo II está localizada na comunidade de Para ti 2000, no município de Assú, estado Rio Grande do Norte</a:t>
            </a:r>
          </a:p>
        </p:txBody>
      </p:sp>
      <p:pic>
        <p:nvPicPr>
          <p:cNvPr id="3076" name="Picture 8" descr="http://www.importancia.org/wp-content/uploads/Geograf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08500"/>
            <a:ext cx="38592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5154613"/>
            <a:ext cx="1566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285750"/>
            <a:ext cx="8643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4. </a:t>
            </a:r>
            <a:r>
              <a:rPr lang="pt-BR" sz="2800" dirty="0"/>
              <a:t>Melhorar o registro das informações.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>
                <a:latin typeface="+mj-lt"/>
                <a:ea typeface="+mj-ea"/>
                <a:cs typeface="+mj-cs"/>
              </a:rPr>
              <a:t>Meta</a:t>
            </a:r>
            <a:r>
              <a:rPr lang="pt-BR" sz="2800" b="1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/>
              <a:t>4.1. Manter registro na ficha espelho de saúde da criança/ vacinação de 100% das crianças que consultam no serviço.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214313"/>
            <a:ext cx="8643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5. </a:t>
            </a:r>
            <a:r>
              <a:rPr lang="pt-BR" sz="2800" dirty="0"/>
              <a:t>mapear as crianças de risco pertencentes a área de abrangência.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>
                <a:latin typeface="+mj-lt"/>
                <a:ea typeface="+mj-ea"/>
                <a:cs typeface="+mj-cs"/>
              </a:rPr>
              <a:t>Meta</a:t>
            </a:r>
            <a:r>
              <a:rPr lang="pt-BR" sz="2800" b="1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/>
              <a:t>5.1. Realizar avaliação de risco em  100% das crianças cadastradas no programa.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85750" y="1214438"/>
            <a:ext cx="8643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Objetivo 6. </a:t>
            </a:r>
            <a:r>
              <a:rPr lang="pt-BR" sz="2800" dirty="0">
                <a:latin typeface="+mj-lt"/>
                <a:ea typeface="+mj-ea"/>
                <a:cs typeface="+mj-cs"/>
              </a:rPr>
              <a:t>Promover a saúde das crianças. </a:t>
            </a:r>
          </a:p>
          <a:p>
            <a:pPr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		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dirty="0">
                <a:latin typeface="+mj-lt"/>
                <a:ea typeface="+mj-ea"/>
                <a:cs typeface="+mj-cs"/>
              </a:rPr>
              <a:t>Meta</a:t>
            </a:r>
            <a:r>
              <a:rPr lang="pt-BR" sz="2800" b="1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/>
              <a:t>6.1. Dar orientações para prevenir acidentes na infância em 100% das consultas de saúde da criança.  </a:t>
            </a:r>
          </a:p>
          <a:p>
            <a:pPr>
              <a:defRPr/>
            </a:pPr>
            <a:r>
              <a:rPr lang="pt-BR" sz="2800" dirty="0"/>
              <a:t>Meta 6.2. Colocar 100% das crianças para mamar durante a primeira consulta.  </a:t>
            </a:r>
          </a:p>
          <a:p>
            <a:pPr>
              <a:defRPr/>
            </a:pPr>
            <a:r>
              <a:rPr lang="pt-BR" sz="2800" dirty="0"/>
              <a:t>Meta 6.3. Fornecer orientações  nutricionais de acordo com a faixa etária para 100% das crianças.  </a:t>
            </a:r>
          </a:p>
          <a:p>
            <a:pPr>
              <a:defRPr/>
            </a:pPr>
            <a:r>
              <a:rPr lang="pt-BR" sz="2800" dirty="0"/>
              <a:t>Meta 6.4. Fornecer orientações sobre higiene bucal, etiologia e prevenção da cárie para 100% das crianças de acordo com a faixa etária </a:t>
            </a: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28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100% ao longo dos 4 meses da intervenção.   </a:t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endParaRPr lang="pt-BR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539750" y="71438"/>
            <a:ext cx="7889875" cy="857250"/>
          </a:xfrm>
        </p:spPr>
        <p:txBody>
          <a:bodyPr/>
          <a:lstStyle/>
          <a:p>
            <a:pPr eaLnBrk="1" hangingPunct="1"/>
            <a:r>
              <a:rPr lang="pt-BR" sz="2800" b="1" smtClean="0"/>
              <a:t>DISCUSSÃO</a:t>
            </a:r>
            <a:br>
              <a:rPr lang="pt-BR" sz="2800" b="1" smtClean="0"/>
            </a:br>
            <a:endParaRPr lang="pt-BR" sz="2800" smtClean="0"/>
          </a:p>
        </p:txBody>
      </p:sp>
      <p:sp>
        <p:nvSpPr>
          <p:cNvPr id="24579" name="Retângulo 4"/>
          <p:cNvSpPr>
            <a:spLocks noChangeArrowheads="1"/>
          </p:cNvSpPr>
          <p:nvPr/>
        </p:nvSpPr>
        <p:spPr bwMode="auto">
          <a:xfrm>
            <a:off x="357188" y="1071563"/>
            <a:ext cx="842962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- Com o desenvolvimento da intervenção na Unidade de saúde conseguimos melhorar o Programa de atenção á saúde da criança, sendo nosso objetivo primordial. 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Ampliamos a cobertura das crianças entre zero e 72 meses pertencentes á área de abrangência da UBS João Paulo II, meta esta que atingimos 84,2%.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Aumentamos o número de atendimentos clínicos e melhoramos a qualidade dos atendimentos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Acrescentamos a adesão ao programa das crianças residentes em nossa área.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Aperfeiçoamos os registros das informações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Mapeamos as crianças em risco e trabalhamos em conjunto com a equipe do NASF na busca de soluções realizando várias atividades de promoção de saúde, com a participação da equipe de odontologia, assistente social, educador físico, professores.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Interagimos com a comunidade, escola, igreja.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Foram selecionados lideres comunitário, priorizamos o trabalho nas áreas descobertas beneficiando esta população.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Aumentamos o número de atendimentos odontológicos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Realizamos várias atividades educativas com o conseqüente aumento do nível de conhecimentos de crianças e pais e a diminuição de riscos.</a:t>
            </a:r>
          </a:p>
          <a:p>
            <a:pPr>
              <a:buFontTx/>
              <a:buChar char="-"/>
            </a:pPr>
            <a:r>
              <a:rPr lang="pt-BR">
                <a:latin typeface="Calibri" pitchFamily="34" charset="0"/>
              </a:rPr>
              <a:t> Facilitamos o acesso da população ao serviço de saúde primaria, secundaria e terciária mediante encaminhamentos.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5000625"/>
          </a:xfrm>
        </p:spPr>
        <p:txBody>
          <a:bodyPr/>
          <a:lstStyle/>
          <a:p>
            <a:pPr algn="l" eaLnBrk="1" hangingPunct="1"/>
            <a:r>
              <a:rPr lang="pt-BR" sz="1800" smtClean="0"/>
              <a:t>- Diminuiu o número de crianças faltosas em comparação aos anos passados.</a:t>
            </a:r>
            <a:br>
              <a:rPr lang="pt-BR" sz="1800" smtClean="0"/>
            </a:br>
            <a:r>
              <a:rPr lang="pt-BR" sz="1800" smtClean="0"/>
              <a:t>- Promovemos estilos de vida saudáveis não só para as crianças, mas sim para todos os envolvidos nos processos educativos. </a:t>
            </a:r>
            <a:br>
              <a:rPr lang="pt-BR" sz="1800" smtClean="0"/>
            </a:br>
            <a:r>
              <a:rPr lang="pt-BR" sz="1800" smtClean="0"/>
              <a:t>- Identificamos problemas a partir dos relatos da população e elaboramos possíveis soluções apresentadas á gestão municipal. </a:t>
            </a:r>
            <a:br>
              <a:rPr lang="pt-BR" sz="1800" smtClean="0"/>
            </a:br>
            <a:r>
              <a:rPr lang="pt-BR" sz="1800" smtClean="0"/>
              <a:t>- Ofertamos participação aos líderes comunitários mediante as capacitações e reuniões realizadas.</a:t>
            </a:r>
            <a:br>
              <a:rPr lang="pt-BR" sz="1800" smtClean="0"/>
            </a:br>
            <a:r>
              <a:rPr lang="pt-BR" sz="1800" smtClean="0"/>
              <a:t>- Captamos em tempo adequado ao total de crianças nascidas neste período.</a:t>
            </a:r>
            <a:br>
              <a:rPr lang="pt-BR" sz="1800" smtClean="0"/>
            </a:br>
            <a:r>
              <a:rPr lang="pt-BR" sz="1800" smtClean="0"/>
              <a:t>- Incorporamos o projeto no dia a dia do trabalho de nosso serviço. </a:t>
            </a:r>
            <a:br>
              <a:rPr lang="pt-BR" sz="1800" smtClean="0"/>
            </a:br>
            <a:r>
              <a:rPr lang="pt-BR" sz="1800" smtClean="0"/>
              <a:t>- Capacitamos os membros da equipe para o melhor desenvolvimento do serviço, conseguimos adquirir 100% da documentação necessária para a realização do projeto, assim como, a incorporação da ficha espelho e a ficha espelho complementar de atenção odontológica.</a:t>
            </a:r>
          </a:p>
        </p:txBody>
      </p:sp>
      <p:pic>
        <p:nvPicPr>
          <p:cNvPr id="25603" name="Imagem 2" descr="DSC_08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357688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016500"/>
          </a:xfrm>
        </p:spPr>
        <p:txBody>
          <a:bodyPr>
            <a:spAutoFit/>
          </a:bodyPr>
          <a:lstStyle/>
          <a:p>
            <a:pPr eaLnBrk="1" hangingPunct="1"/>
            <a:r>
              <a:rPr lang="pt-BR" sz="2800" b="1" u="sng" smtClean="0">
                <a:latin typeface="Arial" charset="0"/>
                <a:cs typeface="Arial" charset="0"/>
              </a:rPr>
              <a:t>Importância da Intervenção para  a equipe .</a:t>
            </a:r>
            <a:br>
              <a:rPr lang="pt-BR" sz="2800" b="1" u="sng" smtClean="0">
                <a:latin typeface="Arial" charset="0"/>
                <a:cs typeface="Arial" charset="0"/>
              </a:rPr>
            </a:br>
            <a:r>
              <a:rPr lang="pt-BR" sz="2800" smtClean="0"/>
              <a:t/>
            </a:r>
            <a:br>
              <a:rPr lang="pt-BR" sz="2800" smtClean="0"/>
            </a:br>
            <a:r>
              <a:rPr lang="pt-BR" sz="2400" smtClean="0"/>
              <a:t>- A intervenção propiciou a ampliação da cobertura da atenção as crianças entre 0 e 72 meses</a:t>
            </a:r>
            <a:br>
              <a:rPr lang="pt-BR" sz="2400" smtClean="0"/>
            </a:br>
            <a:r>
              <a:rPr lang="pt-BR" sz="2400" smtClean="0"/>
              <a:t>- Orientar a comunidade sobre o programa de saúde da criança e quais são os seus benefícios</a:t>
            </a:r>
            <a:br>
              <a:rPr lang="pt-BR" sz="2400" smtClean="0"/>
            </a:br>
            <a:r>
              <a:rPr lang="pt-BR" sz="2400" smtClean="0"/>
              <a:t>- Permitiu a ampliação da  melhoria dos registros.</a:t>
            </a:r>
            <a:br>
              <a:rPr lang="pt-BR" sz="2400" smtClean="0"/>
            </a:br>
            <a:r>
              <a:rPr lang="pt-BR" sz="2400" smtClean="0"/>
              <a:t>- Melhorou  a qualificação da atenção destes usuários .</a:t>
            </a:r>
            <a:br>
              <a:rPr lang="pt-BR" sz="2400" smtClean="0"/>
            </a:br>
            <a:r>
              <a:rPr lang="pt-BR" sz="2400" smtClean="0"/>
              <a:t>- Exigiu que a equipe se capacitasse para seguir as recomendações do Ministério da Saúde relativas ao Programa.</a:t>
            </a:r>
            <a:br>
              <a:rPr lang="pt-BR" sz="2400" smtClean="0"/>
            </a:br>
            <a:r>
              <a:rPr lang="pt-BR" sz="2400" smtClean="0"/>
              <a:t>- Esta atividade promoveu o trabalho integrado de todos os membros da equipe</a:t>
            </a:r>
            <a:br>
              <a:rPr lang="pt-BR" sz="2400" smtClean="0"/>
            </a:br>
            <a:r>
              <a:rPr lang="pt-BR" sz="2400" smtClean="0"/>
              <a:t>- Integrou membros da comunidade ao processo de trabalho.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320087" cy="5737225"/>
          </a:xfrm>
        </p:spPr>
        <p:txBody>
          <a:bodyPr/>
          <a:lstStyle/>
          <a:p>
            <a:pPr eaLnBrk="1" hangingPunct="1"/>
            <a:r>
              <a:rPr lang="pt-BR" sz="2000" b="1" u="sng" smtClean="0">
                <a:latin typeface="Arial" charset="0"/>
                <a:cs typeface="Arial" charset="0"/>
              </a:rPr>
              <a:t>Importância da Intervenção para  o serviço </a:t>
            </a:r>
            <a:br>
              <a:rPr lang="pt-BR" sz="2000" b="1" u="sng" smtClean="0">
                <a:latin typeface="Arial" charset="0"/>
                <a:cs typeface="Arial" charset="0"/>
              </a:rPr>
            </a:br>
            <a:r>
              <a:rPr lang="pt-BR" sz="2000" b="1" u="sng" smtClean="0">
                <a:latin typeface="Arial" charset="0"/>
                <a:cs typeface="Arial" charset="0"/>
              </a:rPr>
              <a:t/>
            </a:r>
            <a:br>
              <a:rPr lang="pt-BR" sz="2000" b="1" u="sng" smtClean="0">
                <a:latin typeface="Arial" charset="0"/>
                <a:cs typeface="Arial" charset="0"/>
              </a:rPr>
            </a:br>
            <a:r>
              <a:rPr lang="pt-BR" sz="2000" smtClean="0">
                <a:latin typeface="Arial" charset="0"/>
                <a:cs typeface="Arial" charset="0"/>
              </a:rPr>
              <a:t>- </a:t>
            </a:r>
            <a:r>
              <a:rPr lang="pt-BR" sz="2000" smtClean="0"/>
              <a:t>A intervenção foi incorporada na rotina do serviço.</a:t>
            </a:r>
            <a:br>
              <a:rPr lang="pt-BR" sz="2000" smtClean="0"/>
            </a:br>
            <a:r>
              <a:rPr lang="pt-BR" sz="2000" smtClean="0"/>
              <a:t> - Cumprimento de 100% da maioria das metas propostas</a:t>
            </a:r>
            <a:br>
              <a:rPr lang="pt-BR" sz="2000" smtClean="0"/>
            </a:br>
            <a:r>
              <a:rPr lang="pt-BR" sz="2000" smtClean="0"/>
              <a:t>- Propiciou as atribuições de cada membro da equipe garantindo a atenção a um maior número de usuários.</a:t>
            </a:r>
            <a:br>
              <a:rPr lang="pt-BR" sz="2000" smtClean="0"/>
            </a:br>
            <a:r>
              <a:rPr lang="pt-BR" sz="2000" smtClean="0"/>
              <a:t> - A melhoria dos registros e o agendamento das consultas de C e D permitiu o aumento do agendamento das demais ações programáticas, mesmo assim favorecendo alheio a demanda espontânea que era muito elevada.</a:t>
            </a:r>
            <a:br>
              <a:rPr lang="pt-BR" sz="2000" smtClean="0"/>
            </a:br>
            <a:r>
              <a:rPr lang="pt-BR" sz="2000" smtClean="0"/>
              <a:t>- Foi priorizado o atendimento aos usuários hipertensos e diabéticos.</a:t>
            </a:r>
            <a:br>
              <a:rPr lang="pt-BR" sz="2000" smtClean="0"/>
            </a:br>
            <a:r>
              <a:rPr lang="pt-BR" sz="2000" smtClean="0"/>
              <a:t>- Descentralizamos as consultas e as atividades de educação em saúde que antigamente eram responsabilidades exclusivas de médico e enfermeiras.</a:t>
            </a:r>
            <a:br>
              <a:rPr lang="pt-BR" sz="2000" smtClean="0"/>
            </a:br>
            <a:r>
              <a:rPr lang="pt-BR" sz="2000" smtClean="0"/>
              <a:t> - Melhoramos consequentemente a qualidade do trabalho e aumentamos a satisfação dos profissionais que hoje se sentem mais capazes, preparados e funcionais. </a:t>
            </a:r>
            <a:br>
              <a:rPr lang="pt-BR" sz="2000" smtClean="0"/>
            </a:br>
            <a:r>
              <a:rPr lang="pt-BR" sz="2000" smtClean="0"/>
              <a:t>- Melhoramos consequentemente a qualidade do trabalho e aumentamos a satisfação dos profissionais que hoje se sentem mais capazes, preparados e funcionais. </a:t>
            </a:r>
            <a:br>
              <a:rPr lang="pt-BR" sz="2000" smtClean="0"/>
            </a:b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.</a:t>
            </a:r>
            <a:br>
              <a:rPr lang="pt-BR" sz="2800" smtClean="0"/>
            </a:br>
            <a:endParaRPr lang="pt-BR" sz="2800" smtClean="0"/>
          </a:p>
        </p:txBody>
      </p:sp>
      <p:sp>
        <p:nvSpPr>
          <p:cNvPr id="28675" name="Retângulo 4"/>
          <p:cNvSpPr>
            <a:spLocks noChangeArrowheads="1"/>
          </p:cNvSpPr>
          <p:nvPr/>
        </p:nvSpPr>
        <p:spPr bwMode="auto">
          <a:xfrm>
            <a:off x="142875" y="428625"/>
            <a:ext cx="82804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u="sng"/>
              <a:t>Importância da Intervenção para  a comunidade </a:t>
            </a:r>
          </a:p>
          <a:p>
            <a:pPr algn="ctr"/>
            <a:endParaRPr lang="pt-BR">
              <a:latin typeface="Calibri" pitchFamily="34" charset="0"/>
            </a:endParaRPr>
          </a:p>
          <a:p>
            <a:pPr algn="ctr"/>
            <a:r>
              <a:rPr lang="pt-BR" sz="2800">
                <a:latin typeface="Calibri" pitchFamily="34" charset="0"/>
              </a:rPr>
              <a:t>- </a:t>
            </a:r>
            <a:r>
              <a:rPr lang="pt-BR" sz="2400">
                <a:latin typeface="Calibri" pitchFamily="34" charset="0"/>
              </a:rPr>
              <a:t>A comunidade de forma geral ganhou conhecimentos sobre a existência do programa de Atenção á Saúde da Criança.</a:t>
            </a:r>
          </a:p>
          <a:p>
            <a:pPr algn="ctr"/>
            <a:r>
              <a:rPr lang="pt-BR" sz="2400">
                <a:latin typeface="Calibri" pitchFamily="34" charset="0"/>
              </a:rPr>
              <a:t>- Ganho conhecimentos importantes para o cuidado da saúde na prevenção, diminuição dos fatores de risco.</a:t>
            </a:r>
          </a:p>
          <a:p>
            <a:pPr algn="ctr"/>
            <a:r>
              <a:rPr lang="pt-BR" sz="2400">
                <a:latin typeface="Calibri" pitchFamily="34" charset="0"/>
              </a:rPr>
              <a:t>- A intervenção ficou  integrada na rotina diária da unidade.</a:t>
            </a:r>
          </a:p>
          <a:p>
            <a:pPr algn="ctr"/>
            <a:r>
              <a:rPr lang="pt-BR" sz="2400">
                <a:latin typeface="Calibri" pitchFamily="34" charset="0"/>
              </a:rPr>
              <a:t>a realização do teste do pezinho na primeira semana de vida.</a:t>
            </a:r>
          </a:p>
          <a:p>
            <a:pPr algn="ctr"/>
            <a:r>
              <a:rPr lang="pt-BR" sz="2400">
                <a:latin typeface="Calibri" pitchFamily="34" charset="0"/>
              </a:rPr>
              <a:t>- Os usuários atendidos durante a intervenção e seus familiares estão muito satisfeitos com o acolhimento e atendimento realizado pelos membros da equipe .</a:t>
            </a:r>
          </a:p>
          <a:p>
            <a:pPr algn="ctr"/>
            <a:r>
              <a:rPr lang="pt-BR" sz="2400">
                <a:latin typeface="Calibri" pitchFamily="34" charset="0"/>
              </a:rPr>
              <a:t> - Aumentamos a cobertura da saúde bucal para esta faixa etária de seis a 72 meses e conseguimos o uso de suplemento de ferro no total das crianças entre seis a 24 meses. </a:t>
            </a:r>
          </a:p>
          <a:p>
            <a:pPr algn="ctr"/>
            <a:endParaRPr lang="pt-BR" sz="2400">
              <a:latin typeface="Calibri" pitchFamily="34" charset="0"/>
            </a:endParaRPr>
          </a:p>
          <a:p>
            <a:pPr algn="ctr"/>
            <a:endParaRPr lang="pt-BR" sz="2400">
              <a:latin typeface="Calibri" pitchFamily="34" charset="0"/>
            </a:endParaRPr>
          </a:p>
          <a:p>
            <a:pPr algn="ctr"/>
            <a:endParaRPr lang="pt-BR" sz="2400">
              <a:latin typeface="Calibri" pitchFamily="34" charset="0"/>
            </a:endParaRPr>
          </a:p>
          <a:p>
            <a:pPr algn="ctr"/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APRENDIZAGEM </a:t>
            </a:r>
            <a:br>
              <a:rPr lang="pt-BR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u="sng" dirty="0" smtClean="0">
                <a:cs typeface="Arial" pitchFamily="34" charset="0"/>
              </a:rPr>
              <a:t/>
            </a:r>
            <a:br>
              <a:rPr lang="pt-BR" sz="2000" b="1" u="sng" dirty="0" smtClean="0">
                <a:cs typeface="Arial" pitchFamily="34" charset="0"/>
              </a:rPr>
            </a:br>
            <a:r>
              <a:rPr lang="pt-BR" sz="2000" dirty="0" smtClean="0">
                <a:cs typeface="Arial" pitchFamily="34" charset="0"/>
              </a:rPr>
              <a:t>- </a:t>
            </a:r>
            <a:r>
              <a:rPr lang="pt-BR" sz="2200" dirty="0" smtClean="0">
                <a:cs typeface="Arial" pitchFamily="34" charset="0"/>
              </a:rPr>
              <a:t>Co</a:t>
            </a:r>
            <a:r>
              <a:rPr lang="pt-BR" sz="2200" dirty="0" smtClean="0"/>
              <a:t>nstituiu um avanço profissionalmente dado por um processo de perfeição da aprendizagem sistematizado de diversas áreas clínica e direcionado á melhoria da qualidade do atendimento</a:t>
            </a:r>
            <a:br>
              <a:rPr lang="pt-BR" sz="2200" dirty="0" smtClean="0"/>
            </a:br>
            <a:r>
              <a:rPr lang="pt-BR" sz="2200" dirty="0" smtClean="0"/>
              <a:t>- Me permitiu oferecer capacitações  aos profissionais da equipe com maior qualidade.</a:t>
            </a:r>
            <a:br>
              <a:rPr lang="pt-BR" sz="2200" dirty="0" smtClean="0"/>
            </a:br>
            <a:r>
              <a:rPr lang="pt-BR" sz="2200" dirty="0" smtClean="0"/>
              <a:t>- Impôs a realização das práticas clínicas, busca de bibliografia, interpretação, justificativa, raciocínio clínico, argumento e investigação.</a:t>
            </a:r>
            <a:br>
              <a:rPr lang="pt-BR" sz="2200" dirty="0" smtClean="0"/>
            </a:br>
            <a:r>
              <a:rPr lang="pt-BR" sz="2200" dirty="0" smtClean="0"/>
              <a:t>- Me permitiu ampliar os conhecimentos  e desenvolver os princípios e diretrizes do SUS.</a:t>
            </a:r>
            <a:br>
              <a:rPr lang="pt-BR" sz="2200" dirty="0" smtClean="0"/>
            </a:br>
            <a:r>
              <a:rPr lang="pt-BR" sz="2200" dirty="0" smtClean="0"/>
              <a:t>- Permitiu conhecer e por em prática os princípios e diretrizes do SUS e as atribuições de cada membro da equipe, o que favoreceu mudanças no processo de trabalho, para assim garantir uma atenção em saúde com qualidade.</a:t>
            </a:r>
            <a:br>
              <a:rPr lang="pt-BR" sz="2200" dirty="0" smtClean="0"/>
            </a:br>
            <a:r>
              <a:rPr lang="pt-BR" sz="2200" dirty="0" smtClean="0"/>
              <a:t>- Conheci os protocolos disponibilizados pelo MS relativos à atenção das ações programáticas, facilitando a sistematização dos conhecimentos e levar um caminho organizado em conjunto com todos os membros da equipe. 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 descr="10430510_299695593542682_369564095387592125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m 2" descr="63768_348734351972139_8615043335738731740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3929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agem 3" descr="10398031_681354695251429_6649424343090715952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407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m 4" descr="10313979_681357605251138_4332021657929721950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071813"/>
            <a:ext cx="407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1385888" y="657225"/>
            <a:ext cx="7772400" cy="2906713"/>
          </a:xfrm>
        </p:spPr>
        <p:txBody>
          <a:bodyPr/>
          <a:lstStyle/>
          <a:p>
            <a:pPr eaLnBrk="1" hangingPunct="1"/>
            <a:r>
              <a:rPr lang="pt-BR" sz="3100" smtClean="0"/>
              <a:t>   ASSU : População: 53.245 habitantes</a:t>
            </a:r>
            <a:br>
              <a:rPr lang="pt-BR" sz="3100" smtClean="0"/>
            </a:br>
            <a:r>
              <a:rPr lang="pt-BR" sz="3100" smtClean="0"/>
              <a:t>        ESF: 17 Estratégias de saúde da  família    (ESF ), sendo 11 na zona urbana e 6 na rural. </a:t>
            </a:r>
            <a:br>
              <a:rPr lang="pt-BR" sz="3100" smtClean="0"/>
            </a:br>
            <a:endParaRPr lang="pt-BR" sz="310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2275" y="2814638"/>
            <a:ext cx="6400800" cy="23288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ESF João Paulo II urbana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equipe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saúde, com um total de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integrantes, </a:t>
            </a:r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médico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geral integral;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uma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enfermeira; uma auxiliar de limpeza;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três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técnicas de enfermagem;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dez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agentes comunitários de saúde (ACS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uma assistente social.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160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13325"/>
            <a:ext cx="7286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 descr="IMG-20150204-WA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m 2" descr="20150212_0846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14625"/>
            <a:ext cx="3357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m 3" descr="20150212_0813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14313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m 4" descr="20150212_09085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143250"/>
            <a:ext cx="3508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B_IMG_1439647845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66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FB_IMG_1439647338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0"/>
            <a:ext cx="2762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FB_IMG_1439648537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0"/>
            <a:ext cx="2828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FB_IMG_14396485193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286125"/>
            <a:ext cx="21367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FB_IMG_14396472246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214688"/>
            <a:ext cx="2428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FB_IMG_14396480837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86125"/>
            <a:ext cx="26098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Situação da ação programática antes </a:t>
            </a:r>
            <a:r>
              <a:rPr lang="pt-BR" smtClean="0"/>
              <a:t>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600200"/>
            <a:ext cx="8147050" cy="49244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O programa de Atenção á Saúde da criança eram só priorizadas as crianças entre 0 e 24 meses.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 Só  64 (88%) crianças menores de um ano eram acompanhadas na UBS.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27% das crianças acompanhadas estavam com atraso </a:t>
            </a:r>
            <a:r>
              <a:rPr lang="pt-BR" sz="2400" dirty="0"/>
              <a:t>das consultas agendadas</a:t>
            </a:r>
            <a:r>
              <a:rPr lang="pt-BR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A</a:t>
            </a:r>
            <a:r>
              <a:rPr lang="pt-BR" sz="2400" dirty="0" smtClean="0"/>
              <a:t>penas  72% das crianças menores de um ano tinham o teste de pezinho realizados nos sete primeiros dias de vida. </a:t>
            </a:r>
            <a:endParaRPr lang="pt-B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 Só 78% das crianças tinham a primeira consulta nos primeiros sete dias de vida.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Nenhuma criança menor de um ano tinha realizado a triagem auditiva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 Equipe sem informação </a:t>
            </a:r>
            <a:r>
              <a:rPr lang="pt-BR" sz="2400" dirty="0" smtClean="0"/>
              <a:t>suficiente do </a:t>
            </a:r>
            <a:r>
              <a:rPr lang="pt-BR" sz="2400" dirty="0"/>
              <a:t>funcionamento </a:t>
            </a:r>
            <a:r>
              <a:rPr lang="pt-BR" sz="2400" dirty="0" smtClean="0"/>
              <a:t>dos serviços e desconhecimento dos  protocolos.</a:t>
            </a:r>
            <a:endParaRPr lang="pt-B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3276600" y="1196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Melhorar a Atenção a Saúde das Crianças de 0 a 72 meses da UBS João Paulo II, Assú/RN.</a:t>
            </a:r>
          </a:p>
          <a:p>
            <a:pPr eaLnBrk="1" hangingPunct="1"/>
            <a:endParaRPr lang="pt-BR" smtClean="0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0213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933825"/>
            <a:ext cx="2705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141663"/>
            <a:ext cx="30003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357812"/>
          </a:xfrm>
        </p:spPr>
        <p:txBody>
          <a:bodyPr/>
          <a:lstStyle/>
          <a:p>
            <a:pPr algn="just" eaLnBrk="1" hangingPunct="1"/>
            <a:r>
              <a:rPr lang="pt-BR" sz="1800" smtClean="0">
                <a:latin typeface="Arial" charset="0"/>
                <a:cs typeface="Arial" charset="0"/>
              </a:rPr>
              <a:t>Informamos à comunidade sobre a existência do Programa de Atenção às Crianças e a necessidade de cadastrar a população de crianças entre zero e 72 meses da área adstrita </a:t>
            </a:r>
          </a:p>
          <a:p>
            <a:pPr algn="just" eaLnBrk="1" hangingPunct="1"/>
            <a:r>
              <a:rPr lang="pt-BR" sz="1800" smtClean="0">
                <a:latin typeface="Arial" charset="0"/>
                <a:cs typeface="Arial" charset="0"/>
              </a:rPr>
              <a:t>Orientamos os usuários e a comunidade em relação:</a:t>
            </a:r>
          </a:p>
          <a:p>
            <a:pPr algn="just" eaLnBrk="1" hangingPunct="1">
              <a:buFont typeface="Arial" charset="0"/>
              <a:buNone/>
            </a:pPr>
            <a:endParaRPr lang="pt-BR" sz="18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o direito de ter acesso ao serviço de atendimento diário.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a vital importância de manter as vacinas em dia.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a importância de realizar o teste do pezinho nos primeiros sete dias de vida e a realização da triagem auditiva assim como ofertar o suplemento de ferro até os 24 meses.  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 realizar avaliação da saúde bucal depois dos seis meses.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 importância do cumprimento da periodicidade das consultas de acordo com o protocolo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 realização de busca ativa das crianças faltosas as consultas.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800" smtClean="0">
                <a:latin typeface="Arial" charset="0"/>
                <a:cs typeface="Arial" charset="0"/>
              </a:rPr>
              <a:t> estratégias da equipe para garantir o atendimento das crianças provenientes da busca ativa e daquelas crianças que buscarem o serviço em todos os turnos.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z="2400" smtClean="0">
                <a:latin typeface="Arial" charset="0"/>
                <a:cs typeface="Arial" charset="0"/>
              </a:rPr>
              <a:t>- Caderno de Atenção Básica nº 33. Saúde da criança: Crescimento e Desenvolvimento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smtClean="0">
                <a:latin typeface="Arial" charset="0"/>
                <a:cs typeface="Arial" charset="0"/>
              </a:rPr>
              <a:t>-  Protocolo de Saúde da Criança, do MS, 2012,</a:t>
            </a:r>
          </a:p>
          <a:p>
            <a:pPr algn="just" eaLnBrk="1" hangingPunct="1">
              <a:buFontTx/>
              <a:buChar char="-"/>
            </a:pPr>
            <a:r>
              <a:rPr lang="pt-BR" sz="2400" smtClean="0">
                <a:latin typeface="Arial" charset="0"/>
                <a:cs typeface="Arial" charset="0"/>
              </a:rPr>
              <a:t>Manual do Programa de Humanização do Pré-Natal e Nascimento (PHPN)</a:t>
            </a:r>
          </a:p>
          <a:p>
            <a:pPr algn="just" eaLnBrk="1" hangingPunct="1">
              <a:buFontTx/>
              <a:buChar char="-"/>
            </a:pPr>
            <a:r>
              <a:rPr lang="pt-BR" sz="2400" smtClean="0">
                <a:latin typeface="Arial" charset="0"/>
                <a:cs typeface="Arial" charset="0"/>
              </a:rPr>
              <a:t>Prontuários</a:t>
            </a:r>
          </a:p>
          <a:p>
            <a:pPr algn="just" eaLnBrk="1" hangingPunct="1">
              <a:buFontTx/>
              <a:buChar char="-"/>
            </a:pPr>
            <a:r>
              <a:rPr lang="pt-BR" sz="2400" smtClean="0">
                <a:latin typeface="Arial" charset="0"/>
                <a:cs typeface="Arial" charset="0"/>
              </a:rPr>
              <a:t>Livro de registro </a:t>
            </a:r>
          </a:p>
          <a:p>
            <a:pPr algn="just" eaLnBrk="1" hangingPunct="1">
              <a:buFontTx/>
              <a:buChar char="-"/>
            </a:pPr>
            <a:r>
              <a:rPr lang="pt-BR" sz="2400" smtClean="0">
                <a:latin typeface="Arial" charset="0"/>
                <a:cs typeface="Arial" charset="0"/>
              </a:rPr>
              <a:t>Fichas espelho</a:t>
            </a:r>
            <a:r>
              <a:rPr lang="pt-BR" sz="2000" smtClean="0">
                <a:latin typeface="Arial" charset="0"/>
                <a:cs typeface="Arial" charset="0"/>
              </a:rPr>
              <a:t> disponibilizada pela UFPEL para a coleta dos dados </a:t>
            </a:r>
          </a:p>
          <a:p>
            <a:pPr algn="just" eaLnBrk="1" hangingPunct="1">
              <a:buFontTx/>
              <a:buChar char="-"/>
            </a:pPr>
            <a:r>
              <a:rPr lang="pt-BR" sz="2000" smtClean="0">
                <a:latin typeface="Arial" charset="0"/>
                <a:cs typeface="Arial" charset="0"/>
              </a:rPr>
              <a:t>Ficha espelho complementar para a avaliação da saúde bucal</a:t>
            </a: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pt-BR" sz="2000" smtClean="0">
                <a:latin typeface="Arial" charset="0"/>
                <a:cs typeface="Arial" charset="0"/>
              </a:rPr>
              <a:t>Caderneta da criança </a:t>
            </a:r>
          </a:p>
          <a:p>
            <a:pPr algn="just" eaLnBrk="1" hangingPunct="1">
              <a:buFontTx/>
              <a:buChar char="-"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eaLnBrk="1" hangingPunct="1"/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/>
              <a:t>: Ampliar a cobertura do Programa de Saúde da Criança na Unidade Básica de Saúde.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dirty="0" smtClean="0"/>
              <a:t>Melhorar a qualidade do atendimento à criança na UBS.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pt-BR" dirty="0" smtClean="0"/>
              <a:t>Melhorar a adesão das crianças de zero a 72 meses ao programa de Saúde da Criança.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4:  </a:t>
            </a:r>
            <a:r>
              <a:rPr lang="pt-BR" dirty="0" smtClean="0"/>
              <a:t>Melhorar o registro das informações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/>
              <a:t>Mapear as crianças de risco pertencentes à área de abrangência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/>
              <a:t>Promover a saúde das crianças com a educação para saúde das mães e comunidade em geral.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10243" name="Imagem 2" descr="C:\Users\Yaneisy\AppData\Local\Microsoft\Windows\INetCache\Content.Word\img1432775485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1011238"/>
            <a:ext cx="142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m 3" descr="C:\Users\Yaneisy\Desktop\FOTOS PROJETO\20150429_075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023938"/>
            <a:ext cx="17859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4" descr="C:\Users\Yaneisy\Pictures\WHATSAP NUEVAS\IMG-20150618-WA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43200"/>
            <a:ext cx="148113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m 5" descr="C:\Users\Yaneisy\Pictures\WHATSAP NUEVAS\IMG-20150616-WA00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797425"/>
            <a:ext cx="3276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m 6" descr="C:\Users\YANEISY\Pictures\FOTOS YANE\20150212_082039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774950"/>
            <a:ext cx="17145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Imagem 7" descr="20150205_08133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071563"/>
            <a:ext cx="1500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Imagem 8" descr="20150205_08145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3143250"/>
            <a:ext cx="1428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Imagem 9" descr="20150205_08111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3143250"/>
            <a:ext cx="1357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Imagem 10" descr="20150212_08433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" y="5000625"/>
            <a:ext cx="15001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Imagem 11" descr="IMG-20150219-WA000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75" y="5000625"/>
            <a:ext cx="2071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1276</Words>
  <Application>Microsoft Office PowerPoint</Application>
  <PresentationFormat>Apresentação na tela (4:3)</PresentationFormat>
  <Paragraphs>179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Algerian</vt:lpstr>
      <vt:lpstr>Wingdings</vt:lpstr>
      <vt:lpstr>Times New Roman</vt:lpstr>
      <vt:lpstr>Tema do Office</vt:lpstr>
      <vt:lpstr>UNIVERSIDADE ABERTA DO SUS UNIVERSIDADE FEDERAL DE PELOTAS Especialização em Saúde da Família Modalidade a Distância Turma 8   </vt:lpstr>
      <vt:lpstr>INTRODUÇÃO</vt:lpstr>
      <vt:lpstr>   ASSU : População: 53.245 habitantes         ESF: 17 Estratégias de saúde da  família    (ESF ), sendo 11 na zona urbana e 6 na rural.  </vt:lpstr>
      <vt:lpstr>Situação da ação programática antes da intervenção</vt:lpstr>
      <vt:lpstr>Objetivo Geral </vt:lpstr>
      <vt:lpstr>Ações realizadas </vt:lpstr>
      <vt:lpstr>Logística </vt:lpstr>
      <vt:lpstr>Objetivos  </vt:lpstr>
      <vt:lpstr>Metas e resultados </vt:lpstr>
      <vt:lpstr> Objetivo 1: . Ampliar a cobertura do Programa de Saúde daCriança  Meta 1.1:Ampliar a cobertura da atenção à saúde para 60% das crianças entre zero e 72 meses pertencentes à área de abrangência da unidade saúde.  </vt:lpstr>
      <vt:lpstr>    Objetivo 2. Melhorar a qualidade do atendimento à criança.   Meta 2.1 Realizar a primeira consulta na primeira semana de vida para 100% das crianças cadastradas.    </vt:lpstr>
      <vt:lpstr>Slide 12</vt:lpstr>
      <vt:lpstr>Objetivo 2. Melhorar a qualidade do atendimento à criança   Meta 2.6 Vacinar 100% das crianças de acordo com a idade.</vt:lpstr>
      <vt:lpstr>Slide 14</vt:lpstr>
      <vt:lpstr>Meta 2.8 Realizar triagem auditiva em 100% das crianças.</vt:lpstr>
      <vt:lpstr>Meta 2.9 Realizar teste do pezinho em 100% das crianças até sete dias de vida..   </vt:lpstr>
      <vt:lpstr>Slide 17</vt:lpstr>
      <vt:lpstr>Meta 2.11 Realizar primeira consulta odontológica para 100% das crianças de 6 a 72 meses de idade moradoras da área de abrangência, cadastradas na unidade de saúde.</vt:lpstr>
      <vt:lpstr>Slide 19</vt:lpstr>
      <vt:lpstr>Slide 20</vt:lpstr>
      <vt:lpstr>Slide 21</vt:lpstr>
      <vt:lpstr>Slide 22</vt:lpstr>
      <vt:lpstr>DISCUSSÃO </vt:lpstr>
      <vt:lpstr>- Diminuiu o número de crianças faltosas em comparação aos anos passados. - Promovemos estilos de vida saudáveis não só para as crianças, mas sim para todos os envolvidos nos processos educativos.  - Identificamos problemas a partir dos relatos da população e elaboramos possíveis soluções apresentadas á gestão municipal.  - Ofertamos participação aos líderes comunitários mediante as capacitações e reuniões realizadas. - Captamos em tempo adequado ao total de crianças nascidas neste período. - Incorporamos o projeto no dia a dia do trabalho de nosso serviço.  - Capacitamos os membros da equipe para o melhor desenvolvimento do serviço, conseguimos adquirir 100% da documentação necessária para a realização do projeto, assim como, a incorporação da ficha espelho e a ficha espelho complementar de atenção odontológica.</vt:lpstr>
      <vt:lpstr>Importância da Intervenção para  a equipe .  - A intervenção propiciou a ampliação da cobertura da atenção as crianças entre 0 e 72 meses - Orientar a comunidade sobre o programa de saúde da criança e quais são os seus benefícios - Permitiu a ampliação da  melhoria dos registros. - Melhorou  a qualificação da atenção destes usuários . - Exigiu que a equipe se capacitasse para seguir as recomendações do Ministério da Saúde relativas ao Programa. - Esta atividade promoveu o trabalho integrado de todos os membros da equipe - Integrou membros da comunidade ao processo de trabalho.</vt:lpstr>
      <vt:lpstr>Importância da Intervenção para  o serviço   - A intervenção foi incorporada na rotina do serviço.  - Cumprimento de 100% da maioria das metas propostas - Propiciou as atribuições de cada membro da equipe garantindo a atenção a um maior número de usuários.  - A melhoria dos registros e o agendamento das consultas de C e D permitiu o aumento do agendamento das demais ações programáticas, mesmo assim favorecendo alheio a demanda espontânea que era muito elevada. - Foi priorizado o atendimento aos usuários hipertensos e diabéticos. - Descentralizamos as consultas e as atividades de educação em saúde que antigamente eram responsabilidades exclusivas de médico e enfermeiras.  - Melhoramos consequentemente a qualidade do trabalho e aumentamos a satisfação dos profissionais que hoje se sentem mais capazes, preparados e funcionais.  - Melhoramos consequentemente a qualidade do trabalho e aumentamos a satisfação dos profissionais que hoje se sentem mais capazes, preparados e funcionais.  </vt:lpstr>
      <vt:lpstr>. </vt:lpstr>
      <vt:lpstr>         APRENDIZAGEM   - Constituiu um avanço profissionalmente dado por um processo de perfeição da aprendizagem sistematizado de diversas áreas clínica e direcionado á melhoria da qualidade do atendimento - Me permitiu oferecer capacitações  aos profissionais da equipe com maior qualidade. - Impôs a realização das práticas clínicas, busca de bibliografia, interpretação, justificativa, raciocínio clínico, argumento e investigação. - Me permitiu ampliar os conhecimentos  e desenvolver os princípios e diretrizes do SUS. - Permitiu conhecer e por em prática os princípios e diretrizes do SUS e as atribuições de cada membro da equipe, o que favoreceu mudanças no processo de trabalho, para assim garantir uma atenção em saúde com qualidade. - Conheci os protocolos disponibilizados pelo MS relativos à atenção das ações programáticas, facilitando a sistematização dos conhecimentos e levar um caminho organizado em conjunto com todos os membros da equipe.     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Yaneisy</dc:creator>
  <cp:lastModifiedBy>PEC</cp:lastModifiedBy>
  <cp:revision>108</cp:revision>
  <dcterms:created xsi:type="dcterms:W3CDTF">2015-08-16T16:17:28Z</dcterms:created>
  <dcterms:modified xsi:type="dcterms:W3CDTF">2015-09-15T23:04:39Z</dcterms:modified>
</cp:coreProperties>
</file>