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76" r:id="rId4"/>
    <p:sldId id="277" r:id="rId5"/>
    <p:sldId id="278" r:id="rId6"/>
    <p:sldId id="258" r:id="rId7"/>
    <p:sldId id="259" r:id="rId8"/>
    <p:sldId id="279" r:id="rId9"/>
    <p:sldId id="280" r:id="rId10"/>
    <p:sldId id="281" r:id="rId11"/>
    <p:sldId id="282" r:id="rId12"/>
    <p:sldId id="260" r:id="rId13"/>
    <p:sldId id="261" r:id="rId14"/>
    <p:sldId id="320" r:id="rId15"/>
    <p:sldId id="338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3" r:id="rId28"/>
    <p:sldId id="334" r:id="rId29"/>
    <p:sldId id="335" r:id="rId30"/>
    <p:sldId id="268" r:id="rId31"/>
    <p:sldId id="318" r:id="rId32"/>
    <p:sldId id="337" r:id="rId33"/>
    <p:sldId id="290" r:id="rId34"/>
    <p:sldId id="291" r:id="rId35"/>
    <p:sldId id="292" r:id="rId36"/>
    <p:sldId id="293" r:id="rId37"/>
    <p:sldId id="289" r:id="rId38"/>
    <p:sldId id="317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1149" autoAdjust="0"/>
  </p:normalViewPr>
  <p:slideViewPr>
    <p:cSldViewPr snapToGrid="0">
      <p:cViewPr>
        <p:scale>
          <a:sx n="80" d="100"/>
          <a:sy n="80" d="100"/>
        </p:scale>
        <p:origin x="-1740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0Unidade%204\Yailen%20-%20setembroTCC%20enviado\Planilha%20coleta%20de%20dados%20final%20-%20Yailen%20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55"/>
          <c:y val="0.28937832452754636"/>
          <c:w val="0.84677502714590513"/>
          <c:h val="0.593408716119778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0.1800000000000001</c:v>
                </c:pt>
                <c:pt idx="1">
                  <c:v>0.39000000000000024</c:v>
                </c:pt>
                <c:pt idx="2">
                  <c:v>0.65500000000000058</c:v>
                </c:pt>
              </c:numCache>
            </c:numRef>
          </c:val>
        </c:ser>
        <c:dLbls/>
        <c:axId val="85585920"/>
        <c:axId val="85587456"/>
      </c:barChart>
      <c:catAx>
        <c:axId val="85585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87456"/>
        <c:crosses val="autoZero"/>
        <c:auto val="1"/>
        <c:lblAlgn val="ctr"/>
        <c:lblOffset val="100"/>
      </c:catAx>
      <c:valAx>
        <c:axId val="855874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85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55"/>
          <c:y val="0.31746154770255053"/>
          <c:w val="0.83924843423799622"/>
          <c:h val="0.555557708479463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0.98255813953488369</c:v>
                </c:pt>
              </c:numCache>
            </c:numRef>
          </c:val>
        </c:ser>
        <c:dLbls/>
        <c:axId val="85554688"/>
        <c:axId val="69034368"/>
      </c:barChart>
      <c:catAx>
        <c:axId val="85554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34368"/>
        <c:crosses val="autoZero"/>
        <c:auto val="1"/>
        <c:lblAlgn val="ctr"/>
        <c:lblOffset val="100"/>
      </c:catAx>
      <c:valAx>
        <c:axId val="690343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54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55"/>
          <c:y val="0.28214334916181144"/>
          <c:w val="0.83924843423799622"/>
          <c:h val="0.60357248111830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0.20833333333333348</c:v>
                </c:pt>
                <c:pt idx="1">
                  <c:v>0.40833333333333333</c:v>
                </c:pt>
                <c:pt idx="2">
                  <c:v>0.71666666666666667</c:v>
                </c:pt>
              </c:numCache>
            </c:numRef>
          </c:val>
        </c:ser>
        <c:dLbls/>
        <c:axId val="87738624"/>
        <c:axId val="85606400"/>
      </c:barChart>
      <c:catAx>
        <c:axId val="877386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606400"/>
        <c:crosses val="autoZero"/>
        <c:auto val="1"/>
        <c:lblAlgn val="ctr"/>
        <c:lblOffset val="100"/>
      </c:catAx>
      <c:valAx>
        <c:axId val="856064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38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85245901639344"/>
          <c:y val="0.29411764705882376"/>
          <c:w val="0.84426229508196649"/>
          <c:h val="0.588235294117646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0.94444444444444464</c:v>
                </c:pt>
                <c:pt idx="1">
                  <c:v>0.95512820512820562</c:v>
                </c:pt>
                <c:pt idx="2">
                  <c:v>0.93129770992366367</c:v>
                </c:pt>
              </c:numCache>
            </c:numRef>
          </c:val>
        </c:ser>
        <c:dLbls/>
        <c:axId val="85639168"/>
        <c:axId val="85640704"/>
      </c:barChart>
      <c:catAx>
        <c:axId val="85639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640704"/>
        <c:crosses val="autoZero"/>
        <c:auto val="1"/>
        <c:lblAlgn val="ctr"/>
        <c:lblOffset val="100"/>
      </c:catAx>
      <c:valAx>
        <c:axId val="856407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639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5319148936169"/>
          <c:y val="0.29151344037102234"/>
          <c:w val="0.8361702127659576"/>
          <c:h val="0.590406967840044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0.92</c:v>
                </c:pt>
                <c:pt idx="1">
                  <c:v>0.95918367346938815</c:v>
                </c:pt>
                <c:pt idx="2">
                  <c:v>0.93604651162790697</c:v>
                </c:pt>
              </c:numCache>
            </c:numRef>
          </c:val>
        </c:ser>
        <c:dLbls/>
        <c:axId val="53372032"/>
        <c:axId val="53373568"/>
      </c:barChart>
      <c:catAx>
        <c:axId val="53372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73568"/>
        <c:crosses val="autoZero"/>
        <c:auto val="1"/>
        <c:lblAlgn val="ctr"/>
        <c:lblOffset val="100"/>
      </c:catAx>
      <c:valAx>
        <c:axId val="533735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372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17194833480969"/>
          <c:y val="0.35251798561151082"/>
          <c:w val="0.84646631641871162"/>
          <c:h val="0.532374100719424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0.87500000000000044</c:v>
                </c:pt>
                <c:pt idx="1">
                  <c:v>0.9358974358974359</c:v>
                </c:pt>
                <c:pt idx="2">
                  <c:v>0.96183206106870234</c:v>
                </c:pt>
              </c:numCache>
            </c:numRef>
          </c:val>
        </c:ser>
        <c:dLbls/>
        <c:axId val="68819968"/>
        <c:axId val="68838144"/>
      </c:barChart>
      <c:catAx>
        <c:axId val="68819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38144"/>
        <c:crosses val="autoZero"/>
        <c:auto val="1"/>
        <c:lblAlgn val="ctr"/>
        <c:lblOffset val="100"/>
      </c:catAx>
      <c:valAx>
        <c:axId val="688381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19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91691674177399"/>
          <c:y val="0.35251798561151082"/>
          <c:w val="0.83958504147347346"/>
          <c:h val="0.5323741007194244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0.89795918367346961</c:v>
                </c:pt>
                <c:pt idx="1">
                  <c:v>0.9375</c:v>
                </c:pt>
                <c:pt idx="2">
                  <c:v>0.96470588235294163</c:v>
                </c:pt>
              </c:numCache>
            </c:numRef>
          </c:val>
        </c:ser>
        <c:dLbls/>
        <c:axId val="68759936"/>
        <c:axId val="68761472"/>
      </c:barChart>
      <c:catAx>
        <c:axId val="68759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61472"/>
        <c:crosses val="autoZero"/>
        <c:auto val="1"/>
        <c:lblAlgn val="ctr"/>
        <c:lblOffset val="100"/>
      </c:catAx>
      <c:valAx>
        <c:axId val="687614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59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2878233968220224"/>
          <c:w val="0.84426229508196649"/>
          <c:h val="0.59409701138904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0.76388888888888951</c:v>
                </c:pt>
                <c:pt idx="1">
                  <c:v>0.70512820512820562</c:v>
                </c:pt>
                <c:pt idx="2">
                  <c:v>0.68320610687022842</c:v>
                </c:pt>
              </c:numCache>
            </c:numRef>
          </c:val>
        </c:ser>
        <c:dLbls/>
        <c:axId val="68782336"/>
        <c:axId val="68882432"/>
      </c:barChart>
      <c:catAx>
        <c:axId val="68782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82432"/>
        <c:crosses val="autoZero"/>
        <c:auto val="1"/>
        <c:lblAlgn val="ctr"/>
        <c:lblOffset val="100"/>
      </c:catAx>
      <c:valAx>
        <c:axId val="68882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82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008305852714667"/>
          <c:y val="0.2878233968220224"/>
          <c:w val="0.84265180725084043"/>
          <c:h val="0.594097011389045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0.74000000000000044</c:v>
                </c:pt>
                <c:pt idx="1">
                  <c:v>0.71428571428571463</c:v>
                </c:pt>
                <c:pt idx="2">
                  <c:v>0.69767441860465185</c:v>
                </c:pt>
              </c:numCache>
            </c:numRef>
          </c:val>
        </c:ser>
        <c:dLbls/>
        <c:axId val="85536768"/>
        <c:axId val="85538304"/>
      </c:barChart>
      <c:catAx>
        <c:axId val="85536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38304"/>
        <c:crosses val="autoZero"/>
        <c:auto val="1"/>
        <c:lblAlgn val="ctr"/>
        <c:lblOffset val="100"/>
      </c:catAx>
      <c:valAx>
        <c:axId val="855383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36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40890688259108"/>
          <c:y val="0.30651455682230633"/>
          <c:w val="0.84615384615384681"/>
          <c:h val="0.5708833620815451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0.9935897435897435</c:v>
                </c:pt>
                <c:pt idx="2">
                  <c:v>0.98091603053435117</c:v>
                </c:pt>
              </c:numCache>
            </c:numRef>
          </c:val>
        </c:ser>
        <c:dLbls/>
        <c:axId val="68982272"/>
        <c:axId val="68983808"/>
      </c:barChart>
      <c:catAx>
        <c:axId val="68982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83808"/>
        <c:crosses val="autoZero"/>
        <c:auto val="1"/>
        <c:lblAlgn val="ctr"/>
        <c:lblOffset val="100"/>
      </c:catAx>
      <c:valAx>
        <c:axId val="689838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82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1773-64A2-4382-8660-A659EE3080E2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43E4-7622-4909-B324-0B8056AC852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356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A092B-6163-469C-9481-FEAB407F29A6}" type="datetimeFigureOut">
              <a:rPr lang="pt-BR" smtClean="0"/>
              <a:pPr/>
              <a:t>17/09/2015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E299E-9891-4FF1-BEDC-91B0EBD90FB9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02541"/>
            <a:ext cx="1219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pt-BR" b="1" dirty="0" smtClean="0">
              <a:cs typeface="Arial" panose="020B0604020202020204" pitchFamily="34" charset="0"/>
            </a:endParaRPr>
          </a:p>
          <a:p>
            <a:pPr lvl="0" algn="ctr"/>
            <a:r>
              <a:rPr lang="pt-BR" b="1" dirty="0" smtClean="0">
                <a:cs typeface="Arial" panose="020B0604020202020204" pitchFamily="34" charset="0"/>
              </a:rPr>
              <a:t>UNIVERSIDADE </a:t>
            </a:r>
            <a:r>
              <a:rPr lang="pt-BR" b="1" dirty="0">
                <a:cs typeface="Arial" panose="020B0604020202020204" pitchFamily="34" charset="0"/>
              </a:rPr>
              <a:t>ABERTA DO SUS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UNIVERSIDADE FEDERAL DE PELOTAS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Especialização em Saúde da Família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Modalidade a Distância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r>
              <a:rPr lang="pt-BR" b="1" dirty="0">
                <a:cs typeface="Arial" panose="020B0604020202020204" pitchFamily="34" charset="0"/>
              </a:rPr>
              <a:t>Turma 8</a:t>
            </a:r>
            <a:r>
              <a:rPr lang="pt-BR" dirty="0">
                <a:cs typeface="Arial" panose="020B0604020202020204" pitchFamily="34" charset="0"/>
              </a:rPr>
              <a:t/>
            </a:r>
            <a:br>
              <a:rPr lang="pt-BR" dirty="0">
                <a:cs typeface="Arial" panose="020B0604020202020204" pitchFamily="34" charset="0"/>
              </a:rPr>
            </a:b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0" y="2522498"/>
            <a:ext cx="1219199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2800" b="1" dirty="0" smtClean="0"/>
              <a:t>Melhoria da Atenção à Saúde da Pessoa com Hipertensão Arterial Sistêmica e/ou Diabetes Mellitus na UBS Moises da Costa Lopes, Mossoró/RN.</a:t>
            </a:r>
            <a:endParaRPr lang="pt-BR" sz="2800" dirty="0" smtClean="0"/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" y="4421681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Especializanda:</a:t>
            </a:r>
            <a:r>
              <a:rPr lang="es-419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Yailen Valdivia Fernandez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Orientadora: Débora Zanutto Cardillo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  <a:endParaRPr lang="pt-BR" sz="2000" dirty="0"/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1533977" y="637923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180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66255"/>
            <a:ext cx="10972800" cy="997527"/>
          </a:xfrm>
        </p:spPr>
        <p:txBody>
          <a:bodyPr/>
          <a:lstStyle/>
          <a:p>
            <a:pPr algn="ctr"/>
            <a:r>
              <a:rPr lang="pt-BR" b="1" dirty="0"/>
              <a:t>Metodologia/Ações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764" y="1353787"/>
            <a:ext cx="11693236" cy="5636669"/>
          </a:xfrm>
        </p:spPr>
        <p:txBody>
          <a:bodyPr numCol="2">
            <a:normAutofit fontScale="25000" lnSpcReduction="20000"/>
          </a:bodyPr>
          <a:lstStyle/>
          <a:p>
            <a:r>
              <a:rPr lang="pt-BR" sz="8000" b="1" dirty="0" smtClean="0">
                <a:latin typeface="Arial" pitchFamily="34" charset="0"/>
                <a:cs typeface="Arial" pitchFamily="34" charset="0"/>
              </a:rPr>
              <a:t>Cobertura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Monitorar o número de hipertensos  e/ou diabéticos cadastrados no Programa de                               Hipertensos e/ou diabéticos da UBS.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realização de exame clínico apropriado de usuários hipertensos e diabéticos.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Periodicidade das consultas previstas                 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nutricional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atividade física regular</a:t>
            </a:r>
          </a:p>
          <a:p>
            <a:pPr marL="0" indent="0"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8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Garantir o agendamento de consultas programadas.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Capacitação dos profissionais de acordo aos protocolos adotados pela unidade de saúde e suas atribuições.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Organizar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a agenda de saúde bucal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Acolhimento                 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Visitas domiciliares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Planilha/registro específico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Priorizar o atendimento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Pactuar com a equipe registro das informações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9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6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954" y="365126"/>
            <a:ext cx="10462846" cy="1018198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Metodologia/Ações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246" y="1430214"/>
            <a:ext cx="11582400" cy="528710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Engajamento </a:t>
            </a:r>
            <a:r>
              <a:rPr lang="pt-BR" sz="8000" b="1" dirty="0">
                <a:latin typeface="Arial" pitchFamily="34" charset="0"/>
                <a:cs typeface="Arial" pitchFamily="34" charset="0"/>
              </a:rPr>
              <a:t>público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 Reuniões com a  comunidade sobre: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 estratégias saúde bucal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Importância de realização das consultas.                                                                                    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Importância da realização de exames complementares.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hábitos alimentares saudáveis.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atividade física regular.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higiene bucal</a:t>
            </a:r>
          </a:p>
          <a:p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8000" b="1" dirty="0">
                <a:latin typeface="Arial" pitchFamily="34" charset="0"/>
                <a:cs typeface="Arial" pitchFamily="34" charset="0"/>
              </a:rPr>
              <a:t>da  prática clínica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Capacitações da equipe sobre:               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atribuição profissional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para a busca ativa por parte dos ACS                                                                                                                                                  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>
                <a:latin typeface="Arial" pitchFamily="34" charset="0"/>
                <a:cs typeface="Arial" pitchFamily="34" charset="0"/>
              </a:rPr>
              <a:t>Preenchimento dos registros específicos    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Capacitar a equipe sobre metodologias de educação em saúde</a:t>
            </a:r>
          </a:p>
          <a:p>
            <a:pPr marL="457200" lvl="1" indent="0" algn="just"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pt-BR" sz="29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5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95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341679"/>
            <a:ext cx="10515600" cy="1325563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LOGISTICA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6462" y="1852246"/>
            <a:ext cx="9906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Protocolo: Atenção à 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pessoa com 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oenças 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cr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ô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nicas 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ã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trasmissiveis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(BRASIL,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Espelho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Planilha coleta de dados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00368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949" y="0"/>
            <a:ext cx="10515600" cy="103315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477" y="1068779"/>
            <a:ext cx="11301046" cy="5143355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1.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Ampliar a cobertura aos hipertensos e/ou diabéticos.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1.1: Cadastrar 100% dos hipertensos da área de abrangência no Programa de Atenção à Hipertensão Arterial e à Diabetes Mellitus da unidade de saúde.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3148467"/>
              </p:ext>
            </p:extLst>
          </p:nvPr>
        </p:nvGraphicFramePr>
        <p:xfrm>
          <a:off x="3372591" y="2481943"/>
          <a:ext cx="4681847" cy="255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40425" y="5081359"/>
            <a:ext cx="11558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foram atendidos 72 hipertensos (18.0%), no 2º mês foi de 39,9%, correspondendo a 156 hipertensos, no 3º mês foram atendidos 262 hipertensos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65.5%).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Situações que dificultaram atingir a meta estimada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minhas férias, ausência dos profissionais na UBS, irregularidade do horário dos profissionais da UBS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175" y="95003"/>
            <a:ext cx="11435938" cy="117565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Meta 1.2: Cadastrar 100% dos diabéticos da área de abrangência no Programa de Atenção à Hipertensão Arterial e à Diabetes Mellitus da unidade de saúde.</a:t>
            </a:r>
            <a:endParaRPr lang="pt-BR" sz="2700" dirty="0"/>
          </a:p>
        </p:txBody>
      </p:sp>
      <p:sp>
        <p:nvSpPr>
          <p:cNvPr id="5" name="Retângulo 4"/>
          <p:cNvSpPr/>
          <p:nvPr/>
        </p:nvSpPr>
        <p:spPr>
          <a:xfrm>
            <a:off x="364175" y="4120738"/>
            <a:ext cx="1114301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foram atendidos 50 diabéticos (20,8%), no 2º mês foi de (40.8%), correspondendo à 98 diabéticos e no 3º foram atendidos 172 diabéticos alcançando (71,1%).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 minhas férias, ausência dos profissionais na UBS, Irregularidade do horário dos profissionais da UBS.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2724445"/>
              </p:ext>
            </p:extLst>
          </p:nvPr>
        </p:nvGraphicFramePr>
        <p:xfrm>
          <a:off x="3930732" y="1508165"/>
          <a:ext cx="4517757" cy="253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0075" y="83302"/>
            <a:ext cx="10515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Melhorar a qualidade na atenção a hipertensos e diabéticos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1896" y="1021278"/>
            <a:ext cx="10581904" cy="515568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2.1: Realizar exame clínico apropriado em 100% dos hipertensos cadastrados.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atingida.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No 1º mês os 72 usuários hipertensos cadastrados tiveram exame clínico em dia (100%), no 2º mês os 156 usuários hipertensos cadastrados tiveram exame clínico em dia para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100%), e no 3º mês os 262 usuários hipertensos tiveram exame clínico em dia (100%).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2.2: Realizar exame clínico apropriado em 100% dos diabéticos cadastrados.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atingida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No 1º mês os 50 usuários diabéticos cadastrados tiveram exame clínico em dia (100%), no 2º mês os 98 usuários diabéticos cadastrados tiveram exame clínico em dia (100%) e no 3º mês os 172 usuários diabéticos cadastrados tiveram exame clínico em dia (100%).</a:t>
            </a:r>
          </a:p>
          <a:p>
            <a:pPr algn="just">
              <a:buNone/>
            </a:pPr>
            <a:endParaRPr lang="es-419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138" y="100097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itchFamily="34" charset="0"/>
                <a:cs typeface="Arial" pitchFamily="34" charset="0"/>
              </a:rPr>
              <a:t>Meta 2.3 - Garantir aos 100% dos hipertensos cadastrados a realização de exames complementares em dia de acordo com o protocolo.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2299" y="3925506"/>
            <a:ext cx="111786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72 usuários hipertensos cadastrados 68 deles tinham exames complementares em dia  (94,4%), no 2º mês dos 156 usuários hipertensos cadastrados 149 deles tinham exames complementares em dia  (95,5%), e no 3º dos 262 usuários hipertensos cadastrados 244 deles tinham exames complementares em dia  (93,1%).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 Excesso da demanda, Déficit de recursos no município, Usuários faltosos e com atraso á consulta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8705103"/>
              </p:ext>
            </p:extLst>
          </p:nvPr>
        </p:nvGraphicFramePr>
        <p:xfrm>
          <a:off x="3617518" y="1334706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057" y="296883"/>
            <a:ext cx="109728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2.4 -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aos 100% dos diabéticos cadastrados a realização de exames complementares em dia de acordo com o protocolo.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24592" y="4611231"/>
            <a:ext cx="114557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50 usuários diabéticos cadastrados 46 deles tinham exames complementares em dia  (92,0%), no 2º mês dos 98 usuários diabéticos cadastrados 94 tinham exames complementares em dia  (95,9%), e no 3º dos 172 usuários diabéticos cadastrados 161 deles tinham exames complementares em dia  (93,6%).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 Excesso da demanda, Déficit de recursos no município, Usuários faltosos e com atrasos á consulta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837608"/>
              </p:ext>
            </p:extLst>
          </p:nvPr>
        </p:nvGraphicFramePr>
        <p:xfrm>
          <a:off x="3954484" y="1567543"/>
          <a:ext cx="4748027" cy="27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719" y="684443"/>
            <a:ext cx="109728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2.5 - Priorizar a prescrição de medicamentos da farmácia popular para 100% dos hipertensos cadastrados na unidade de saúde.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174" y="1827443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de 72 usuários hipertensos atendidos, 63 fez uso dos medicamentos da farmácia popular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( 87,5%),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 de 156 usuários hipertensos atendidos, 146 fez uso de medicamentos da farmácia popular  (93,6%)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3º dos 262 usuários hipertensos atendidos, 252 usavam medicamentos da farmácia popular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(96,2%). </a:t>
            </a:r>
          </a:p>
          <a:p>
            <a:endParaRPr lang="pt-BR" dirty="0" smtClean="0"/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</a:t>
            </a: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419" sz="2000" dirty="0" smtClean="0">
                <a:latin typeface="Arial" pitchFamily="34" charset="0"/>
                <a:cs typeface="Arial" pitchFamily="34" charset="0"/>
              </a:rPr>
              <a:t>Deficit no municipio de algumas medica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çõ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es</a:t>
            </a:r>
          </a:p>
          <a:p>
            <a:r>
              <a:rPr lang="es-419" sz="2000" dirty="0" smtClean="0">
                <a:latin typeface="Arial" pitchFamily="34" charset="0"/>
                <a:cs typeface="Arial" pitchFamily="34" charset="0"/>
              </a:rPr>
              <a:t>Deficit 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demanda de medicamentos distribuídos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às unidades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7583336"/>
              </p:ext>
            </p:extLst>
          </p:nvPr>
        </p:nvGraphicFramePr>
        <p:xfrm>
          <a:off x="6517388" y="1827443"/>
          <a:ext cx="471487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97" y="490332"/>
            <a:ext cx="10972800" cy="11430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eta 2.6 - Priorizar a prescrição de medicamentos da farmácia popular para 100% dos diabéticos cadastrados na unidade de saúde.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27512" y="2045203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49 usuários diabéticos atendidos com prescrição, 44 fez uso de medicamentos da farmácia popular  (89,8%), </a:t>
            </a:r>
          </a:p>
          <a:p>
            <a:pPr>
              <a:buFont typeface="Wingdings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 96 usuários diabéticos atendidos com prescrição, 90 usavam medicamentos da farmácia popular  (93,8%), </a:t>
            </a:r>
          </a:p>
          <a:p>
            <a:pPr>
              <a:buFont typeface="Wingdings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3º dos 170 usuários diabéticos atendidos com prescrição, 164 usavam medicamentos da farmácia popular  (96,5%).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Déficit no município de algumas medicações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Déficit na demanda de medicamentos distribuídos ás unidades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5339954"/>
              </p:ext>
            </p:extLst>
          </p:nvPr>
        </p:nvGraphicFramePr>
        <p:xfrm>
          <a:off x="6844145" y="2152389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2" y="1911730"/>
            <a:ext cx="109728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Hipertensão Arterial Sistêmica (HAS) e a Diabetes Mellitus (DM) são doenças que constituem os principais fatores de risco para doenças cardiovasculares. A carga de doenças representada pela morbimortalidade devido a estas doenças é muito alta, motivo pelo qual a HAS e a DM representam graves problemas de saúde pública no Brasil e no mundo (BRASIL, 2013). Logo, considerando que a HAS e a DM são responsáveis pela primeira causa de mortalidade e de hospitalizações no Sistema Único de Saúde (SUS), é providencial cadastrar e acompanhar os portadores de HAS e/ou DM, melhorando a qualidade dos serviços de atenção da saúde e garantindo-lhes acompanhamento e tratamento sistemático e efetivo. a intervenção poderá ajudar a melhorar os indicadores de saúde da UBS, favorecendo maior relação entre os usuários e os profissionais de saúde, e ampliando o conhecimento dos usuários sobre estas doenças, as possíveis complicações e como podem ser mais bem conduzidas em seu processo terapêutico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3627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08" y="409887"/>
            <a:ext cx="10819410" cy="1381929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2.7: Realizar avaliação da necessidade de atendimento odontológico em 100% dos hipertensos cadastrados.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7922" y="180369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1º. Mês dos 72 usuários hipertensos atendidos foram avaliados por odontologia 55 usuários  (76,4%)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2º. Mês dos 156 usuários hipertensos foram avaliados por odontologia 110 usuários (70,5%)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3º. Mês de 262 usuários hipertensos foram avaliados 179 para (68,3%) do atendimento odontológico.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Ausências e irregularidades do horário do odontologo.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1983182"/>
              </p:ext>
            </p:extLst>
          </p:nvPr>
        </p:nvGraphicFramePr>
        <p:xfrm>
          <a:off x="6293922" y="1989196"/>
          <a:ext cx="4945083" cy="276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2.8: Realizar avaliação da necessidade de atendimento odontológico em 100% dos diabéticos cadastrados.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482930" y="2025317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1º. Mês dos 50 usuários diabéticos atendidos foram avaliados por odontologia 37 usuários  (74,0%),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2º. Mês dos 98 usuários diabéticos foram avaliados por odontologia 70 usuários  (71,4%)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3º. mês de 172 usuários diabéticos foram avaliados 120 (69,8%) do atendimento odontológico.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Ausências e irregularidades do horário do odontologo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6569999"/>
              </p:ext>
            </p:extLst>
          </p:nvPr>
        </p:nvGraphicFramePr>
        <p:xfrm>
          <a:off x="6400801" y="2025317"/>
          <a:ext cx="4869316" cy="266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266" y="558140"/>
            <a:ext cx="10819410" cy="18644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Melhorar a adesão dos hipertensos e/ou diabéticos ao programa.</a:t>
            </a: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Meta 3.1: Buscar 100% dos hipertensos faltosos às consultas na unidade de saúde conforme a periodicidade recomendada.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Meta atingida.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4389120"/>
          </a:xfrm>
        </p:spPr>
        <p:txBody>
          <a:bodyPr/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1º. mês dos 31 usuários hipertensos com atrasos às consultas foram procurados na busca ativa os 31  (100%), no 2º. Mês dos 59 usuários hipertensos com atraso nas consultas foram procurados na busca ativa os 59  (100%) e no 3º. Mês foram 83 usuários hipertensos com atraso nas consultas e foram procurados na busca ativa  (100%).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3.2. </a:t>
            </a:r>
            <a:r>
              <a:rPr lang="pt-B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Buscar 100% dos </a:t>
            </a:r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faltosos às consultas na unidade de saúde conforme a periodicidade recomendada.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atingida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1º. mês dos 20 usuários diabéticos com atrasos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 consultas foram procurados na busca ativa os 20  (100%), no 2º. Mês dos 42 usuários diabéticos com atraso nas consultas foram procurados na busca ativa os 42 (100%) e no 3º. Mês de 58 usuários diabéticos com atraso nas consultas foram procurados na busca ativa os 58  (100%).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01284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es-419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419" sz="2000" dirty="0" smtClean="0">
                <a:latin typeface="Arial" pitchFamily="34" charset="0"/>
                <a:cs typeface="Arial" pitchFamily="34" charset="0"/>
              </a:rPr>
            </a:br>
            <a:r>
              <a:rPr lang="es-419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419" sz="2000" dirty="0" smtClean="0">
                <a:latin typeface="Arial" pitchFamily="34" charset="0"/>
                <a:cs typeface="Arial" pitchFamily="34" charset="0"/>
              </a:rPr>
            </a:br>
            <a:r>
              <a:rPr lang="es-419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419" sz="20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4.1: Manter ficha de acompanhamento de 100% dos hipertensos cadastrados na unidade de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5636" y="2493818"/>
            <a:ext cx="603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72 usuários hipertensos atendidos 72 tinham registro adequado na ficha de acompanhamento - 100%,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no 2º mês dos 156 usuários hipertensos atendidos 155 tinham registro adequado na ficha de acompanhamento - 99,4%,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 no 3º mês dos 262 usuários hipertensos atendidos 257 tinham registro adequado na ficha de acompanhamento - 98,1%.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Situações que dificultaram: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Registros desatualizados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Preenchimento inadequado dos registros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Dados dos usuários incompletos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3541534"/>
              </p:ext>
            </p:extLst>
          </p:nvPr>
        </p:nvGraphicFramePr>
        <p:xfrm>
          <a:off x="6685809" y="2769598"/>
          <a:ext cx="4957329" cy="264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415634" y="493262"/>
            <a:ext cx="983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 4 </a:t>
            </a:r>
            <a:r>
              <a:rPr lang="es-419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Melhorar o registro </a:t>
            </a:r>
            <a:r>
              <a:rPr lang="pt-BR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das informações.</a:t>
            </a:r>
            <a:r>
              <a:rPr lang="pt-BR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62503" y="4101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30" y="573459"/>
            <a:ext cx="109728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4.2: Manter ficha de acompanhamento de 100% dos diabéticos cadastrados 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352302" y="190269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1º mês dos 50 usuários diabéticos atendidos 50 tinham registro adequado na ficha de acompanhamento – (100%),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2º mês dos 98 usuários diabéticos atendidos 98 tinham registro adequado na ficha de acompanhamento – (100%),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 no 3º mês dos 172 usuários diabéticos atendidos 169 tinham registro adequado na ficha de acompanhamento – (98,3%) 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5430" y="47407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Situações que dificultaram: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Registros desatualizados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Preenchimento inadequado dos registros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Dados dos usuários incompletos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9691247"/>
              </p:ext>
            </p:extLst>
          </p:nvPr>
        </p:nvGraphicFramePr>
        <p:xfrm>
          <a:off x="6555180" y="2128330"/>
          <a:ext cx="4966237" cy="263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98" y="478457"/>
            <a:ext cx="109728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Mapear hipertensos e diabéticos de risco para doença cardiovascular.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5.1: Realizar estratificação do risco cardiovascular em 100% dos hipertensos cadastrados na unidade de saúde.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000" dirty="0" smtClean="0"/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ê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de 72 usu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rios hipertensos foram avaliados 72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no 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ê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s de 156 usu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rios hipertensos foram avaliados 156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e no 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ê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de 262 usuários hipertensos foram avaliados os 262, o que representa (100%).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5.2: Realizar estratificação do risco cardiovascular em 100% dos diabéticos cadastrados na unidade de saúde. 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No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 mês de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50 usuarios diabeticos foram avaliados 50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, no 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mes de 98 usuarios diabeticos foram avaliados 98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e no 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 mes 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172 usuários diabéticos foram avaliados os 172 o que representa um (100%).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722" y="95002"/>
            <a:ext cx="109728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 saúde de hipertensos e diabéticos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5215" y="1697973"/>
            <a:ext cx="109728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6.1: Garantir orientação nutricional sobre alimentação saudável a 100% dos hipertensos cadastrados. </a:t>
            </a:r>
            <a:r>
              <a:rPr lang="pt-BR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No 1º mês dos 72 usuários hipertensos cadastrados na unidade os 72 receberam orientação nutricional(100%) no 2º mês dos 156 usuários hipertensos cadastrados os 156 receberam orientação nutricional (100%) e no 3º mês dos 262 usuários hipertensos receberam orientação nutricional sobre alimentação saudável os 262, atingindo (100%).</a:t>
            </a:r>
            <a:endParaRPr lang="pt-BR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6.2: Garantir orientação nutricional sobre alimentação saudável a 100% dos diabéticos cadastrados. </a:t>
            </a:r>
            <a:r>
              <a:rPr lang="pt-BR" sz="3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pPr marL="0" indent="0">
              <a:buNone/>
            </a:pPr>
            <a:endParaRPr lang="es-419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No 1º mês dos 50 usuários diabéticos cadastrados na unidade os 50 receberam orientação nutricional(100%) no 2º mês dos 98 usuários diabéticos cadastrados os 98 receberam orientação nutricional (100%) e no 3º mês dos 172 usuários diabéticos receberam orientação nutricional sobre alimentação saudável os 172, atingindo (100%). </a:t>
            </a:r>
            <a:endParaRPr lang="pt-BR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6.3: Garantir orientação em relação à prática regular de atividade física a 100% dos hipertensos cadastrados. 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72 usuários hipertensos cadastrados na unidade os 72 receberam orientação sobre pratica física regular(100%) no 2º mês dos 156 usuários hipertensos cadastrados os 156 receberam orientação sobre pratica física regular (100%) e no 3º mês dos 262 usuários hipertensos receberam orientação sobre pratica regular de atividade física os 262, atingindo (100%).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/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6.4: Garantir orientação em relação à prática regular de atividade física a 100% dos diabéticos cadastrados.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Meta atingida.</a:t>
            </a:r>
          </a:p>
          <a:p>
            <a:endParaRPr lang="es-419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50 usuários diabéticos cadastrados na unidade os 50 receberam orientação sobre pratica física regular(100%) no 2º mês dos 98 usuários diabéticos cadastrados os 98 receberam orientação sobre pratica física regular (100%) e no 3º mês dos 172 usuários hipertensos receberam orientação sobre pratica regular de atividade física os 172, atingindo (100%).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187" y="1009402"/>
            <a:ext cx="10515600" cy="496568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6.5: Garantir orientação sobre os riscos do tabagismo a 100% dos hipertensos cadastrados</a:t>
            </a:r>
            <a:r>
              <a:rPr lang="pt-B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72 usuários hipertensos cadastrados na unidade os 72 receberam orientação sobre o risco de tabagismo(100%) no 2º mês dos 156 usuários hipertensos cadastrados os 156 receberam orientação sobre o risco de tabagismo (100%) e no 3º mês dos 262 usuários hipertensos receberam orientação sobre o risco de tabagismo os 262, atingindo (100%).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6.6: Garantir orientação sobre os riscos do tabagismo a 100% dos diabéticos cadastrados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No 1º mês dos 50 usuários diabéticos cadastrados na unidade os 50 receberam orientação sobre o risco de tabagismo(100%) no 2º mês dos 98 usuários diabéticos cadastrados os 98 receberam orientação sobre o risco de tabagismo (100%) e no 3º mês dos 172 usuários hipertensos receberam orientação sobre o risco de tabagismo os 172, atingindo (100%).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56904"/>
            <a:ext cx="10515600" cy="5120059"/>
          </a:xfrm>
        </p:spPr>
        <p:txBody>
          <a:bodyPr>
            <a:normAutofit fontScale="85000" lnSpcReduction="10000"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6.7: Garantir orientação sobre higiene bucal a 100% dos usuários hipertensos cadastrados</a:t>
            </a:r>
            <a:r>
              <a:rPr lang="pt-BR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No 1º mês dos 72 usuários hipertensos cadastrados na unidade os 72 receberam orientação sobre o higiene bucal(100%) no 2º mês dos 156 usuários hipertensos cadastrados os 156 receberam orientação sobre higiene bucal (100%) e no 3º mês dos 262 usuários hipertensos receberam orientação sobre higiene bucal os 262, atingindo (100%).</a:t>
            </a:r>
            <a:endParaRPr lang="pt-B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6.8: Garantir orientação sobre higiene bucal a 100% dos usuários diabéticos cadastrados. </a:t>
            </a: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Meta atingida.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No 1º mês dos 50 usuários diabéticos cadastrados na unidade os 50 receberam orientação sobre o higiene bucal(100%) no 2º mês dos 98 usuários diabéticos cadastrados os 98 receberam orientação sobre higiene bucal (100%) e no 3º mês dos 172 usuários diabéticos receberam orientação sobre higiene bucal os 172, atingindo (100%).</a:t>
            </a:r>
            <a:endParaRPr lang="pt-B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5636"/>
            <a:ext cx="10972800" cy="79564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3148" y="1436914"/>
            <a:ext cx="10510652" cy="4740049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Mossoró /RN – 266.758 habitantes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Distante: 281 Km da capital do estado (Natal)</a:t>
            </a: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419" sz="2000" dirty="0" smtClean="0">
                <a:latin typeface="Arial" pitchFamily="34" charset="0"/>
                <a:cs typeface="Arial" pitchFamily="34" charset="0"/>
              </a:rPr>
              <a:t>Redes de saude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45 UBS tradicionais),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64 unidades basicas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ESF), tr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ê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NASF),um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CEO),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tres centros de atencao especializada,hospital  municipal, hospital de maternidade e laboratorios clinicos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Cidade com economia(Fruticultura irrigada,Industria salineira,Industria extrativa) </a:t>
            </a:r>
            <a:endParaRPr lang="pt-B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026" name="Picture 2" descr="C:\Users\dulyai\Pictures\moss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78485"/>
            <a:ext cx="2671950" cy="2229600"/>
          </a:xfrm>
          <a:prstGeom prst="rect">
            <a:avLst/>
          </a:prstGeom>
          <a:noFill/>
        </p:spPr>
      </p:pic>
      <p:pic>
        <p:nvPicPr>
          <p:cNvPr id="5" name="Picture 2" descr="C:\Users\dulyai\Pictures\Praça-Rodolfo-Fernandes-Mossor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170" y="3498273"/>
            <a:ext cx="4257963" cy="3193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301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138" y="1172308"/>
            <a:ext cx="10978662" cy="5521569"/>
          </a:xfrm>
        </p:spPr>
        <p:txBody>
          <a:bodyPr>
            <a:normAutofit/>
          </a:bodyPr>
          <a:lstStyle/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419" sz="2000" dirty="0" smtClean="0">
                <a:latin typeface="Arial" pitchFamily="34" charset="0"/>
                <a:cs typeface="Arial" pitchFamily="34" charset="0"/>
              </a:rPr>
              <a:t>O 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ú</a:t>
            </a:r>
            <a:r>
              <a:rPr lang="es-419" sz="2000" dirty="0" smtClean="0">
                <a:latin typeface="Arial" pitchFamily="34" charset="0"/>
                <a:cs typeface="Arial" pitchFamily="34" charset="0"/>
              </a:rPr>
              <a:t>mero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populacional utilizado para análise da planilha foi pela estimativa da equipe, pois no começo os dados demográficos da unidade estavam desatualizados, desorganizados, eram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duas equipes, uma delas incompleta, logo ficou só uma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os profissionais não tinham os conhecimentos sobre os dados  atualizados da população, porém foi preciso trabalhar pela estimativa da equipe da unidade.</a:t>
            </a:r>
            <a:endParaRPr lang="es-419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Diferença: Número total estimado pelo CAP de 870 usuários hipertensos,pela planilha de 639 usuários hipertensos na área adstrita,tenha registrado um numero de 400 hipertensos  na equipe da UBS 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Diferença: Numero total  estimado pelo CAP de 249 usuários diabéticos,pela planilha de 158 usuários diabéticos na área adstrita,tenha registrado um numero de 240 diabéticos na equipe da UBS.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3022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ampliação da cobertura e qualidade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Melhorou a adesão dos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Melhorou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atualização e reorganização das informações dos registros.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Mapeou os usuários hipertensos e/ou diabéticos.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Garantiu as orientações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0356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348" y="46658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9595" y="2066109"/>
            <a:ext cx="10972800" cy="438912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As minhas expectativas no início do curso eram: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Elevar o meu conhecimento na APS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atendimento à população brasileira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Contribuir na melhoria da qualidade de vida dos brasileiros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Obter maior conhecimento  na estratégia de saúde da família para  fortalecer a APS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Qualificação a organização do trabalho na unidade em que atuo.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3777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1" descr="C:\Users\dulyai\Pictures\curso\IMG-20150729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566" y="1009402"/>
            <a:ext cx="6949440" cy="5212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0272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63138"/>
            <a:ext cx="10972800" cy="64126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Fotos de ações durante a intervenção</a:t>
            </a:r>
            <a:endParaRPr lang="pt-BR" dirty="0"/>
          </a:p>
        </p:txBody>
      </p:sp>
      <p:pic>
        <p:nvPicPr>
          <p:cNvPr id="3073" name="Picture 1" descr="C:\Users\dulyai\Pictures\curso\IMG-20150729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579" y="1564574"/>
            <a:ext cx="6732000" cy="504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2884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70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Fotos de ações durante a intervenção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rabelo shop\Pictures\fotos del trabajo\Photo-1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980" y="1403985"/>
            <a:ext cx="5400040" cy="405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Fotos de ações durante a intervenção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:\Users\rabelo shop\Pictures\fotos del trabajo\Photo-1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359" y="2223383"/>
            <a:ext cx="5400040" cy="405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3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101" y="1959231"/>
            <a:ext cx="109728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Secretaria de Atenção à Saúde. Departamento de Atenção Básica.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Estratégias para o cuidado da pessoa com doença crônica. Diabetes Mellitus.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Cadernos de Atenção Básica, n° 36. Brasília – DF, 2013. 160 p.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Secretaria de Atenção à Saúde. Departamento de Atenção Básica.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Estratégias para o cuidado da pessoa com doença crônica. Hipertensão Arterial Sistêmica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Cadernos de Atenção Básica, n° 37. Brasília – DF, 2013. 128 p.  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69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4442" y="1139723"/>
            <a:ext cx="9483024" cy="2102241"/>
          </a:xfrm>
        </p:spPr>
        <p:txBody>
          <a:bodyPr/>
          <a:lstStyle/>
          <a:p>
            <a:r>
              <a:rPr lang="es-419" dirty="0" smtClean="0"/>
              <a:t>Fim da Apresenta</a:t>
            </a:r>
            <a:r>
              <a:rPr lang="pt-BR" dirty="0" err="1" smtClean="0"/>
              <a:t>çã</a:t>
            </a:r>
            <a:r>
              <a:rPr lang="es-419" dirty="0" smtClean="0"/>
              <a:t>o.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8342" y="4655127"/>
            <a:ext cx="4073235" cy="1923803"/>
          </a:xfrm>
        </p:spPr>
        <p:txBody>
          <a:bodyPr/>
          <a:lstStyle/>
          <a:p>
            <a:r>
              <a:rPr lang="es-419" dirty="0" smtClean="0"/>
              <a:t>Muito obrigada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26" y="419081"/>
            <a:ext cx="10972800" cy="1143000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6899" y="155069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ados da UBS :</a:t>
            </a:r>
          </a:p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Estratégia Saúde da Família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com uma equipe composta por: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1 médica,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enfermeiro, duas técnicas de enfermagem, 10 agentes de saúde,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farmacêutica, 1 odontólogo e 1 técnica de saúde bucal.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4200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pessoas na área (CAP).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Tem Saúde Bucal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Há NASF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64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974" y="407205"/>
            <a:ext cx="10972800" cy="863455"/>
          </a:xfrm>
        </p:spPr>
        <p:txBody>
          <a:bodyPr>
            <a:normAutofit/>
          </a:bodyPr>
          <a:lstStyle/>
          <a:p>
            <a:r>
              <a:rPr lang="pt-BR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7507" y="2802577"/>
            <a:ext cx="11447812" cy="3693226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tinha registro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específico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não utilizávamos nenhum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Protocolo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HAS/DM.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cadastramento dos usuários hipertensos e/ou diabéticos encontrava-se desatualizados.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Não existia um monitoramento adequado destes usuários.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Realizávamos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grupos, mas sem muita adesão desta população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Erámos duas equipes, mas foi dissolvida e ficou apenas uma.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506" y="1579418"/>
            <a:ext cx="114478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Na saúde da pessoa com hipertensão arterial sistêmica e/ou diabetes mellitus:</a:t>
            </a:r>
          </a:p>
          <a:p>
            <a:pPr marL="0" lvl="2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acompanhamento antes da 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era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de 400 usuarios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(46%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cobertura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pelo CAP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hipertensos 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  240 usuarios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(96%</a:t>
            </a:r>
            <a:r>
              <a:rPr lang="es-419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acompanhados pela UBS.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5640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4754" y="221248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Pessoa com Hipertensão Arterial Sistêmica e/ou Diabetes Mellitus na UBS Moisés Da Costa Lopes, Mossoró/RN.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41782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sz="3200" dirty="0" smtClean="0"/>
          </a:p>
          <a:p>
            <a:pPr marL="82296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ações foram desenvolvidas nos seguintes eixos: 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Monitoramento e avaliação.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Organização e gestão do serviço.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 Engajamento público. 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Qualificação da prática clínica.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802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86888"/>
            <a:ext cx="10972800" cy="938151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Metodologia/Ações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Intervenção de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meses.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 População alvo: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utilizada os dados da equipe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população alvo.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Atendimento individual na UBS e visita domiciliar.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equipe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9577655"/>
              </p:ext>
            </p:extLst>
          </p:nvPr>
        </p:nvGraphicFramePr>
        <p:xfrm>
          <a:off x="1286493" y="3087585"/>
          <a:ext cx="5486400" cy="130628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353290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/>
                        </a:rPr>
                        <a:t>Estimativa</a:t>
                      </a:r>
                      <a:endParaRPr lang="pt-BR" dirty="0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  <a:latin typeface="arial"/>
                        </a:rPr>
                        <a:t>Hipertensos</a:t>
                      </a:r>
                      <a:endParaRPr lang="pt-BR" dirty="0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  <a:latin typeface="arial"/>
                        </a:rPr>
                        <a:t>Diabéticos</a:t>
                      </a:r>
                      <a:endParaRPr lang="pt-BR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65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  <a:latin typeface="arial"/>
                        </a:rPr>
                        <a:t>Pelo CAP</a:t>
                      </a:r>
                      <a:endParaRPr lang="pt-BR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/>
                        </a:rPr>
                        <a:t>870</a:t>
                      </a:r>
                      <a:endParaRPr lang="pt-BR" dirty="0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  <a:latin typeface="arial"/>
                        </a:rPr>
                        <a:t>249</a:t>
                      </a:r>
                      <a:endParaRPr lang="pt-BR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65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  <a:latin typeface="arial"/>
                        </a:rPr>
                        <a:t>Pela Planilha</a:t>
                      </a:r>
                      <a:endParaRPr lang="pt-BR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  <a:latin typeface="arial"/>
                        </a:rPr>
                        <a:t>639</a:t>
                      </a:r>
                      <a:endParaRPr lang="pt-BR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  <a:latin typeface="arial"/>
                        </a:rPr>
                        <a:t>158</a:t>
                      </a:r>
                      <a:endParaRPr lang="pt-BR" dirty="0"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6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Pela 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equipe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pt-BR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206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Metodologia/Ações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Agendamento de consultas;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Identificação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faltosos e busca ativa;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Atividade educativa com população;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Reuniões de equipe;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Monitoramento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Avaliação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Busca ativa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1002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2344</TotalTime>
  <Words>2996</Words>
  <Application>Microsoft Office PowerPoint</Application>
  <PresentationFormat>Personalizar</PresentationFormat>
  <Paragraphs>305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Fluxo</vt:lpstr>
      <vt:lpstr>Slide 1</vt:lpstr>
      <vt:lpstr>INTRODUÇÃO </vt:lpstr>
      <vt:lpstr>INTRODUÇÃO</vt:lpstr>
      <vt:lpstr>INTRODUÇÃO</vt:lpstr>
      <vt:lpstr>Antes da intervenção:</vt:lpstr>
      <vt:lpstr>Objetivo </vt:lpstr>
      <vt:lpstr>METODOLOGIA </vt:lpstr>
      <vt:lpstr>Metodologia/Ações</vt:lpstr>
      <vt:lpstr>Metodologia/Ações</vt:lpstr>
      <vt:lpstr>Metodologia/Ações</vt:lpstr>
      <vt:lpstr>Metodologia/Ações</vt:lpstr>
      <vt:lpstr>                         LOGISTICA </vt:lpstr>
      <vt:lpstr>OBJETIVOS ESPECÍFICOS/METAS</vt:lpstr>
      <vt:lpstr>   Meta 1.2: Cadastrar 100% dos diabéticos da área de abrangência no Programa de Atenção à Hipertensão Arterial e à Diabetes Mellitus da unidade de saúde.</vt:lpstr>
      <vt:lpstr>Objetivo 2: Melhorar a qualidade na atenção a hipertensos e diabéticos</vt:lpstr>
      <vt:lpstr>Meta 2.3 - Garantir aos 100% dos hipertensos cadastrados a realização de exames complementares em dia de acordo com o protocolo.    </vt:lpstr>
      <vt:lpstr>Meta 2.4 - Garantir aos 100% dos diabéticos cadastrados a realização de exames complementares em dia de acordo com o protocolo.</vt:lpstr>
      <vt:lpstr>Meta 2.5 - Priorizar a prescrição de medicamentos da farmácia popular para 100% dos hipertensos cadastrados na unidade de saúde. </vt:lpstr>
      <vt:lpstr>Meta 2.6 - Priorizar a prescrição de medicamentos da farmácia popular para 100% dos diabéticos cadastrados na unidade de saúde.</vt:lpstr>
      <vt:lpstr>Meta 2.7: Realizar avaliação da necessidade de atendimento odontológico em 100% dos hipertensos cadastrados. </vt:lpstr>
      <vt:lpstr>Meta 2.8: Realizar avaliação da necessidade de atendimento odontológico em 100% dos diabéticos cadastrados. </vt:lpstr>
      <vt:lpstr> Objetivo 3: Melhorar a adesão dos hipertensos e/ou diabéticos ao programa.  Meta 3.1: Buscar 100% dos hipertensos faltosos às consultas na unidade de saúde conforme a periodicidade recomendada. Meta atingida. </vt:lpstr>
      <vt:lpstr>        Meta 4.1: Manter ficha de acompanhamento de 100% dos hipertensos cadastrados na unidade de saúde.</vt:lpstr>
      <vt:lpstr>Meta 4.2: Manter ficha de acompanhamento de 100% dos diabéticos cadastrados na unidade de saúde.</vt:lpstr>
      <vt:lpstr>Objetivo 5: Mapear hipertensos e diabéticos de risco para doença cardiovascular. </vt:lpstr>
      <vt:lpstr>Objetivo 6: Promover a saúde de hipertensos e diabéticos</vt:lpstr>
      <vt:lpstr>Slide 27</vt:lpstr>
      <vt:lpstr>Slide 28</vt:lpstr>
      <vt:lpstr>Slide 29</vt:lpstr>
      <vt:lpstr>Discussão</vt:lpstr>
      <vt:lpstr>Discussão</vt:lpstr>
      <vt:lpstr>Reflexão crítica sobre o processo pessoal de aprendizagem</vt:lpstr>
      <vt:lpstr>Fotos de ações durante a intervenção</vt:lpstr>
      <vt:lpstr>Fotos de ações durante a intervenção</vt:lpstr>
      <vt:lpstr>Fotos de ações durante a intervenção</vt:lpstr>
      <vt:lpstr>Fotos de ações durante a intervenção</vt:lpstr>
      <vt:lpstr>Referências</vt:lpstr>
      <vt:lpstr>Fim da Apresentação.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Consultório</dc:creator>
  <cp:lastModifiedBy>dulyai</cp:lastModifiedBy>
  <cp:revision>183</cp:revision>
  <dcterms:created xsi:type="dcterms:W3CDTF">2015-07-30T13:40:27Z</dcterms:created>
  <dcterms:modified xsi:type="dcterms:W3CDTF">2015-09-17T09:11:14Z</dcterms:modified>
</cp:coreProperties>
</file>